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359" r:id="rId19"/>
    <p:sldId id="356" r:id="rId20"/>
    <p:sldId id="357" r:id="rId21"/>
    <p:sldId id="298" r:id="rId22"/>
    <p:sldId id="315" r:id="rId23"/>
    <p:sldId id="316" r:id="rId24"/>
    <p:sldId id="317" r:id="rId25"/>
    <p:sldId id="318" r:id="rId26"/>
    <p:sldId id="300" r:id="rId27"/>
    <p:sldId id="301" r:id="rId28"/>
    <p:sldId id="302" r:id="rId29"/>
    <p:sldId id="273" r:id="rId30"/>
    <p:sldId id="358" r:id="rId31"/>
    <p:sldId id="304" r:id="rId32"/>
    <p:sldId id="319" r:id="rId33"/>
    <p:sldId id="320" r:id="rId34"/>
    <p:sldId id="303" r:id="rId35"/>
    <p:sldId id="305" r:id="rId36"/>
    <p:sldId id="306" r:id="rId37"/>
    <p:sldId id="307" r:id="rId38"/>
    <p:sldId id="308" r:id="rId39"/>
    <p:sldId id="309" r:id="rId40"/>
    <p:sldId id="310" r:id="rId41"/>
    <p:sldId id="311" r:id="rId42"/>
    <p:sldId id="312" r:id="rId43"/>
    <p:sldId id="313" r:id="rId44"/>
    <p:sldId id="314" r:id="rId45"/>
    <p:sldId id="337" r:id="rId46"/>
    <p:sldId id="334" r:id="rId47"/>
    <p:sldId id="343" r:id="rId48"/>
    <p:sldId id="339" r:id="rId49"/>
    <p:sldId id="340" r:id="rId50"/>
    <p:sldId id="341" r:id="rId51"/>
    <p:sldId id="344" r:id="rId52"/>
    <p:sldId id="345" r:id="rId53"/>
    <p:sldId id="346" r:id="rId54"/>
    <p:sldId id="347" r:id="rId55"/>
    <p:sldId id="348" r:id="rId56"/>
    <p:sldId id="349" r:id="rId57"/>
    <p:sldId id="350" r:id="rId58"/>
    <p:sldId id="352" r:id="rId59"/>
    <p:sldId id="355" r:id="rId60"/>
    <p:sldId id="342" r:id="rId61"/>
    <p:sldId id="266" r:id="rId62"/>
  </p:sldIdLst>
  <p:sldSz cx="12188825"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52" d="100"/>
          <a:sy n="52" d="100"/>
        </p:scale>
        <p:origin x="682" y="41"/>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Wednesday, August 18,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59935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4727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4183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53593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53692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58957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377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5318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1597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050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690120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20941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61</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aloaltonetworks.com/prisma/prisma-cloud/prisma-cloud-admin/connect-your-cloud-platform-to-prisma-cloud/onboard-your-azure-account/microsoft-azure-apis-ingested-by-prisma-cloud.html"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V1.1 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–Use cases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Amazon </a:t>
            </a:r>
            <a:r>
              <a:rPr lang="en-US" dirty="0" err="1"/>
              <a:t>GuardDuty</a:t>
            </a:r>
            <a:r>
              <a:rPr lang="en-US"/>
              <a:t> Integrations</a:t>
            </a:r>
            <a:endParaRPr lang="en-US" dirty="0"/>
          </a:p>
          <a:p>
            <a:pPr marL="285750" indent="-285750">
              <a:buFont typeface="Arial" panose="020B0604020202020204" pitchFamily="34" charset="0"/>
              <a:buChar char="•"/>
            </a:pPr>
            <a:r>
              <a:rPr lang="en-US" dirty="0"/>
              <a:t>Amazon Inspector for out bound integration, </a:t>
            </a:r>
          </a:p>
          <a:p>
            <a:pPr marL="285750" indent="-285750">
              <a:buFont typeface="Arial" panose="020B0604020202020204" pitchFamily="34" charset="0"/>
              <a:buChar char="•"/>
            </a:pPr>
            <a:r>
              <a:rPr lang="en-US" dirty="0"/>
              <a:t>Amazon Macie In bound Integration</a:t>
            </a:r>
          </a:p>
          <a:p>
            <a:pPr marL="285750" indent="-285750">
              <a:buFont typeface="Arial" panose="020B0604020202020204" pitchFamily="34" charset="0"/>
              <a:buChar char="•"/>
            </a:pPr>
            <a:r>
              <a:rPr lang="en-US" dirty="0"/>
              <a:t> AWS Identity and Access Management (IAM) Access Analyzer Inbound Integration</a:t>
            </a:r>
          </a:p>
          <a:p>
            <a:pPr marL="285750" indent="-285750">
              <a:buFont typeface="Arial" panose="020B0604020202020204" pitchFamily="34" charset="0"/>
              <a:buChar char="•"/>
            </a:pPr>
            <a:r>
              <a:rPr lang="en-US" dirty="0"/>
              <a:t>AWS Systems Manager integration, </a:t>
            </a:r>
          </a:p>
          <a:p>
            <a:pPr marL="285750" indent="-285750">
              <a:buFont typeface="Arial" panose="020B0604020202020204" pitchFamily="34" charset="0"/>
              <a:buChar char="•"/>
            </a:pPr>
            <a:r>
              <a:rPr lang="en-US" dirty="0"/>
              <a:t>AWS Firewall Manager integration</a:t>
            </a:r>
            <a:endParaRPr lang="en-IN" dirty="0"/>
          </a:p>
        </p:txBody>
      </p:sp>
    </p:spTree>
    <p:extLst>
      <p:ext uri="{BB962C8B-B14F-4D97-AF65-F5344CB8AC3E}">
        <p14:creationId xmlns:p14="http://schemas.microsoft.com/office/powerpoint/2010/main" val="13198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Monitor and protect their AWS accounts, workloads, and data stored in Amazon S3</a:t>
            </a:r>
          </a:p>
          <a:p>
            <a:pPr marL="285750" indent="-285750">
              <a:buFont typeface="Arial" panose="020B0604020202020204" pitchFamily="34" charset="0"/>
              <a:buChar char="•"/>
            </a:pPr>
            <a:r>
              <a:rPr lang="en-IN" dirty="0"/>
              <a:t>AWS CloudTrail Management Events (AWS user and API activity ), AWS CloudTrail S3 Data Events ( S3 activity), Amazon VPC Flow Logs, and DNS Logs.</a:t>
            </a:r>
          </a:p>
          <a:p>
            <a:pPr marL="285750" indent="-285750">
              <a:buFont typeface="Arial" panose="020B0604020202020204" pitchFamily="34" charset="0"/>
              <a:buChar char="•"/>
            </a:pPr>
            <a:r>
              <a:rPr lang="en-IN" dirty="0"/>
              <a:t>Account compromise. Example include:</a:t>
            </a:r>
          </a:p>
          <a:p>
            <a:pPr marL="742950" lvl="1" indent="-285750">
              <a:buFont typeface="Arial" panose="020B0604020202020204" pitchFamily="34" charset="0"/>
              <a:buChar char="•"/>
            </a:pPr>
            <a:r>
              <a:rPr lang="en-US" dirty="0"/>
              <a:t>Access of AWS resources from an unusual geo-location at an atypical time of day. </a:t>
            </a:r>
          </a:p>
          <a:p>
            <a:pPr marL="742950" lvl="1" indent="-285750">
              <a:buFont typeface="Arial" panose="020B0604020202020204" pitchFamily="34" charset="0"/>
              <a:buChar char="•"/>
            </a:pPr>
            <a:r>
              <a:rPr lang="en-US" dirty="0"/>
              <a:t>Checks for unusual API calls, such as attempts to obscure account activity by disabling CloudTrail logging or </a:t>
            </a:r>
          </a:p>
          <a:p>
            <a:pPr marL="742950" lvl="1" indent="-285750">
              <a:buFont typeface="Arial" panose="020B0604020202020204" pitchFamily="34" charset="0"/>
              <a:buChar char="•"/>
            </a:pPr>
            <a:r>
              <a:rPr lang="en-US" dirty="0"/>
              <a:t>Taking snapshots of a database from a malicious IP address.</a:t>
            </a:r>
            <a:r>
              <a:rPr lang="en-IN" dirty="0"/>
              <a:t> </a:t>
            </a:r>
          </a:p>
          <a:p>
            <a:pPr marL="285750" indent="-285750">
              <a:buFont typeface="Arial" panose="020B0604020202020204" pitchFamily="34" charset="0"/>
              <a:buChar char="•"/>
            </a:pPr>
            <a:r>
              <a:rPr lang="en-IN" dirty="0"/>
              <a:t>Instance compromise. Example include:</a:t>
            </a:r>
          </a:p>
          <a:p>
            <a:pPr marL="742950" lvl="1" indent="-285750">
              <a:buFont typeface="Arial" panose="020B0604020202020204" pitchFamily="34" charset="0"/>
              <a:buChar char="•"/>
            </a:pPr>
            <a:r>
              <a:rPr lang="en-US" dirty="0"/>
              <a:t>Cryptocurrency mining, </a:t>
            </a:r>
          </a:p>
          <a:p>
            <a:pPr marL="742950" lvl="1" indent="-285750">
              <a:buFont typeface="Arial" panose="020B0604020202020204" pitchFamily="34" charset="0"/>
              <a:buChar char="•"/>
            </a:pPr>
            <a:r>
              <a:rPr lang="en-US" dirty="0"/>
              <a:t>Backdoor command and control (C&amp;C) activity, </a:t>
            </a:r>
          </a:p>
          <a:p>
            <a:pPr marL="742950" lvl="1" indent="-285750">
              <a:buFont typeface="Arial" panose="020B0604020202020204" pitchFamily="34" charset="0"/>
              <a:buChar char="•"/>
            </a:pPr>
            <a:r>
              <a:rPr lang="en-US" dirty="0"/>
              <a:t>Malware using domain generation algorithms (DGA), </a:t>
            </a:r>
          </a:p>
          <a:p>
            <a:pPr marL="742950" lvl="1" indent="-285750">
              <a:buFont typeface="Arial" panose="020B0604020202020204" pitchFamily="34" charset="0"/>
              <a:buChar char="•"/>
            </a:pPr>
            <a:r>
              <a:rPr lang="en-US" dirty="0"/>
              <a:t>Outbound denial of service activity, unusually high volume of network traffic, unusual network protocols, outbound instance communication with a known malicious IP, temporary Amazon EC2 credentials used by an external IP address, and </a:t>
            </a:r>
          </a:p>
          <a:p>
            <a:pPr marL="742950" lvl="1" indent="-285750">
              <a:buFont typeface="Arial" panose="020B0604020202020204" pitchFamily="34" charset="0"/>
              <a:buChar char="•"/>
            </a:pPr>
            <a:r>
              <a:rPr lang="en-US" dirty="0"/>
              <a:t>Data exfiltration using DNS.</a:t>
            </a:r>
            <a:endParaRPr lang="en-IN" dirty="0"/>
          </a:p>
        </p:txBody>
      </p:sp>
    </p:spTree>
    <p:extLst>
      <p:ext uri="{BB962C8B-B14F-4D97-AF65-F5344CB8AC3E}">
        <p14:creationId xmlns:p14="http://schemas.microsoft.com/office/powerpoint/2010/main" val="201437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Malicious reconnaissance. Example include:</a:t>
            </a:r>
          </a:p>
          <a:p>
            <a:pPr marL="742950" lvl="1" indent="-285750">
              <a:buFont typeface="Arial" panose="020B0604020202020204" pitchFamily="34" charset="0"/>
              <a:buChar char="•"/>
            </a:pPr>
            <a:r>
              <a:rPr lang="en-US" dirty="0"/>
              <a:t>API calls from an unusual geolocation or anonymizing proxy, </a:t>
            </a:r>
          </a:p>
          <a:p>
            <a:pPr marL="742950" lvl="1" indent="-285750">
              <a:buFont typeface="Arial" panose="020B0604020202020204" pitchFamily="34" charset="0"/>
              <a:buChar char="•"/>
            </a:pPr>
            <a:r>
              <a:rPr lang="en-US" dirty="0"/>
              <a:t>Attempts to disable AWS CloudTrail logging, Changes that weaken the account password policy</a:t>
            </a:r>
          </a:p>
          <a:p>
            <a:pPr marL="742950" lvl="1" indent="-285750">
              <a:buFont typeface="Arial" panose="020B0604020202020204" pitchFamily="34" charset="0"/>
              <a:buChar char="•"/>
            </a:pPr>
            <a:r>
              <a:rPr lang="en-US" dirty="0"/>
              <a:t>Unusual instance or infrastructure launches, </a:t>
            </a:r>
          </a:p>
          <a:p>
            <a:pPr marL="742950" lvl="1" indent="-285750">
              <a:buFont typeface="Arial" panose="020B0604020202020204" pitchFamily="34" charset="0"/>
              <a:buChar char="•"/>
            </a:pPr>
            <a:r>
              <a:rPr lang="en-US" dirty="0"/>
              <a:t>Infrastructure deployments in an unusual region, and </a:t>
            </a:r>
          </a:p>
          <a:p>
            <a:pPr marL="742950" lvl="1" indent="-285750">
              <a:buFont typeface="Arial" panose="020B0604020202020204" pitchFamily="34" charset="0"/>
              <a:buChar char="•"/>
            </a:pPr>
            <a:r>
              <a:rPr lang="en-US" dirty="0"/>
              <a:t>API calls from known malicious IP addresses.</a:t>
            </a:r>
            <a:r>
              <a:rPr lang="en-IN" dirty="0"/>
              <a:t> </a:t>
            </a:r>
          </a:p>
          <a:p>
            <a:pPr marL="285750" indent="-285750">
              <a:buFont typeface="Arial" panose="020B0604020202020204" pitchFamily="34" charset="0"/>
              <a:buChar char="•"/>
            </a:pPr>
            <a:r>
              <a:rPr lang="en-IN" dirty="0"/>
              <a:t>Bucket compromise. Example include:</a:t>
            </a:r>
          </a:p>
          <a:p>
            <a:pPr marL="742950" lvl="1" indent="-285750">
              <a:buFont typeface="Arial" panose="020B0604020202020204" pitchFamily="34" charset="0"/>
              <a:buChar char="•"/>
            </a:pPr>
            <a:r>
              <a:rPr lang="en-US" dirty="0"/>
              <a:t>Suspicious data access patterns indicating credential misuse, </a:t>
            </a:r>
          </a:p>
          <a:p>
            <a:pPr marL="742950" lvl="1" indent="-285750">
              <a:buFont typeface="Arial" panose="020B0604020202020204" pitchFamily="34" charset="0"/>
              <a:buChar char="•"/>
            </a:pPr>
            <a:r>
              <a:rPr lang="en-US" dirty="0"/>
              <a:t>Unusual S3 API activity from a remote host, </a:t>
            </a:r>
          </a:p>
          <a:p>
            <a:pPr marL="742950" lvl="1" indent="-285750">
              <a:buFont typeface="Arial" panose="020B0604020202020204" pitchFamily="34" charset="0"/>
              <a:buChar char="•"/>
            </a:pPr>
            <a:r>
              <a:rPr lang="en-US" dirty="0"/>
              <a:t>Unauthorized S3 access from known malicious IP addresses, and </a:t>
            </a:r>
          </a:p>
          <a:p>
            <a:pPr marL="742950" lvl="1" indent="-285750">
              <a:buFont typeface="Arial" panose="020B0604020202020204" pitchFamily="34" charset="0"/>
              <a:buChar char="•"/>
            </a:pPr>
            <a:r>
              <a:rPr lang="en-US" dirty="0"/>
              <a:t>API calls to retrieve data in S3 buckets from user that had no prior history of accessing the bucket or invoked from an unusual location. </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43601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031325"/>
          </a:xfrm>
          <a:prstGeom prst="rect">
            <a:avLst/>
          </a:prstGeom>
        </p:spPr>
        <p:txBody>
          <a:bodyPr wrap="square">
            <a:spAutoFit/>
          </a:bodyPr>
          <a:lstStyle/>
          <a:p>
            <a:pPr marL="285750" indent="-285750">
              <a:buFont typeface="Arial" panose="020B0604020202020204" pitchFamily="34" charset="0"/>
              <a:buChar char="•"/>
            </a:pPr>
            <a:r>
              <a:rPr lang="en-US" dirty="0"/>
              <a:t>Strengthen security posture: </a:t>
            </a:r>
          </a:p>
          <a:p>
            <a:pPr marL="742950" lvl="1" indent="-285750">
              <a:buFont typeface="Arial" panose="020B0604020202020204" pitchFamily="34" charset="0"/>
              <a:buChar char="•"/>
            </a:pPr>
            <a:r>
              <a:rPr lang="en-US" dirty="0"/>
              <a:t>Security Center assesses environment and enables to understand the status of resources(whether they are secure)</a:t>
            </a:r>
          </a:p>
          <a:p>
            <a:pPr marL="285750" indent="-285750">
              <a:buFont typeface="Arial" panose="020B0604020202020204" pitchFamily="34" charset="0"/>
              <a:buChar char="•"/>
            </a:pPr>
            <a:r>
              <a:rPr lang="en-US" dirty="0"/>
              <a:t>Protect against threats</a:t>
            </a:r>
          </a:p>
          <a:p>
            <a:pPr marL="742950" lvl="1" indent="-285750">
              <a:buFont typeface="Arial" panose="020B0604020202020204" pitchFamily="34" charset="0"/>
              <a:buChar char="•"/>
            </a:pPr>
            <a:r>
              <a:rPr lang="en-US" dirty="0"/>
              <a:t>Security Center assesses workloads and raises threat prevention recommendations and security alerts</a:t>
            </a:r>
          </a:p>
          <a:p>
            <a:pPr marL="285750" indent="-285750">
              <a:buFont typeface="Arial" panose="020B0604020202020204" pitchFamily="34" charset="0"/>
              <a:buChar char="•"/>
            </a:pPr>
            <a:r>
              <a:rPr lang="en-US" dirty="0"/>
              <a:t>Cloud workload protection (CWP) </a:t>
            </a:r>
          </a:p>
        </p:txBody>
      </p:sp>
    </p:spTree>
    <p:extLst>
      <p:ext uri="{BB962C8B-B14F-4D97-AF65-F5344CB8AC3E}">
        <p14:creationId xmlns:p14="http://schemas.microsoft.com/office/powerpoint/2010/main" val="339924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42</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44</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45</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46</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48</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49</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50</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Defender Types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69332"/>
          </a:xfrm>
          <a:prstGeom prst="rect">
            <a:avLst/>
          </a:prstGeom>
        </p:spPr>
        <p:txBody>
          <a:bodyPr wrap="square">
            <a:spAutoFit/>
          </a:bodyPr>
          <a:lstStyle/>
          <a:p>
            <a:r>
              <a:rPr lang="en-US" dirty="0">
                <a:solidFill>
                  <a:srgbClr val="4C4C51"/>
                </a:solidFill>
                <a:latin typeface="Segoe UI" panose="020B0502040204020203" pitchFamily="34" charset="0"/>
              </a:rPr>
              <a:t>Defender types:</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754326"/>
          </a:xfrm>
          <a:prstGeom prst="rect">
            <a:avLst/>
          </a:prstGeom>
          <a:noFill/>
        </p:spPr>
        <p:txBody>
          <a:bodyPr wrap="square">
            <a:spAutoFit/>
          </a:bodyPr>
          <a:lstStyle/>
          <a:p>
            <a:r>
              <a:rPr lang="en-GB" dirty="0"/>
              <a:t>Container Defender ( Linux , Windows)</a:t>
            </a:r>
          </a:p>
          <a:p>
            <a:r>
              <a:rPr lang="en-GB" dirty="0"/>
              <a:t>Host Defender ( Linux, Windows)</a:t>
            </a:r>
          </a:p>
          <a:p>
            <a:r>
              <a:rPr lang="en-GB" dirty="0"/>
              <a:t>Fargate Defender</a:t>
            </a:r>
          </a:p>
          <a:p>
            <a:r>
              <a:rPr lang="en-GB" dirty="0"/>
              <a:t>Serverless Defender ( Embedded inside functions)</a:t>
            </a:r>
          </a:p>
          <a:p>
            <a:r>
              <a:rPr lang="en-GB" dirty="0"/>
              <a:t>App Embedded</a:t>
            </a:r>
          </a:p>
          <a:p>
            <a:endParaRPr lang="en-IN" dirty="0"/>
          </a:p>
        </p:txBody>
      </p:sp>
    </p:spTree>
    <p:extLst>
      <p:ext uri="{BB962C8B-B14F-4D97-AF65-F5344CB8AC3E}">
        <p14:creationId xmlns:p14="http://schemas.microsoft.com/office/powerpoint/2010/main" val="340810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52</a:t>
            </a:fld>
            <a:endParaRPr lang="en-US"/>
          </a:p>
        </p:txBody>
      </p:sp>
      <p:pic>
        <p:nvPicPr>
          <p:cNvPr id="5" name="Content Placeholder 5">
            <a:extLst>
              <a:ext uri="{FF2B5EF4-FFF2-40B4-BE49-F238E27FC236}">
                <a16:creationId xmlns:a16="http://schemas.microsoft.com/office/drawing/2014/main" id="{E6CE567F-2630-4F3A-9090-F3031E613D42}"/>
              </a:ext>
            </a:extLst>
          </p:cNvPr>
          <p:cNvPicPr>
            <a:picLocks noChangeAspect="1"/>
          </p:cNvPicPr>
          <p:nvPr/>
        </p:nvPicPr>
        <p:blipFill>
          <a:blip r:embed="rId3"/>
          <a:stretch>
            <a:fillRect/>
          </a:stretch>
        </p:blipFill>
        <p:spPr>
          <a:xfrm>
            <a:off x="357808" y="950421"/>
            <a:ext cx="11211339" cy="5181601"/>
          </a:xfrm>
          <a:prstGeom prst="rect">
            <a:avLst/>
          </a:prstGeom>
        </p:spPr>
      </p:pic>
    </p:spTree>
    <p:extLst>
      <p:ext uri="{BB962C8B-B14F-4D97-AF65-F5344CB8AC3E}">
        <p14:creationId xmlns:p14="http://schemas.microsoft.com/office/powerpoint/2010/main" val="27011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53</a:t>
            </a:fld>
            <a:endParaRPr lang="en-US"/>
          </a:p>
        </p:txBody>
      </p:sp>
      <p:pic>
        <p:nvPicPr>
          <p:cNvPr id="6" name="Content Placeholder 6">
            <a:extLst>
              <a:ext uri="{FF2B5EF4-FFF2-40B4-BE49-F238E27FC236}">
                <a16:creationId xmlns:a16="http://schemas.microsoft.com/office/drawing/2014/main" id="{CAACA726-03A7-4179-A61F-0F017A485835}"/>
              </a:ext>
            </a:extLst>
          </p:cNvPr>
          <p:cNvPicPr>
            <a:picLocks noChangeAspect="1"/>
          </p:cNvPicPr>
          <p:nvPr/>
        </p:nvPicPr>
        <p:blipFill>
          <a:blip r:embed="rId3"/>
          <a:stretch>
            <a:fillRect/>
          </a:stretch>
        </p:blipFill>
        <p:spPr>
          <a:xfrm>
            <a:off x="609600" y="1001486"/>
            <a:ext cx="9665458" cy="5121017"/>
          </a:xfrm>
          <a:prstGeom prst="rect">
            <a:avLst/>
          </a:prstGeom>
        </p:spPr>
      </p:pic>
      <p:sp>
        <p:nvSpPr>
          <p:cNvPr id="2" name="TextBox 1">
            <a:extLst>
              <a:ext uri="{FF2B5EF4-FFF2-40B4-BE49-F238E27FC236}">
                <a16:creationId xmlns:a16="http://schemas.microsoft.com/office/drawing/2014/main" id="{17B50549-BDD2-440A-B0A0-A2860D4ED17A}"/>
              </a:ext>
            </a:extLst>
          </p:cNvPr>
          <p:cNvSpPr txBox="1"/>
          <p:nvPr/>
        </p:nvSpPr>
        <p:spPr>
          <a:xfrm>
            <a:off x="7568399" y="643920"/>
            <a:ext cx="2969339" cy="276999"/>
          </a:xfrm>
          <a:prstGeom prst="rect">
            <a:avLst/>
          </a:prstGeom>
          <a:noFill/>
        </p:spPr>
        <p:txBody>
          <a:bodyPr wrap="none" rtlCol="0">
            <a:spAutoFit/>
          </a:bodyPr>
          <a:lstStyle/>
          <a:p>
            <a:r>
              <a:rPr lang="en-US" sz="1200" dirty="0"/>
              <a:t>WAAS: Web Application and API security</a:t>
            </a:r>
            <a:endParaRPr lang="en-IN" sz="1200" dirty="0"/>
          </a:p>
        </p:txBody>
      </p:sp>
    </p:spTree>
    <p:extLst>
      <p:ext uri="{BB962C8B-B14F-4D97-AF65-F5344CB8AC3E}">
        <p14:creationId xmlns:p14="http://schemas.microsoft.com/office/powerpoint/2010/main" val="36337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Host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54</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246769"/>
          </a:xfrm>
          <a:prstGeom prst="rect">
            <a:avLst/>
          </a:prstGeom>
          <a:noFill/>
        </p:spPr>
        <p:txBody>
          <a:bodyPr wrap="square">
            <a:spAutoFit/>
          </a:bodyPr>
          <a:lstStyle/>
          <a:p>
            <a:r>
              <a:rPr lang="en-GB" b="0" i="0" dirty="0">
                <a:solidFill>
                  <a:srgbClr val="141414"/>
                </a:solidFill>
                <a:effectLst/>
                <a:latin typeface="HCo Decimal"/>
              </a:rPr>
              <a:t>Detection for:</a:t>
            </a:r>
          </a:p>
          <a:p>
            <a:pPr marL="1657350" lvl="3" indent="-285750">
              <a:buFont typeface="Arial" panose="020B0604020202020204" pitchFamily="34" charset="0"/>
              <a:buChar char="•"/>
            </a:pPr>
            <a:r>
              <a:rPr lang="en-GB" dirty="0">
                <a:solidFill>
                  <a:srgbClr val="141414"/>
                </a:solidFill>
                <a:latin typeface="HCo Decimal"/>
              </a:rPr>
              <a:t>M</a:t>
            </a:r>
            <a:r>
              <a:rPr lang="en-GB" b="0" i="0" dirty="0">
                <a:solidFill>
                  <a:srgbClr val="141414"/>
                </a:solidFill>
                <a:effectLst/>
                <a:latin typeface="HCo Decimal"/>
              </a:rPr>
              <a:t>alware </a:t>
            </a:r>
          </a:p>
          <a:p>
            <a:pPr marL="1657350" lvl="3" indent="-285750">
              <a:buFont typeface="Arial" panose="020B0604020202020204" pitchFamily="34" charset="0"/>
              <a:buChar char="•"/>
            </a:pPr>
            <a:r>
              <a:rPr lang="en-GB" dirty="0">
                <a:solidFill>
                  <a:srgbClr val="141414"/>
                </a:solidFill>
                <a:latin typeface="HCo Decimal"/>
              </a:rPr>
              <a:t>N</a:t>
            </a:r>
            <a:r>
              <a:rPr lang="en-GB" b="0" i="0" dirty="0">
                <a:solidFill>
                  <a:srgbClr val="141414"/>
                </a:solidFill>
                <a:effectLst/>
                <a:latin typeface="HCo Decimal"/>
              </a:rPr>
              <a:t>etwork</a:t>
            </a:r>
          </a:p>
          <a:p>
            <a:pPr marL="1657350" lvl="3" indent="-285750">
              <a:buFont typeface="Arial" panose="020B0604020202020204" pitchFamily="34" charset="0"/>
              <a:buChar char="•"/>
            </a:pPr>
            <a:r>
              <a:rPr lang="en-GB" dirty="0">
                <a:solidFill>
                  <a:srgbClr val="141414"/>
                </a:solidFill>
                <a:latin typeface="HCo Decimal"/>
              </a:rPr>
              <a:t>L</a:t>
            </a:r>
            <a:r>
              <a:rPr lang="en-GB" b="0" i="0" dirty="0">
                <a:solidFill>
                  <a:srgbClr val="141414"/>
                </a:solidFill>
                <a:effectLst/>
                <a:latin typeface="HCo Decimal"/>
              </a:rPr>
              <a:t>og inspection</a:t>
            </a:r>
          </a:p>
          <a:p>
            <a:pPr marL="1657350" lvl="3" indent="-285750">
              <a:buFont typeface="Arial" panose="020B0604020202020204" pitchFamily="34" charset="0"/>
              <a:buChar char="•"/>
            </a:pPr>
            <a:r>
              <a:rPr lang="en-GB" dirty="0">
                <a:solidFill>
                  <a:srgbClr val="141414"/>
                </a:solidFill>
                <a:latin typeface="HCo Decimal"/>
              </a:rPr>
              <a:t>F</a:t>
            </a:r>
            <a:r>
              <a:rPr lang="en-GB" b="0" i="0" dirty="0">
                <a:solidFill>
                  <a:srgbClr val="141414"/>
                </a:solidFill>
                <a:effectLst/>
                <a:latin typeface="HCo Decimal"/>
              </a:rPr>
              <a:t>ile integrity</a:t>
            </a:r>
          </a:p>
          <a:p>
            <a:pPr marL="1657350" lvl="3" indent="-285750">
              <a:buFont typeface="Arial" panose="020B0604020202020204" pitchFamily="34" charset="0"/>
              <a:buChar char="•"/>
            </a:pPr>
            <a:r>
              <a:rPr lang="en-GB" dirty="0">
                <a:solidFill>
                  <a:srgbClr val="141414"/>
                </a:solidFill>
                <a:latin typeface="HCo Decimal"/>
              </a:rPr>
              <a:t>A</a:t>
            </a:r>
            <a:r>
              <a:rPr lang="en-GB" b="0" i="0" dirty="0">
                <a:solidFill>
                  <a:srgbClr val="141414"/>
                </a:solidFill>
                <a:effectLst/>
                <a:latin typeface="HCo Decimal"/>
              </a:rPr>
              <a:t>ctivities and custom events</a:t>
            </a:r>
          </a:p>
          <a:p>
            <a:pPr lvl="3"/>
            <a:r>
              <a:rPr lang="en-GB" dirty="0">
                <a:solidFill>
                  <a:srgbClr val="141414"/>
                </a:solidFill>
                <a:latin typeface="HCo Decimal"/>
              </a:rPr>
              <a:t>H</a:t>
            </a:r>
            <a:r>
              <a:rPr lang="en-GB" b="0" i="0" dirty="0">
                <a:solidFill>
                  <a:srgbClr val="141414"/>
                </a:solidFill>
                <a:effectLst/>
                <a:latin typeface="HCo Decimal"/>
              </a:rPr>
              <a:t>ost protection has all capability. This is continuously reporting/ up-to-date context for your hosts.</a:t>
            </a:r>
          </a:p>
          <a:p>
            <a:r>
              <a:rPr lang="en-IN" sz="1400" dirty="0">
                <a:solidFill>
                  <a:srgbClr val="00B0F0"/>
                </a:solidFill>
              </a:rPr>
              <a:t>https://docs.paloaltonetworks.com/prisma/prisma-cloud/prisma-cloud-admin-compute/runtime_defense/runtime_defense_hosts.html</a:t>
            </a:r>
          </a:p>
        </p:txBody>
      </p:sp>
    </p:spTree>
    <p:extLst>
      <p:ext uri="{BB962C8B-B14F-4D97-AF65-F5344CB8AC3E}">
        <p14:creationId xmlns:p14="http://schemas.microsoft.com/office/powerpoint/2010/main" val="4052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Fargate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55</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Verification of launched processes</a:t>
            </a:r>
          </a:p>
          <a:p>
            <a:pPr marL="285750" indent="-285750">
              <a:buFont typeface="Arial" panose="020B0604020202020204" pitchFamily="34" charset="0"/>
              <a:buChar char="•"/>
            </a:pPr>
            <a:r>
              <a:rPr lang="en-US" b="0" i="0" dirty="0">
                <a:solidFill>
                  <a:srgbClr val="141414"/>
                </a:solidFill>
                <a:effectLst/>
                <a:latin typeface="HCo Decimal"/>
              </a:rPr>
              <a:t>Verification of domain name resolution, and inbound and outbound network connections.</a:t>
            </a:r>
            <a:endParaRPr lang="en-IN" sz="1400" dirty="0">
              <a:solidFill>
                <a:srgbClr val="00B0F0"/>
              </a:solidFill>
            </a:endParaRPr>
          </a:p>
        </p:txBody>
      </p:sp>
    </p:spTree>
    <p:extLst>
      <p:ext uri="{BB962C8B-B14F-4D97-AF65-F5344CB8AC3E}">
        <p14:creationId xmlns:p14="http://schemas.microsoft.com/office/powerpoint/2010/main" val="360361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56</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318775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Data Security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57</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Prisma Cloud Data Security </a:t>
            </a:r>
          </a:p>
          <a:p>
            <a:pPr marL="742950" lvl="1" indent="-285750">
              <a:buFont typeface="Arial" panose="020B0604020202020204" pitchFamily="34" charset="0"/>
              <a:buChar char="•"/>
            </a:pPr>
            <a:r>
              <a:rPr lang="en-US" b="0" i="0" dirty="0">
                <a:solidFill>
                  <a:srgbClr val="141414"/>
                </a:solidFill>
                <a:effectLst/>
                <a:latin typeface="HCo Decimal"/>
              </a:rPr>
              <a:t>Supports Monitor mode only. </a:t>
            </a:r>
          </a:p>
          <a:p>
            <a:pPr marL="742950" lvl="1" indent="-285750">
              <a:buFont typeface="Arial" panose="020B0604020202020204" pitchFamily="34" charset="0"/>
              <a:buChar char="•"/>
            </a:pPr>
            <a:r>
              <a:rPr lang="en-US" dirty="0">
                <a:solidFill>
                  <a:srgbClr val="141414"/>
                </a:solidFill>
                <a:latin typeface="HCo Decimal"/>
              </a:rPr>
              <a:t>D</a:t>
            </a:r>
            <a:r>
              <a:rPr lang="en-US" b="0" i="0" dirty="0">
                <a:solidFill>
                  <a:srgbClr val="141414"/>
                </a:solidFill>
                <a:effectLst/>
                <a:latin typeface="HCo Decimal"/>
              </a:rPr>
              <a:t>o not support automatic remediation</a:t>
            </a:r>
          </a:p>
          <a:p>
            <a:pPr marL="742950" lvl="1" indent="-285750">
              <a:buFont typeface="Arial" panose="020B0604020202020204" pitchFamily="34" charset="0"/>
              <a:buChar char="•"/>
            </a:pPr>
            <a:r>
              <a:rPr lang="en-US" dirty="0">
                <a:solidFill>
                  <a:srgbClr val="141414"/>
                </a:solidFill>
                <a:latin typeface="HCo Decimal"/>
              </a:rPr>
              <a:t>Y</a:t>
            </a:r>
            <a:r>
              <a:rPr lang="en-US" b="0" i="0" dirty="0">
                <a:solidFill>
                  <a:srgbClr val="141414"/>
                </a:solidFill>
                <a:effectLst/>
                <a:latin typeface="HCo Decimal"/>
              </a:rPr>
              <a:t>ou must manually fix issues to address alerts generated from Data policies.</a:t>
            </a:r>
            <a:endParaRPr lang="en-IN" sz="1400" dirty="0">
              <a:solidFill>
                <a:srgbClr val="00B0F0"/>
              </a:solidFill>
            </a:endParaRPr>
          </a:p>
        </p:txBody>
      </p:sp>
    </p:spTree>
    <p:extLst>
      <p:ext uri="{BB962C8B-B14F-4D97-AF65-F5344CB8AC3E}">
        <p14:creationId xmlns:p14="http://schemas.microsoft.com/office/powerpoint/2010/main" val="2224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Azure Services (using API)</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58</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062103"/>
          </a:xfrm>
          <a:prstGeom prst="rect">
            <a:avLst/>
          </a:prstGeom>
          <a:noFill/>
        </p:spPr>
        <p:txBody>
          <a:bodyPr wrap="square">
            <a:spAutoFit/>
          </a:bodyPr>
          <a:lstStyle/>
          <a:p>
            <a:pPr marL="285750" indent="-285750">
              <a:buFont typeface="Arial" panose="020B0604020202020204" pitchFamily="34" charset="0"/>
              <a:buChar char="•"/>
            </a:pPr>
            <a:r>
              <a:rPr lang="en-IN" sz="1600" dirty="0">
                <a:hlinkClick r:id="rId3"/>
              </a:rPr>
              <a:t>Microsoft Azure APIs Ingested by Prisma Cloud (paloaltonetworks.com)</a:t>
            </a:r>
            <a:endParaRPr lang="en-IN" sz="1600" dirty="0"/>
          </a:p>
          <a:p>
            <a:pPr marL="285750" indent="-285750">
              <a:buFont typeface="Arial" panose="020B0604020202020204" pitchFamily="34" charset="0"/>
              <a:buChar char="•"/>
            </a:pPr>
            <a:r>
              <a:rPr lang="en-IN" sz="1600" dirty="0"/>
              <a:t>Services covered by API Ingestion:</a:t>
            </a:r>
          </a:p>
          <a:p>
            <a:pPr marL="742950" lvl="1" indent="-285750">
              <a:buFont typeface="Arial" panose="020B0604020202020204" pitchFamily="34" charset="0"/>
              <a:buChar char="•"/>
            </a:pPr>
            <a:r>
              <a:rPr lang="en-IN" sz="1600" dirty="0">
                <a:solidFill>
                  <a:srgbClr val="00B0F0"/>
                </a:solidFill>
              </a:rPr>
              <a:t>Azure Application Gateway, Azure Active Directory,  Azure API Management, Azure Cache, Azure Compute</a:t>
            </a:r>
          </a:p>
          <a:p>
            <a:pPr marL="742950" lvl="1" indent="-285750">
              <a:buFont typeface="Arial" panose="020B0604020202020204" pitchFamily="34" charset="0"/>
              <a:buChar char="•"/>
            </a:pPr>
            <a:r>
              <a:rPr lang="en-IN" sz="1600" dirty="0">
                <a:solidFill>
                  <a:srgbClr val="00B0F0"/>
                </a:solidFill>
              </a:rPr>
              <a:t>Azure Cosmos DB, Azure Data Bricks, Azure Database for MySQL, Azure Data Factory, Azure Data Lake Analytics</a:t>
            </a:r>
          </a:p>
          <a:p>
            <a:pPr marL="742950" lvl="1" indent="-285750">
              <a:buFont typeface="Arial" panose="020B0604020202020204" pitchFamily="34" charset="0"/>
              <a:buChar char="•"/>
            </a:pPr>
            <a:r>
              <a:rPr lang="en-IN" sz="1600" dirty="0">
                <a:solidFill>
                  <a:srgbClr val="00B0F0"/>
                </a:solidFill>
              </a:rPr>
              <a:t>Azure Data Lake Storage (Gen 1), Azure Event Hubs, Azure Key Vault, Azure Load Balancer, Azure Logic Apps</a:t>
            </a:r>
          </a:p>
          <a:p>
            <a:pPr marL="742950" lvl="1" indent="-285750">
              <a:buFont typeface="Arial" panose="020B0604020202020204" pitchFamily="34" charset="0"/>
              <a:buChar char="•"/>
            </a:pPr>
            <a:r>
              <a:rPr lang="en-IN" sz="1600" dirty="0">
                <a:solidFill>
                  <a:srgbClr val="00B0F0"/>
                </a:solidFill>
              </a:rPr>
              <a:t>Azure Resource Group, Azure Resource Manager, Azure Policy, Azure Security </a:t>
            </a:r>
            <a:r>
              <a:rPr lang="en-IN" sz="1600" dirty="0" err="1">
                <a:solidFill>
                  <a:srgbClr val="00B0F0"/>
                </a:solidFill>
              </a:rPr>
              <a:t>Center</a:t>
            </a:r>
            <a:r>
              <a:rPr lang="en-IN" sz="1600" dirty="0">
                <a:solidFill>
                  <a:srgbClr val="00B0F0"/>
                </a:solidFill>
              </a:rPr>
              <a:t>, Azure Virtual Network</a:t>
            </a:r>
          </a:p>
          <a:p>
            <a:pPr marL="742950" lvl="1" indent="-285750">
              <a:buFont typeface="Arial" panose="020B0604020202020204" pitchFamily="34" charset="0"/>
              <a:buChar char="•"/>
            </a:pPr>
            <a:r>
              <a:rPr lang="en-IN" sz="1600" dirty="0">
                <a:solidFill>
                  <a:srgbClr val="00B0F0"/>
                </a:solidFill>
              </a:rPr>
              <a:t>Azure SQL Database, Azure Database for PostgreSQL, Azure Monitor, Azure Network Watcher</a:t>
            </a:r>
          </a:p>
          <a:p>
            <a:pPr marL="742950" lvl="1" indent="-285750">
              <a:buFont typeface="Arial" panose="020B0604020202020204" pitchFamily="34" charset="0"/>
              <a:buChar char="•"/>
            </a:pPr>
            <a:r>
              <a:rPr lang="en-IN" sz="1600" dirty="0">
                <a:solidFill>
                  <a:srgbClr val="00B0F0"/>
                </a:solidFill>
              </a:rPr>
              <a:t>Azure Storage, Subnets, Azure Kubernetes Service, App Service, Azure VPN Gateway</a:t>
            </a:r>
          </a:p>
        </p:txBody>
      </p:sp>
    </p:spTree>
    <p:extLst>
      <p:ext uri="{BB962C8B-B14F-4D97-AF65-F5344CB8AC3E}">
        <p14:creationId xmlns:p14="http://schemas.microsoft.com/office/powerpoint/2010/main" val="5246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a:t>
            </a:r>
            <a:r>
              <a:rPr lang="en-US" dirty="0" err="1"/>
              <a:t>Twistcli</a:t>
            </a:r>
            <a:r>
              <a:rPr lang="en-US" dirty="0"/>
              <a:t> – Build Process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59</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3477875"/>
          </a:xfrm>
          <a:prstGeom prst="rect">
            <a:avLst/>
          </a:prstGeom>
          <a:noFill/>
        </p:spPr>
        <p:txBody>
          <a:bodyPr wrap="square">
            <a:spAutoFit/>
          </a:bodyPr>
          <a:lstStyle/>
          <a:p>
            <a:pPr marL="342900" indent="-342900" algn="l">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all of the images in the registry,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images during the build and deploy process,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nd also continuously monitors any vulnerability changes in your running containers. </a:t>
            </a:r>
          </a:p>
          <a:p>
            <a:pPr marL="342900" indent="-342900">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generates a risk score for each of the vulnerabilities it find</a:t>
            </a:r>
          </a:p>
          <a:p>
            <a:pPr marL="800100" lvl="1" indent="-342900">
              <a:buFont typeface="Arial" panose="020B0604020202020204" pitchFamily="34" charset="0"/>
              <a:buChar char="•"/>
            </a:pPr>
            <a:r>
              <a:rPr lang="en-GB" sz="2000" dirty="0">
                <a:solidFill>
                  <a:srgbClr val="000000"/>
                </a:solidFill>
                <a:latin typeface="Montserrat"/>
              </a:rPr>
              <a:t>Use</a:t>
            </a:r>
            <a:r>
              <a:rPr lang="en-GB" sz="2000" b="0" i="0" dirty="0">
                <a:solidFill>
                  <a:srgbClr val="000000"/>
                </a:solidFill>
                <a:effectLst/>
                <a:latin typeface="Montserrat"/>
              </a:rPr>
              <a:t> risk metrics like CVSS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lso a whole host of other metrics as well</a:t>
            </a:r>
          </a:p>
          <a:p>
            <a:pPr lvl="2">
              <a:buFont typeface="Arial" panose="020B0604020202020204" pitchFamily="34" charset="0"/>
              <a:buChar char="•"/>
            </a:pPr>
            <a:r>
              <a:rPr lang="en-GB" sz="2000" b="0" i="0" dirty="0">
                <a:solidFill>
                  <a:srgbClr val="000000"/>
                </a:solidFill>
                <a:effectLst/>
                <a:latin typeface="Montserrat"/>
              </a:rPr>
              <a:t>Is this container connected to the internet?</a:t>
            </a:r>
          </a:p>
          <a:p>
            <a:pPr lvl="2">
              <a:buFont typeface="Arial" panose="020B0604020202020204" pitchFamily="34" charset="0"/>
              <a:buChar char="•"/>
            </a:pPr>
            <a:r>
              <a:rPr lang="en-GB" sz="2000" b="0" i="0" dirty="0">
                <a:solidFill>
                  <a:srgbClr val="000000"/>
                </a:solidFill>
                <a:effectLst/>
                <a:latin typeface="Montserrat"/>
              </a:rPr>
              <a:t>Does it have open listening ports?</a:t>
            </a:r>
          </a:p>
          <a:p>
            <a:pPr lvl="2">
              <a:buFont typeface="Arial" panose="020B0604020202020204" pitchFamily="34" charset="0"/>
              <a:buChar char="•"/>
            </a:pPr>
            <a:r>
              <a:rPr lang="en-GB" sz="2000" b="0" i="0" dirty="0">
                <a:solidFill>
                  <a:srgbClr val="000000"/>
                </a:solidFill>
                <a:effectLst/>
                <a:latin typeface="Montserrat"/>
              </a:rPr>
              <a:t>Does it have a security profile attached</a:t>
            </a:r>
          </a:p>
          <a:p>
            <a:endParaRPr lang="en-IN" sz="2000" dirty="0"/>
          </a:p>
        </p:txBody>
      </p:sp>
    </p:spTree>
    <p:extLst>
      <p:ext uri="{BB962C8B-B14F-4D97-AF65-F5344CB8AC3E}">
        <p14:creationId xmlns:p14="http://schemas.microsoft.com/office/powerpoint/2010/main" val="6912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60</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4108</TotalTime>
  <Words>2644</Words>
  <Application>Microsoft Office PowerPoint</Application>
  <PresentationFormat>Custom</PresentationFormat>
  <Paragraphs>405</Paragraphs>
  <Slides>61</Slides>
  <Notes>56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Amazon Ember</vt:lpstr>
      <vt:lpstr>Arial</vt:lpstr>
      <vt:lpstr>Calibri</vt:lpstr>
      <vt:lpstr>charter</vt:lpstr>
      <vt:lpstr>Decimal-Book</vt:lpstr>
      <vt:lpstr>HCo Decimal</vt:lpstr>
      <vt:lpstr>Helvetica</vt:lpstr>
      <vt:lpstr>Montserrat</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Security Hub –Use cases</vt:lpstr>
      <vt:lpstr>AWS GuardDuty – Use case</vt:lpstr>
      <vt:lpstr>AWS GuardDuty – Use case</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Security Center – Use Case</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Prisma- Defender Types</vt:lpstr>
      <vt:lpstr>Prisma – Defender Capability</vt:lpstr>
      <vt:lpstr>Prisma – Defender Capability</vt:lpstr>
      <vt:lpstr>Prisma- Use Case- AWS Host</vt:lpstr>
      <vt:lpstr>Prisma- Use Case- AWS Fargate</vt:lpstr>
      <vt:lpstr>Prisma- Use Case- AWS Containers</vt:lpstr>
      <vt:lpstr>Prisma- Use Case- AWS Data Security</vt:lpstr>
      <vt:lpstr>Prisma- Use Case- Azure Services (using API)</vt:lpstr>
      <vt:lpstr>Prisma- Twistcli – Build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257</cp:revision>
  <dcterms:created xsi:type="dcterms:W3CDTF">2021-07-20T14:33:06Z</dcterms:created>
  <dcterms:modified xsi:type="dcterms:W3CDTF">2021-08-18T14:00:12Z</dcterms:modified>
</cp:coreProperties>
</file>