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6" r:id="rId2"/>
    <p:sldId id="297" r:id="rId3"/>
    <p:sldId id="299" r:id="rId4"/>
    <p:sldId id="326" r:id="rId5"/>
    <p:sldId id="327" r:id="rId6"/>
    <p:sldId id="328" r:id="rId7"/>
    <p:sldId id="329" r:id="rId8"/>
    <p:sldId id="321" r:id="rId9"/>
    <p:sldId id="322" r:id="rId10"/>
    <p:sldId id="323" r:id="rId11"/>
    <p:sldId id="331" r:id="rId12"/>
    <p:sldId id="332" r:id="rId13"/>
    <p:sldId id="324" r:id="rId14"/>
    <p:sldId id="325" r:id="rId15"/>
    <p:sldId id="330" r:id="rId16"/>
    <p:sldId id="298" r:id="rId17"/>
    <p:sldId id="315" r:id="rId18"/>
    <p:sldId id="316" r:id="rId19"/>
    <p:sldId id="317" r:id="rId20"/>
    <p:sldId id="318" r:id="rId21"/>
    <p:sldId id="300" r:id="rId22"/>
    <p:sldId id="301" r:id="rId23"/>
    <p:sldId id="302" r:id="rId24"/>
    <p:sldId id="273" r:id="rId25"/>
    <p:sldId id="304" r:id="rId26"/>
    <p:sldId id="319" r:id="rId27"/>
    <p:sldId id="320" r:id="rId28"/>
    <p:sldId id="303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34" r:id="rId40"/>
    <p:sldId id="266" r:id="rId41"/>
  </p:sldIdLst>
  <p:sldSz cx="12188825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t Mahajan" initials="HM" lastIdx="2" clrIdx="0">
    <p:extLst>
      <p:ext uri="{19B8F6BF-5375-455C-9EA6-DF929625EA0E}">
        <p15:presenceInfo xmlns:p15="http://schemas.microsoft.com/office/powerpoint/2012/main" userId="S::hemant.mahajan@nagarro.com::1b80b0fa-147f-445f-992b-9c7507e8e3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08F1-F618-4BC3-84C4-9B6A072528DA}" v="61" dt="2021-07-22T14:38:05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44" autoAdjust="0"/>
  </p:normalViewPr>
  <p:slideViewPr>
    <p:cSldViewPr snapToGrid="0" snapToObjects="1" showGuides="1">
      <p:cViewPr varScale="1">
        <p:scale>
          <a:sx n="52" d="100"/>
          <a:sy n="52" d="100"/>
        </p:scale>
        <p:origin x="651" y="4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hen Hasday --CNTR" userId="d5a830dc-e4dc-420a-9dec-461488671f9c" providerId="ADAL" clId="{248C08F1-F618-4BC3-84C4-9B6A072528DA}"/>
    <pc:docChg chg="custSel addSld modSld">
      <pc:chgData name="Orhen Hasday --CNTR" userId="d5a830dc-e4dc-420a-9dec-461488671f9c" providerId="ADAL" clId="{248C08F1-F618-4BC3-84C4-9B6A072528DA}" dt="2021-07-22T14:38:16.616" v="214" actId="20577"/>
      <pc:docMkLst>
        <pc:docMk/>
      </pc:docMkLst>
      <pc:sldChg chg="addSp modSp mod">
        <pc:chgData name="Orhen Hasday --CNTR" userId="d5a830dc-e4dc-420a-9dec-461488671f9c" providerId="ADAL" clId="{248C08F1-F618-4BC3-84C4-9B6A072528DA}" dt="2021-07-20T14:37:32.677" v="41" actId="14100"/>
        <pc:sldMkLst>
          <pc:docMk/>
          <pc:sldMk cId="3567828724" sldId="273"/>
        </pc:sldMkLst>
        <pc:spChg chg="add mod">
          <ac:chgData name="Orhen Hasday --CNTR" userId="d5a830dc-e4dc-420a-9dec-461488671f9c" providerId="ADAL" clId="{248C08F1-F618-4BC3-84C4-9B6A072528DA}" dt="2021-07-20T14:37:32.677" v="41" actId="14100"/>
          <ac:spMkLst>
            <pc:docMk/>
            <pc:sldMk cId="3567828724" sldId="273"/>
            <ac:spMk id="2" creationId="{3B34818F-4EC6-495C-A0E0-30FCB7404BE7}"/>
          </ac:spMkLst>
        </pc:spChg>
        <pc:spChg chg="mod">
          <ac:chgData name="Orhen Hasday --CNTR" userId="d5a830dc-e4dc-420a-9dec-461488671f9c" providerId="ADAL" clId="{248C08F1-F618-4BC3-84C4-9B6A072528DA}" dt="2021-07-20T14:37:30.068" v="40" actId="20577"/>
          <ac:spMkLst>
            <pc:docMk/>
            <pc:sldMk cId="3567828724" sldId="273"/>
            <ac:spMk id="17410" creationId="{00000000-0000-0000-0000-000000000000}"/>
          </ac:spMkLst>
        </pc:spChg>
      </pc:sldChg>
      <pc:sldChg chg="addSp modSp add mod">
        <pc:chgData name="Orhen Hasday --CNTR" userId="d5a830dc-e4dc-420a-9dec-461488671f9c" providerId="ADAL" clId="{248C08F1-F618-4BC3-84C4-9B6A072528DA}" dt="2021-07-20T15:50:52.056" v="156" actId="404"/>
        <pc:sldMkLst>
          <pc:docMk/>
          <pc:sldMk cId="734993177" sldId="297"/>
        </pc:sldMkLst>
        <pc:spChg chg="add mod">
          <ac:chgData name="Orhen Hasday --CNTR" userId="d5a830dc-e4dc-420a-9dec-461488671f9c" providerId="ADAL" clId="{248C08F1-F618-4BC3-84C4-9B6A072528DA}" dt="2021-07-20T15:44:32.801" v="126" actId="1076"/>
          <ac:spMkLst>
            <pc:docMk/>
            <pc:sldMk cId="734993177" sldId="297"/>
            <ac:spMk id="2" creationId="{ED8B10FF-784B-463C-913E-541BFEE7096F}"/>
          </ac:spMkLst>
        </pc:spChg>
        <pc:spChg chg="add mod">
          <ac:chgData name="Orhen Hasday --CNTR" userId="d5a830dc-e4dc-420a-9dec-461488671f9c" providerId="ADAL" clId="{248C08F1-F618-4BC3-84C4-9B6A072528DA}" dt="2021-07-20T15:50:52.056" v="156" actId="404"/>
          <ac:spMkLst>
            <pc:docMk/>
            <pc:sldMk cId="734993177" sldId="297"/>
            <ac:spMk id="3" creationId="{D3A3D1A4-0972-4082-A5C9-63BD8D27D87A}"/>
          </ac:spMkLst>
        </pc:spChg>
        <pc:picChg chg="add mod">
          <ac:chgData name="Orhen Hasday --CNTR" userId="d5a830dc-e4dc-420a-9dec-461488671f9c" providerId="ADAL" clId="{248C08F1-F618-4BC3-84C4-9B6A072528DA}" dt="2021-07-20T15:40:35.161" v="117" actId="1076"/>
          <ac:picMkLst>
            <pc:docMk/>
            <pc:sldMk cId="734993177" sldId="297"/>
            <ac:picMk id="1026" creationId="{2A52EB4F-D265-45A5-8D2F-5C4FB3DA8AEA}"/>
          </ac:picMkLst>
        </pc:picChg>
        <pc:picChg chg="add mod">
          <ac:chgData name="Orhen Hasday --CNTR" userId="d5a830dc-e4dc-420a-9dec-461488671f9c" providerId="ADAL" clId="{248C08F1-F618-4BC3-84C4-9B6A072528DA}" dt="2021-07-20T15:45:17.209" v="149" actId="1076"/>
          <ac:picMkLst>
            <pc:docMk/>
            <pc:sldMk cId="734993177" sldId="297"/>
            <ac:picMk id="1028" creationId="{A3352166-82B7-46D7-AEC6-759DB809700D}"/>
          </ac:picMkLst>
        </pc:picChg>
        <pc:picChg chg="add mod">
          <ac:chgData name="Orhen Hasday --CNTR" userId="d5a830dc-e4dc-420a-9dec-461488671f9c" providerId="ADAL" clId="{248C08F1-F618-4BC3-84C4-9B6A072528DA}" dt="2021-07-20T15:44:32.801" v="126" actId="1076"/>
          <ac:picMkLst>
            <pc:docMk/>
            <pc:sldMk cId="734993177" sldId="297"/>
            <ac:picMk id="1030" creationId="{944A16FD-27DA-44B2-8779-4183DF108F9B}"/>
          </ac:picMkLst>
        </pc:picChg>
        <pc:picChg chg="add mod">
          <ac:chgData name="Orhen Hasday --CNTR" userId="d5a830dc-e4dc-420a-9dec-461488671f9c" providerId="ADAL" clId="{248C08F1-F618-4BC3-84C4-9B6A072528DA}" dt="2021-07-20T15:45:20.968" v="151" actId="1076"/>
          <ac:picMkLst>
            <pc:docMk/>
            <pc:sldMk cId="734993177" sldId="297"/>
            <ac:picMk id="1032" creationId="{7711E7FE-F9BE-4CBF-B3AB-7073DE74FE07}"/>
          </ac:picMkLst>
        </pc:picChg>
        <pc:picChg chg="add mod">
          <ac:chgData name="Orhen Hasday --CNTR" userId="d5a830dc-e4dc-420a-9dec-461488671f9c" providerId="ADAL" clId="{248C08F1-F618-4BC3-84C4-9B6A072528DA}" dt="2021-07-20T15:45:06.909" v="144" actId="1076"/>
          <ac:picMkLst>
            <pc:docMk/>
            <pc:sldMk cId="734993177" sldId="297"/>
            <ac:picMk id="1034" creationId="{998E77BE-3EC1-4B40-9129-3084421EC869}"/>
          </ac:picMkLst>
        </pc:picChg>
        <pc:picChg chg="add mod">
          <ac:chgData name="Orhen Hasday --CNTR" userId="d5a830dc-e4dc-420a-9dec-461488671f9c" providerId="ADAL" clId="{248C08F1-F618-4BC3-84C4-9B6A072528DA}" dt="2021-07-20T15:45:19.246" v="150" actId="1076"/>
          <ac:picMkLst>
            <pc:docMk/>
            <pc:sldMk cId="734993177" sldId="297"/>
            <ac:picMk id="1036" creationId="{6A5C83B4-0892-48BA-AB3D-C740417B4213}"/>
          </ac:picMkLst>
        </pc:picChg>
      </pc:sldChg>
      <pc:sldChg chg="addSp modSp add mod">
        <pc:chgData name="Orhen Hasday --CNTR" userId="d5a830dc-e4dc-420a-9dec-461488671f9c" providerId="ADAL" clId="{248C08F1-F618-4BC3-84C4-9B6A072528DA}" dt="2021-07-20T15:55:11.302" v="165" actId="20577"/>
        <pc:sldMkLst>
          <pc:docMk/>
          <pc:sldMk cId="2073121348" sldId="298"/>
        </pc:sldMkLst>
        <pc:spChg chg="mod">
          <ac:chgData name="Orhen Hasday --CNTR" userId="d5a830dc-e4dc-420a-9dec-461488671f9c" providerId="ADAL" clId="{248C08F1-F618-4BC3-84C4-9B6A072528DA}" dt="2021-07-20T15:55:11.302" v="165" actId="20577"/>
          <ac:spMkLst>
            <pc:docMk/>
            <pc:sldMk cId="2073121348" sldId="298"/>
            <ac:spMk id="17410" creationId="{00000000-0000-0000-0000-000000000000}"/>
          </ac:spMkLst>
        </pc:spChg>
        <pc:picChg chg="add mod">
          <ac:chgData name="Orhen Hasday --CNTR" userId="d5a830dc-e4dc-420a-9dec-461488671f9c" providerId="ADAL" clId="{248C08F1-F618-4BC3-84C4-9B6A072528DA}" dt="2021-07-20T15:55:07.571" v="158" actId="1076"/>
          <ac:picMkLst>
            <pc:docMk/>
            <pc:sldMk cId="2073121348" sldId="298"/>
            <ac:picMk id="2" creationId="{C2132AC3-BB53-47BC-84F7-572D04C4EB17}"/>
          </ac:picMkLst>
        </pc:picChg>
      </pc:sldChg>
      <pc:sldChg chg="addSp delSp modSp add mod">
        <pc:chgData name="Orhen Hasday --CNTR" userId="d5a830dc-e4dc-420a-9dec-461488671f9c" providerId="ADAL" clId="{248C08F1-F618-4BC3-84C4-9B6A072528DA}" dt="2021-07-22T14:38:16.616" v="214" actId="20577"/>
        <pc:sldMkLst>
          <pc:docMk/>
          <pc:sldMk cId="1539360511" sldId="299"/>
        </pc:sldMkLst>
        <pc:spChg chg="add del mod">
          <ac:chgData name="Orhen Hasday --CNTR" userId="d5a830dc-e4dc-420a-9dec-461488671f9c" providerId="ADAL" clId="{248C08F1-F618-4BC3-84C4-9B6A072528DA}" dt="2021-07-22T14:38:03.252" v="167"/>
          <ac:spMkLst>
            <pc:docMk/>
            <pc:sldMk cId="1539360511" sldId="299"/>
            <ac:spMk id="2" creationId="{AC22D804-75DA-4C4B-AE64-38AE3277D8DD}"/>
          </ac:spMkLst>
        </pc:spChg>
        <pc:spChg chg="mod">
          <ac:chgData name="Orhen Hasday --CNTR" userId="d5a830dc-e4dc-420a-9dec-461488671f9c" providerId="ADAL" clId="{248C08F1-F618-4BC3-84C4-9B6A072528DA}" dt="2021-07-22T14:38:16.616" v="214" actId="20577"/>
          <ac:spMkLst>
            <pc:docMk/>
            <pc:sldMk cId="1539360511" sldId="299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August 8,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28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54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56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1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69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153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1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5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929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93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805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62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3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79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477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780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719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022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03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131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114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0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765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43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45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608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293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922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908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45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80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2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04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49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watch/pric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ws.amazon.com/waf/pricin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prod.cms.rt.microsoft.com/cms/api/am/binary/RE4s2L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azure.microsoft.com/en-us/pricing/details/azure-defender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 dirty="0"/>
              <a:t>Azure Security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AWS Guard Duty &amp; Azure Security Center</a:t>
            </a:r>
          </a:p>
          <a:p>
            <a:r>
              <a:rPr lang="en-US" dirty="0"/>
              <a:t> </a:t>
            </a:r>
          </a:p>
          <a:p>
            <a:pPr lvl="2"/>
            <a:r>
              <a:rPr lang="en-US" dirty="0"/>
              <a:t>Jul-21 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108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potential for loss, damage and destruction of an asset as a result of Threat exploiting a Vulnerability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 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4698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Prisma cloud has 4 types of Policy:</a:t>
            </a:r>
          </a:p>
          <a:p>
            <a:endParaRPr lang="en-US" dirty="0"/>
          </a:p>
          <a:p>
            <a:r>
              <a:rPr lang="en-US" dirty="0"/>
              <a:t>Config </a:t>
            </a:r>
          </a:p>
          <a:p>
            <a:r>
              <a:rPr lang="en-US" dirty="0"/>
              <a:t>Audit Event</a:t>
            </a:r>
          </a:p>
          <a:p>
            <a:r>
              <a:rPr lang="en-US" dirty="0"/>
              <a:t>Network </a:t>
            </a:r>
          </a:p>
          <a:p>
            <a:r>
              <a:rPr lang="en-US" dirty="0"/>
              <a:t>Anomaly</a:t>
            </a:r>
          </a:p>
          <a:p>
            <a:endParaRPr lang="en-US" dirty="0"/>
          </a:p>
          <a:p>
            <a:r>
              <a:rPr lang="en-US" dirty="0"/>
              <a:t>Policy is created in Disabled state by default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State- 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1" y="1114425"/>
            <a:ext cx="10786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Prisma cloud has 4 types of Alert State:</a:t>
            </a:r>
          </a:p>
          <a:p>
            <a:endParaRPr lang="en-US" dirty="0"/>
          </a:p>
          <a:p>
            <a:r>
              <a:rPr lang="en-US" dirty="0"/>
              <a:t>Open</a:t>
            </a:r>
          </a:p>
          <a:p>
            <a:r>
              <a:rPr lang="en-US" dirty="0"/>
              <a:t>Snoozed</a:t>
            </a:r>
          </a:p>
          <a:p>
            <a:r>
              <a:rPr lang="en-US" dirty="0"/>
              <a:t>Dismissed</a:t>
            </a:r>
          </a:p>
          <a:p>
            <a:r>
              <a:rPr lang="en-US" dirty="0"/>
              <a:t>Resolved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alert is an event tied to one or more policies that has been incorporated into an alert rule.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Anomaly alerts are not based on RQL but are based on machine learning. Anomaly alerts cannot be cloned or modified directly.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3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139057"/>
            <a:ext cx="11457432" cy="584775"/>
          </a:xfrm>
        </p:spPr>
        <p:txBody>
          <a:bodyPr/>
          <a:lstStyle/>
          <a:p>
            <a:r>
              <a:rPr lang="en-US" dirty="0"/>
              <a:t>Shared Responsibility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BE2F-85C5-46E8-BC52-384280D53D7E}"/>
              </a:ext>
            </a:extLst>
          </p:cNvPr>
          <p:cNvSpPr/>
          <p:nvPr/>
        </p:nvSpPr>
        <p:spPr>
          <a:xfrm>
            <a:off x="4489173" y="833708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15705-5C5E-4A2C-A7CB-5C96D28729B5}"/>
              </a:ext>
            </a:extLst>
          </p:cNvPr>
          <p:cNvSpPr/>
          <p:nvPr/>
        </p:nvSpPr>
        <p:spPr>
          <a:xfrm>
            <a:off x="5701579" y="5006438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A71B8-6E03-4CEF-8A02-74843A61E6FF}"/>
              </a:ext>
            </a:extLst>
          </p:cNvPr>
          <p:cNvSpPr/>
          <p:nvPr/>
        </p:nvSpPr>
        <p:spPr>
          <a:xfrm>
            <a:off x="5701579" y="5840982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C91BF-ABD7-4A7D-B8A1-BC9385374463}"/>
              </a:ext>
            </a:extLst>
          </p:cNvPr>
          <p:cNvSpPr/>
          <p:nvPr/>
        </p:nvSpPr>
        <p:spPr>
          <a:xfrm>
            <a:off x="6965274" y="3329456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C6129-BC89-4861-A912-22E2F3A50CB4}"/>
              </a:ext>
            </a:extLst>
          </p:cNvPr>
          <p:cNvSpPr/>
          <p:nvPr/>
        </p:nvSpPr>
        <p:spPr>
          <a:xfrm>
            <a:off x="6965274" y="4993287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D3A9F-71F1-41D1-B264-F77871328640}"/>
              </a:ext>
            </a:extLst>
          </p:cNvPr>
          <p:cNvSpPr/>
          <p:nvPr/>
        </p:nvSpPr>
        <p:spPr>
          <a:xfrm>
            <a:off x="5701579" y="1668254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4002C-AE84-4ACD-899F-DFDC2434840E}"/>
              </a:ext>
            </a:extLst>
          </p:cNvPr>
          <p:cNvSpPr/>
          <p:nvPr/>
        </p:nvSpPr>
        <p:spPr>
          <a:xfrm>
            <a:off x="4489173" y="4165460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599A-0B0A-468F-9278-EC9C2E8A14EE}"/>
              </a:ext>
            </a:extLst>
          </p:cNvPr>
          <p:cNvSpPr/>
          <p:nvPr/>
        </p:nvSpPr>
        <p:spPr>
          <a:xfrm>
            <a:off x="5701579" y="4171892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A1783-24CE-4BDD-9B99-423B5767149E}"/>
              </a:ext>
            </a:extLst>
          </p:cNvPr>
          <p:cNvSpPr/>
          <p:nvPr/>
        </p:nvSpPr>
        <p:spPr>
          <a:xfrm>
            <a:off x="4489173" y="5831336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06ED8-BC69-432A-A343-933F84F9C958}"/>
              </a:ext>
            </a:extLst>
          </p:cNvPr>
          <p:cNvSpPr/>
          <p:nvPr/>
        </p:nvSpPr>
        <p:spPr>
          <a:xfrm>
            <a:off x="6965274" y="4161372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5C50B-BE99-49E0-9407-EA41A164BB80}"/>
              </a:ext>
            </a:extLst>
          </p:cNvPr>
          <p:cNvSpPr/>
          <p:nvPr/>
        </p:nvSpPr>
        <p:spPr>
          <a:xfrm>
            <a:off x="5701579" y="3337346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8D577-C3E8-43E6-BA69-711481E5872A}"/>
              </a:ext>
            </a:extLst>
          </p:cNvPr>
          <p:cNvSpPr/>
          <p:nvPr/>
        </p:nvSpPr>
        <p:spPr>
          <a:xfrm>
            <a:off x="5701579" y="2502800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A5323-E3A9-4D40-BEB3-52F04899E906}"/>
              </a:ext>
            </a:extLst>
          </p:cNvPr>
          <p:cNvSpPr/>
          <p:nvPr/>
        </p:nvSpPr>
        <p:spPr>
          <a:xfrm>
            <a:off x="4489173" y="3332522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CA18E9-309F-40B0-A6A1-F1C1EA4DD61A}"/>
              </a:ext>
            </a:extLst>
          </p:cNvPr>
          <p:cNvSpPr/>
          <p:nvPr/>
        </p:nvSpPr>
        <p:spPr>
          <a:xfrm>
            <a:off x="5701579" y="833708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C6D2AD-A44F-47BC-AC20-DD9819CF7C95}"/>
              </a:ext>
            </a:extLst>
          </p:cNvPr>
          <p:cNvSpPr/>
          <p:nvPr/>
        </p:nvSpPr>
        <p:spPr>
          <a:xfrm>
            <a:off x="4489173" y="4998398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985C4D-556C-4221-ACA0-5D0408E2C2BA}"/>
              </a:ext>
            </a:extLst>
          </p:cNvPr>
          <p:cNvSpPr/>
          <p:nvPr/>
        </p:nvSpPr>
        <p:spPr>
          <a:xfrm>
            <a:off x="4489173" y="1666646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E6BF0-83D1-4F49-9835-BFCF5A849D80}"/>
              </a:ext>
            </a:extLst>
          </p:cNvPr>
          <p:cNvSpPr/>
          <p:nvPr/>
        </p:nvSpPr>
        <p:spPr>
          <a:xfrm>
            <a:off x="4489173" y="2499584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F9BBAD-F82C-4EDB-BA6A-887F08C6601C}"/>
              </a:ext>
            </a:extLst>
          </p:cNvPr>
          <p:cNvSpPr/>
          <p:nvPr/>
        </p:nvSpPr>
        <p:spPr>
          <a:xfrm>
            <a:off x="6965274" y="2497540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9330D5-B821-4B85-90BE-2DE2F17221E0}"/>
              </a:ext>
            </a:extLst>
          </p:cNvPr>
          <p:cNvSpPr/>
          <p:nvPr/>
        </p:nvSpPr>
        <p:spPr>
          <a:xfrm>
            <a:off x="6965274" y="1665624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1EB68-061C-4EFE-9811-0FB3CFD1F34F}"/>
              </a:ext>
            </a:extLst>
          </p:cNvPr>
          <p:cNvSpPr/>
          <p:nvPr/>
        </p:nvSpPr>
        <p:spPr>
          <a:xfrm>
            <a:off x="6965274" y="833708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3F8700-FF19-446E-B64E-5723B904DC18}"/>
              </a:ext>
            </a:extLst>
          </p:cNvPr>
          <p:cNvSpPr/>
          <p:nvPr/>
        </p:nvSpPr>
        <p:spPr>
          <a:xfrm>
            <a:off x="6965274" y="5825201"/>
            <a:ext cx="824948" cy="685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914D5-AF3F-4374-9440-F54CCAAE1CDC}"/>
              </a:ext>
            </a:extLst>
          </p:cNvPr>
          <p:cNvSpPr txBox="1"/>
          <p:nvPr/>
        </p:nvSpPr>
        <p:spPr>
          <a:xfrm>
            <a:off x="622300" y="990600"/>
            <a:ext cx="378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Classification &amp; Accountability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D5D4B7-65AC-4CC6-974D-1FA97730E314}"/>
              </a:ext>
            </a:extLst>
          </p:cNvPr>
          <p:cNvSpPr txBox="1"/>
          <p:nvPr/>
        </p:nvSpPr>
        <p:spPr>
          <a:xfrm>
            <a:off x="622300" y="181356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&amp; endpoint protection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66B39-FA5A-4E7D-97E5-431B4AF32EFD}"/>
              </a:ext>
            </a:extLst>
          </p:cNvPr>
          <p:cNvSpPr txBox="1"/>
          <p:nvPr/>
        </p:nvSpPr>
        <p:spPr>
          <a:xfrm>
            <a:off x="622300" y="263652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&amp; access management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41D262-6325-4843-9096-DC2224489BEB}"/>
              </a:ext>
            </a:extLst>
          </p:cNvPr>
          <p:cNvSpPr txBox="1"/>
          <p:nvPr/>
        </p:nvSpPr>
        <p:spPr>
          <a:xfrm>
            <a:off x="622300" y="34594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level controls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454478-346B-44E5-9A9A-1AD08D5F1DEB}"/>
              </a:ext>
            </a:extLst>
          </p:cNvPr>
          <p:cNvSpPr txBox="1"/>
          <p:nvPr/>
        </p:nvSpPr>
        <p:spPr>
          <a:xfrm>
            <a:off x="622300" y="428244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controls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998DE5-94ED-4B81-9788-17E789001ED1}"/>
              </a:ext>
            </a:extLst>
          </p:cNvPr>
          <p:cNvSpPr txBox="1"/>
          <p:nvPr/>
        </p:nvSpPr>
        <p:spPr>
          <a:xfrm>
            <a:off x="622300" y="51054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infrastructure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21ACA6-E3E6-41BA-85B5-AC336B1C38A8}"/>
              </a:ext>
            </a:extLst>
          </p:cNvPr>
          <p:cNvSpPr txBox="1"/>
          <p:nvPr/>
        </p:nvSpPr>
        <p:spPr>
          <a:xfrm>
            <a:off x="622300" y="592836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1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395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UEBA: User Entity Behavior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32AC3-BB53-47BC-84F7-572D04C4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013"/>
            <a:ext cx="9498778" cy="455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C6F2D-210B-4666-8AAD-C9732F521482}"/>
              </a:ext>
            </a:extLst>
          </p:cNvPr>
          <p:cNvSpPr txBox="1"/>
          <p:nvPr/>
        </p:nvSpPr>
        <p:spPr>
          <a:xfrm>
            <a:off x="742950" y="1114425"/>
            <a:ext cx="42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in each region would be different.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CloudWatch (Cost Calculation) – Free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1209675"/>
            <a:ext cx="8658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 up front or minimum 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Pay what you use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2507E6-AAF9-4FEB-BB34-BA30EDB3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83" y="1972581"/>
            <a:ext cx="10073409" cy="48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CloudWatch (Cost) – Paid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914400"/>
            <a:ext cx="865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 up front or minimum 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Pay what you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Billing at the end of the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47F67-BB20-4E9C-8897-622A9A2A39BC}"/>
              </a:ext>
            </a:extLst>
          </p:cNvPr>
          <p:cNvSpPr txBox="1"/>
          <p:nvPr/>
        </p:nvSpPr>
        <p:spPr>
          <a:xfrm>
            <a:off x="5105400" y="1238935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Amazon CloudWatch Pricing – Amazon Web Services (AWS)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C2872-2557-4A28-AF45-B25F0B932570}"/>
              </a:ext>
            </a:extLst>
          </p:cNvPr>
          <p:cNvSpPr txBox="1"/>
          <p:nvPr/>
        </p:nvSpPr>
        <p:spPr>
          <a:xfrm>
            <a:off x="609600" y="2254598"/>
            <a:ext cx="11304905" cy="1295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91F"/>
                </a:solidFill>
                <a:effectLst/>
                <a:latin typeface="Amazon Ember"/>
              </a:rPr>
              <a:t>Number of Metrics (includes detailed and custom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91F"/>
                </a:solidFill>
                <a:latin typeface="Amazon Ember"/>
              </a:rPr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6191F"/>
                </a:solidFill>
                <a:latin typeface="Amazon Ember"/>
              </a:rPr>
              <a:t>GetMetricData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: Number of metrics requested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6191F"/>
                </a:solidFill>
                <a:latin typeface="Amazon Ember"/>
              </a:rPr>
              <a:t>GetMetricWidgetImage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: Number of metrics requested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91F"/>
                </a:solidFill>
                <a:latin typeface="Amazon Ember"/>
              </a:rPr>
              <a:t>Number of other API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GetMetricStatistics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ListMetrics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PutMetricData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GetDashboard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ListDashboards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PutDashboard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 and </a:t>
            </a:r>
            <a:r>
              <a:rPr lang="en-US" sz="1200" b="0" i="0" dirty="0" err="1">
                <a:solidFill>
                  <a:srgbClr val="16191F"/>
                </a:solidFill>
                <a:effectLst/>
                <a:latin typeface="Amazon Ember"/>
              </a:rPr>
              <a:t>DeleteDashboards</a:t>
            </a:r>
            <a:r>
              <a:rPr lang="en-US" sz="1200" b="0" i="0" dirty="0">
                <a:solidFill>
                  <a:srgbClr val="16191F"/>
                </a:solidFill>
                <a:effectLst/>
                <a:latin typeface="Amazon Ember"/>
              </a:rPr>
              <a:t> requests are the other request types which are billed at the same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Standard Logs: Data Ingested  in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Vended Logs: Data Ingested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VPC and Route53 logs qualify for Vended Logs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 Storage/Archival (Standard and Vended Logs)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		Log volume archived is estimated to be 15% of Log volume ingested (due to compression). 			Storage/Archival costs are estimated assuming customer choses a retention period of one (1) 			month. Default retention setting is ‘never expire’. ( assuming 1 month retention)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 Delivered to S3: Data Ingested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VPC flow logs and Global Accelerator flow logs also qualify for this pricing.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Logs Insights Queries (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Analyse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Log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Expected Logs Data scanned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Custom/Cross-account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Dashboards and Alarms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Standard Resolution Alarm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Standard Resolution Alarms (60 seconds).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High Resolution Alarm Metrics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High Resolution Alarm (10 seconds).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composite alarms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Composite alarms can combine any type of CloudWatch alarm. Metric alarms are billed based on the number of metrics per alarm, while composite alarms are billed per alarm unit.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Canaries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Canary runs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Contributor Insights for CloudWatch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Contributor Insights rules for CloudWatch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Total number of matched log events for CloudWatch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Contributor Insights for 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Contributor Insights rules for 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Total number of events for DynamoDB</a:t>
            </a: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Lambda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Lambda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Number of requests per function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DC2E741-79FB-4F4E-8A19-3A5BDC00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GetMetricData: Number of metrics requested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C62EF-2E9D-4F86-9AC3-C9725E32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GetMetricData: Number of metrics requested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CloudTrail (Cost Calculation) – Free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VPC Endpoints - Gateway vs Interface, VPC Peering and VPC Flow Logs - AWS  Certification Cheat Sheet – in28minutes Cloud">
            <a:extLst>
              <a:ext uri="{FF2B5EF4-FFF2-40B4-BE49-F238E27FC236}">
                <a16:creationId xmlns:a16="http://schemas.microsoft.com/office/drawing/2014/main" id="{2A52EB4F-D265-45A5-8D2F-5C4FB3DA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9" y="1316110"/>
            <a:ext cx="1933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 your Elastigroup-based web applications with Route53 - News &amp;amp; Product  Updates from Spot by NetApp">
            <a:extLst>
              <a:ext uri="{FF2B5EF4-FFF2-40B4-BE49-F238E27FC236}">
                <a16:creationId xmlns:a16="http://schemas.microsoft.com/office/drawing/2014/main" id="{944A16FD-27DA-44B2-8779-4183DF10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93" y="1372243"/>
            <a:ext cx="1714500" cy="11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8B10FF-784B-463C-913E-541BFEE7096F}"/>
              </a:ext>
            </a:extLst>
          </p:cNvPr>
          <p:cNvSpPr txBox="1"/>
          <p:nvPr/>
        </p:nvSpPr>
        <p:spPr>
          <a:xfrm>
            <a:off x="4785033" y="275652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AWS DNS logs </a:t>
            </a:r>
          </a:p>
        </p:txBody>
      </p:sp>
      <p:pic>
        <p:nvPicPr>
          <p:cNvPr id="1032" name="Picture 8" descr="Securing AWS S3 uploads using presigned URLs | by Aidan Hallett | Medium">
            <a:extLst>
              <a:ext uri="{FF2B5EF4-FFF2-40B4-BE49-F238E27FC236}">
                <a16:creationId xmlns:a16="http://schemas.microsoft.com/office/drawing/2014/main" id="{7711E7FE-F9BE-4CBF-B3AB-7073DE74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85" y="890647"/>
            <a:ext cx="931177" cy="6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IAM Exploitation - Security Risk Advisors">
            <a:extLst>
              <a:ext uri="{FF2B5EF4-FFF2-40B4-BE49-F238E27FC236}">
                <a16:creationId xmlns:a16="http://schemas.microsoft.com/office/drawing/2014/main" id="{6A5C83B4-0892-48BA-AB3D-C740417B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33" y="872385"/>
            <a:ext cx="1714501" cy="9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(AWS) EC2 Instance: Benefits &amp;amp; How it Works?">
            <a:extLst>
              <a:ext uri="{FF2B5EF4-FFF2-40B4-BE49-F238E27FC236}">
                <a16:creationId xmlns:a16="http://schemas.microsoft.com/office/drawing/2014/main" id="{998E77BE-3EC1-4B40-9129-3084421E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35" y="287610"/>
            <a:ext cx="1609826" cy="10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loudTrail - Coralogix">
            <a:extLst>
              <a:ext uri="{FF2B5EF4-FFF2-40B4-BE49-F238E27FC236}">
                <a16:creationId xmlns:a16="http://schemas.microsoft.com/office/drawing/2014/main" id="{A3352166-82B7-46D7-AEC6-759DB809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48" y="1212527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3D1A4-0972-4082-A5C9-63BD8D27D87A}"/>
              </a:ext>
            </a:extLst>
          </p:cNvPr>
          <p:cNvSpPr/>
          <p:nvPr/>
        </p:nvSpPr>
        <p:spPr>
          <a:xfrm>
            <a:off x="101528" y="5616283"/>
            <a:ext cx="8544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https://docs.aws.amazon.com/guardduty/latest/ug/guardduty_data-sources.html</a:t>
            </a:r>
          </a:p>
        </p:txBody>
      </p:sp>
    </p:spTree>
    <p:extLst>
      <p:ext uri="{BB962C8B-B14F-4D97-AF65-F5344CB8AC3E}">
        <p14:creationId xmlns:p14="http://schemas.microsoft.com/office/powerpoint/2010/main" val="7349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CloudTrail (Cost Calculation) – Paid Tier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Hub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1209675"/>
            <a:ext cx="865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 pricing dimensions for Security Hub: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security checks per account/region/month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04BFF0-7524-47A9-8DC1-A7C8DC8D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13514"/>
              </p:ext>
            </p:extLst>
          </p:nvPr>
        </p:nvGraphicFramePr>
        <p:xfrm>
          <a:off x="3811643" y="2303464"/>
          <a:ext cx="4856107" cy="961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550">
                  <a:extLst>
                    <a:ext uri="{9D8B030D-6E8A-4147-A177-3AD203B41FA5}">
                      <a16:colId xmlns:a16="http://schemas.microsoft.com/office/drawing/2014/main" val="106845154"/>
                    </a:ext>
                  </a:extLst>
                </a:gridCol>
                <a:gridCol w="2160557">
                  <a:extLst>
                    <a:ext uri="{9D8B030D-6E8A-4147-A177-3AD203B41FA5}">
                      <a16:colId xmlns:a16="http://schemas.microsoft.com/office/drawing/2014/main" val="514734906"/>
                    </a:ext>
                  </a:extLst>
                </a:gridCol>
              </a:tblGrid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First 100,000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$0.001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132958"/>
                  </a:ext>
                </a:extLst>
              </a:tr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Next 400,000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79975"/>
                  </a:ext>
                </a:extLst>
              </a:tr>
              <a:tr h="33919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Above 500,000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832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E959A3-443A-4FC4-A110-ABB877CAFEB1}"/>
              </a:ext>
            </a:extLst>
          </p:cNvPr>
          <p:cNvSpPr txBox="1"/>
          <p:nvPr/>
        </p:nvSpPr>
        <p:spPr>
          <a:xfrm>
            <a:off x="638175" y="3638550"/>
            <a:ext cx="865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finding ingestion events per account/region/month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9E847C-3AD0-45A5-8208-8BC74FDC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4937"/>
              </p:ext>
            </p:extLst>
          </p:nvPr>
        </p:nvGraphicFramePr>
        <p:xfrm>
          <a:off x="3856292" y="4033838"/>
          <a:ext cx="4811458" cy="64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0733">
                  <a:extLst>
                    <a:ext uri="{9D8B030D-6E8A-4147-A177-3AD203B41FA5}">
                      <a16:colId xmlns:a16="http://schemas.microsoft.com/office/drawing/2014/main" val="1572868476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694905237"/>
                    </a:ext>
                  </a:extLst>
                </a:gridCol>
              </a:tblGrid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Perpetual Tier of 10000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Free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520416680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After the first 10,000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$0.00003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32946046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A094CD-E154-4249-9EA4-1E2FE4871B39}"/>
              </a:ext>
            </a:extLst>
          </p:cNvPr>
          <p:cNvSpPr txBox="1"/>
          <p:nvPr/>
        </p:nvSpPr>
        <p:spPr>
          <a:xfrm>
            <a:off x="696282" y="5439460"/>
            <a:ext cx="10799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Customers are not charged for finding ingestion events generated by Security Hub’s security checks</a:t>
            </a:r>
          </a:p>
        </p:txBody>
      </p:sp>
    </p:spTree>
    <p:extLst>
      <p:ext uri="{BB962C8B-B14F-4D97-AF65-F5344CB8AC3E}">
        <p14:creationId xmlns:p14="http://schemas.microsoft.com/office/powerpoint/2010/main" val="34307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WAF (cost)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D8B029-8B2D-4774-8D23-240376BA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858473"/>
            <a:ext cx="11080750" cy="5255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0DACD-21F9-46AE-8F3D-B32CA034F46D}"/>
              </a:ext>
            </a:extLst>
          </p:cNvPr>
          <p:cNvSpPr txBox="1"/>
          <p:nvPr/>
        </p:nvSpPr>
        <p:spPr>
          <a:xfrm>
            <a:off x="3486150" y="613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Pricing - AWS WAF - Amazon Web Services (AWS)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Shield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B1F0D0-224A-4E03-BA7F-0A5CA298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12" y="901617"/>
            <a:ext cx="13168225" cy="3286363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9CA983-9D10-47C5-BE56-93419C11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103084"/>
            <a:ext cx="11080750" cy="28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41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https://query.prod.cms.rt.microsoft.com/cms/api/am/binary/RE4s2L2</a:t>
            </a:r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provides unified security management and advanced threat protection across hybrid cloud workloads (both azure based, inhouse resources).</a:t>
            </a:r>
            <a:endParaRPr lang="en-US" dirty="0"/>
          </a:p>
        </p:txBody>
      </p:sp>
      <p:pic>
        <p:nvPicPr>
          <p:cNvPr id="1026" name="Picture 2" descr="thumbnail image 1 of blog post titled &#10; &#10; &#10;  &#10; &#10; &#10; &#10;    &#10;  &#10;   &#10;    &#10;      &#10;       What's the difference between Azure Security Center, Azure Defender and Azure Sentinel?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A604E736-391E-45A9-B1F6-12DB19D1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96" y="1857967"/>
            <a:ext cx="8650432" cy="448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Azure Defender. Is configured to add additional security alerts and advanced threat detection for certain types of resources.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33333"/>
                </a:solidFill>
                <a:latin typeface="SegoeUI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vailable for servers, app service, Storage, SQL, Key Vault, Resource Manager, DNS, Kubernetes and container registries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 ( Services covered)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Services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on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outside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MariaDB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- Protect all storage accounts within a subscription1	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	vCore/hour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ACR	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Vault	/10K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ARM	/1M API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740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 ( Services covered)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Services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Service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on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outside Azure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MariaDB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- Protect all storage accounts within a subscription1	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	vCore/hour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ACR	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Vault	/10K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ARM	/1M API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9189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 (cost)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06E57-11A9-4A3C-B949-1BA58691797F}"/>
              </a:ext>
            </a:extLst>
          </p:cNvPr>
          <p:cNvSpPr txBox="1"/>
          <p:nvPr/>
        </p:nvSpPr>
        <p:spPr>
          <a:xfrm>
            <a:off x="419101" y="1200835"/>
            <a:ext cx="89439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Azure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dirty="0"/>
              <a:t>Security Center has 2 offerings: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free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Defender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If you enable Azure Defender for subscription, all resources would be part of Pricing.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To enable </a:t>
            </a:r>
            <a:r>
              <a:rPr lang="en-US">
                <a:solidFill>
                  <a:srgbClr val="171717"/>
                </a:solidFill>
                <a:latin typeface="Segoe UI" panose="020B0502040204020203" pitchFamily="34" charset="0"/>
              </a:rPr>
              <a:t>it for certain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resources in a resource type enable it through workspace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 across regions are almost similar with very small variation.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is bases on Resource type: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01652DB-E540-475F-93E9-88A17B22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2" y="3669571"/>
            <a:ext cx="4750083" cy="300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2878C0-0DD5-49F7-8E34-2DD6E0AD70AD}"/>
              </a:ext>
            </a:extLst>
          </p:cNvPr>
          <p:cNvSpPr txBox="1"/>
          <p:nvPr/>
        </p:nvSpPr>
        <p:spPr>
          <a:xfrm>
            <a:off x="8741944" y="1942036"/>
            <a:ext cx="312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Pricing—Azure Defender | Microsoft Azure</a:t>
            </a:r>
            <a:endParaRPr lang="en-IN" sz="1200" dirty="0"/>
          </a:p>
        </p:txBody>
      </p:sp>
      <p:pic>
        <p:nvPicPr>
          <p:cNvPr id="12" name="Picture 11" descr="A picture containing Teams&#10;&#10;Description automatically generated">
            <a:extLst>
              <a:ext uri="{FF2B5EF4-FFF2-40B4-BE49-F238E27FC236}">
                <a16:creationId xmlns:a16="http://schemas.microsoft.com/office/drawing/2014/main" id="{E295917B-C611-4903-8159-77B59541A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70" y="4237696"/>
            <a:ext cx="4799075" cy="17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Web Application Firewall protects your web applications from bot attacks and common web vulnerabilities such as SQL injection and cross-site scripting.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9B81-9EAE-4CD0-9E8C-3D85A9FCE9D8}"/>
              </a:ext>
            </a:extLst>
          </p:cNvPr>
          <p:cNvSpPr txBox="1"/>
          <p:nvPr/>
        </p:nvSpPr>
        <p:spPr>
          <a:xfrm>
            <a:off x="318235" y="1649710"/>
            <a:ext cx="11879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WAF pricing includes: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M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onthly fixed charges and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R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equest based processing charges. 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M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onthly charge for each policy and </a:t>
            </a:r>
          </a:p>
          <a:p>
            <a:r>
              <a:rPr lang="en-US" dirty="0">
                <a:solidFill>
                  <a:srgbClr val="4C4C51"/>
                </a:solidFill>
                <a:latin typeface="Segoe UI" panose="020B0502040204020203" pitchFamily="34" charset="0"/>
              </a:rPr>
              <a:t>	A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dd-on charges for Custom Rules and Managed Rulesets as configured in the policy.</a:t>
            </a:r>
            <a:endParaRPr lang="en-IN" dirty="0"/>
          </a:p>
        </p:txBody>
      </p:sp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54E55B5-A67C-4958-9A99-4B210581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89" y="3076562"/>
            <a:ext cx="7873811" cy="37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 dirty="0"/>
              <a:t>AWS Security Hub</a:t>
            </a:r>
            <a:br>
              <a:rPr lang="en-US" dirty="0"/>
            </a:br>
            <a:r>
              <a:rPr lang="en-US" dirty="0"/>
              <a:t>Azure Defender</a:t>
            </a:r>
            <a:br>
              <a:rPr lang="en-US" dirty="0"/>
            </a:br>
            <a:r>
              <a:rPr lang="en-US" dirty="0"/>
              <a:t>Azure Security Center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029868-8E41-485E-A5C0-91E7F36F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34490"/>
            <a:ext cx="11080750" cy="31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2500DD-4881-49E3-B4E6-B46D2F03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5391"/>
            <a:ext cx="11080750" cy="3140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D1403-EE26-40C2-A7E7-1CA68947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585274"/>
            <a:ext cx="11080750" cy="13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06CE63-E3CB-40B9-9DC5-EE52920D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996667"/>
            <a:ext cx="11080750" cy="174046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276E5-EF78-4A10-AB8C-43C25F18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3716381"/>
            <a:ext cx="11080750" cy="17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D2877C-AC1E-427F-A23D-20C721D9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" y="951393"/>
            <a:ext cx="11080750" cy="49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Shield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FEF7B-850A-41A8-80BB-3DCE5C25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" y="1658741"/>
            <a:ext cx="11080750" cy="31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4EFC96A-4969-4C06-A7A0-4A40CBB6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819150"/>
            <a:ext cx="10306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348769-6740-4E0E-A43D-64B06708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354396"/>
            <a:ext cx="11080750" cy="4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A3372D-89BA-42F5-A197-42068872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153743"/>
            <a:ext cx="11080750" cy="45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7372AF-4A66-4CF9-BAA7-32CADB1B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045903"/>
            <a:ext cx="11080750" cy="47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F89DC792-0AF5-4DAD-AC94-BB64B2872253}"/>
              </a:ext>
            </a:extLst>
          </p:cNvPr>
          <p:cNvSpPr/>
          <p:nvPr/>
        </p:nvSpPr>
        <p:spPr>
          <a:xfrm>
            <a:off x="3103731" y="3280319"/>
            <a:ext cx="288000" cy="187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B064ACE-A814-499C-8C42-E4E8FC25B0E3}"/>
              </a:ext>
            </a:extLst>
          </p:cNvPr>
          <p:cNvSpPr/>
          <p:nvPr/>
        </p:nvSpPr>
        <p:spPr>
          <a:xfrm>
            <a:off x="5809784" y="3238373"/>
            <a:ext cx="288000" cy="1872000"/>
          </a:xfrm>
          <a:prstGeom prst="upArrow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3506E5DE-8523-4B9E-B169-A1B5425EF029}"/>
              </a:ext>
            </a:extLst>
          </p:cNvPr>
          <p:cNvSpPr/>
          <p:nvPr/>
        </p:nvSpPr>
        <p:spPr>
          <a:xfrm>
            <a:off x="10633631" y="3245091"/>
            <a:ext cx="288000" cy="1872000"/>
          </a:xfrm>
          <a:prstGeom prst="upArrow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9613-9AA9-4840-9FC0-C041B94F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B56FC-2543-4C8A-B286-A7D67D88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8BB1BA-8860-41B1-B318-5AAD71EC4D23}"/>
              </a:ext>
            </a:extLst>
          </p:cNvPr>
          <p:cNvGrpSpPr/>
          <p:nvPr/>
        </p:nvGrpSpPr>
        <p:grpSpPr>
          <a:xfrm>
            <a:off x="735083" y="858682"/>
            <a:ext cx="7178400" cy="528021"/>
            <a:chOff x="735083" y="1018389"/>
            <a:chExt cx="7178400" cy="773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DC567B-AACA-4C46-A31F-86F256F55E28}"/>
                </a:ext>
              </a:extLst>
            </p:cNvPr>
            <p:cNvSpPr/>
            <p:nvPr/>
          </p:nvSpPr>
          <p:spPr>
            <a:xfrm>
              <a:off x="735083" y="1018389"/>
              <a:ext cx="7178400" cy="773075"/>
            </a:xfrm>
            <a:prstGeom prst="rect">
              <a:avLst/>
            </a:prstGeom>
            <a:noFill/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B4031FC-AA2D-4AE4-BE75-4D797149DA0F}"/>
                </a:ext>
              </a:extLst>
            </p:cNvPr>
            <p:cNvSpPr/>
            <p:nvPr/>
          </p:nvSpPr>
          <p:spPr>
            <a:xfrm>
              <a:off x="771999" y="1054248"/>
              <a:ext cx="1618593" cy="684000"/>
            </a:xfrm>
            <a:prstGeom prst="roundRect">
              <a:avLst/>
            </a:prstGeom>
            <a:solidFill>
              <a:srgbClr val="00B5E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 CMDB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8F4F7D-4D87-492D-AC9F-089A31DFEECF}"/>
                </a:ext>
              </a:extLst>
            </p:cNvPr>
            <p:cNvSpPr/>
            <p:nvPr/>
          </p:nvSpPr>
          <p:spPr>
            <a:xfrm>
              <a:off x="2433147" y="1054248"/>
              <a:ext cx="1618593" cy="684000"/>
            </a:xfrm>
            <a:prstGeom prst="roundRect">
              <a:avLst/>
            </a:prstGeom>
            <a:solidFill>
              <a:srgbClr val="00B5E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Compliance Reporting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F710DA4-A830-4F88-BB89-A5A27399F729}"/>
                </a:ext>
              </a:extLst>
            </p:cNvPr>
            <p:cNvSpPr/>
            <p:nvPr/>
          </p:nvSpPr>
          <p:spPr>
            <a:xfrm>
              <a:off x="4107495" y="1054248"/>
              <a:ext cx="2065283" cy="684000"/>
            </a:xfrm>
            <a:prstGeom prst="roundRect">
              <a:avLst/>
            </a:prstGeom>
            <a:solidFill>
              <a:srgbClr val="00B5E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Threat Detection &amp; Response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40E15F-742A-4307-80B7-0C39FF005E51}"/>
                </a:ext>
              </a:extLst>
            </p:cNvPr>
            <p:cNvSpPr/>
            <p:nvPr/>
          </p:nvSpPr>
          <p:spPr>
            <a:xfrm>
              <a:off x="6226484" y="1054248"/>
              <a:ext cx="1618593" cy="684000"/>
            </a:xfrm>
            <a:prstGeom prst="roundRect">
              <a:avLst/>
            </a:prstGeom>
            <a:solidFill>
              <a:srgbClr val="00B5E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Data Security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DE2F94-A883-46E0-8AC7-A65319428BDD}"/>
              </a:ext>
            </a:extLst>
          </p:cNvPr>
          <p:cNvSpPr/>
          <p:nvPr/>
        </p:nvSpPr>
        <p:spPr>
          <a:xfrm>
            <a:off x="746233" y="1855302"/>
            <a:ext cx="10873337" cy="4363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VISIBILITY, DETECTION, AND RESPONSE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4E3C50-8F74-4447-91E2-13A1F869DEB6}"/>
              </a:ext>
            </a:extLst>
          </p:cNvPr>
          <p:cNvSpPr/>
          <p:nvPr/>
        </p:nvSpPr>
        <p:spPr>
          <a:xfrm>
            <a:off x="804922" y="2709010"/>
            <a:ext cx="10793131" cy="52802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COLLECTION &amp; AGGREGATION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173D46-07AA-467D-8DC3-3D874283E630}"/>
              </a:ext>
            </a:extLst>
          </p:cNvPr>
          <p:cNvGrpSpPr/>
          <p:nvPr/>
        </p:nvGrpSpPr>
        <p:grpSpPr>
          <a:xfrm>
            <a:off x="742517" y="5159807"/>
            <a:ext cx="7416000" cy="738000"/>
            <a:chOff x="742517" y="5695063"/>
            <a:chExt cx="7416000" cy="73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122BCA-28C3-466B-9B01-A2C7CFFD867B}"/>
                </a:ext>
              </a:extLst>
            </p:cNvPr>
            <p:cNvSpPr/>
            <p:nvPr/>
          </p:nvSpPr>
          <p:spPr>
            <a:xfrm>
              <a:off x="742517" y="5695063"/>
              <a:ext cx="7416000" cy="738000"/>
            </a:xfrm>
            <a:prstGeom prst="rect">
              <a:avLst/>
            </a:prstGeom>
            <a:noFill/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42F0D6-304B-40E6-A2BB-D4CA2582BFDD}"/>
                </a:ext>
              </a:extLst>
            </p:cNvPr>
            <p:cNvSpPr/>
            <p:nvPr/>
          </p:nvSpPr>
          <p:spPr>
            <a:xfrm>
              <a:off x="790586" y="5754395"/>
              <a:ext cx="1618593" cy="648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Resource Configuration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7E5BD4-5EA6-47DE-945E-7F5030582ECC}"/>
                </a:ext>
              </a:extLst>
            </p:cNvPr>
            <p:cNvSpPr/>
            <p:nvPr/>
          </p:nvSpPr>
          <p:spPr>
            <a:xfrm>
              <a:off x="2462880" y="5754395"/>
              <a:ext cx="1618593" cy="648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Activity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6EC2B2-837D-4109-98D2-A0B3A518B314}"/>
                </a:ext>
              </a:extLst>
            </p:cNvPr>
            <p:cNvSpPr/>
            <p:nvPr/>
          </p:nvSpPr>
          <p:spPr>
            <a:xfrm>
              <a:off x="4126081" y="5754395"/>
              <a:ext cx="2065283" cy="648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Network Traffic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0DBBCBD-2D59-4CEC-8C0A-8425233D5392}"/>
                </a:ext>
              </a:extLst>
            </p:cNvPr>
            <p:cNvSpPr/>
            <p:nvPr/>
          </p:nvSpPr>
          <p:spPr>
            <a:xfrm>
              <a:off x="6222769" y="5754395"/>
              <a:ext cx="1898010" cy="648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Host Activity &amp; Vulnerabilities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FEF164-23D8-4357-86FC-326C597A5DCC}"/>
              </a:ext>
            </a:extLst>
          </p:cNvPr>
          <p:cNvSpPr/>
          <p:nvPr/>
        </p:nvSpPr>
        <p:spPr>
          <a:xfrm>
            <a:off x="727654" y="4110342"/>
            <a:ext cx="7371854" cy="52802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E4430-71FD-4FC4-AB48-1BC5F425F27F}"/>
              </a:ext>
            </a:extLst>
          </p:cNvPr>
          <p:cNvSpPr/>
          <p:nvPr/>
        </p:nvSpPr>
        <p:spPr>
          <a:xfrm>
            <a:off x="709064" y="6043731"/>
            <a:ext cx="7461064" cy="52802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962E8AE-A76D-4DBF-BA31-591C0F8F34B2}"/>
              </a:ext>
            </a:extLst>
          </p:cNvPr>
          <p:cNvSpPr/>
          <p:nvPr/>
        </p:nvSpPr>
        <p:spPr>
          <a:xfrm>
            <a:off x="9493368" y="3293233"/>
            <a:ext cx="288000" cy="187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31CEE0-0E2F-479A-835D-BFBB39BD9660}"/>
              </a:ext>
            </a:extLst>
          </p:cNvPr>
          <p:cNvSpPr/>
          <p:nvPr/>
        </p:nvSpPr>
        <p:spPr>
          <a:xfrm>
            <a:off x="8620137" y="4110342"/>
            <a:ext cx="2842168" cy="5292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3E99F2-8BA9-4449-AA70-13E2C06E795D}"/>
              </a:ext>
            </a:extLst>
          </p:cNvPr>
          <p:cNvSpPr/>
          <p:nvPr/>
        </p:nvSpPr>
        <p:spPr>
          <a:xfrm>
            <a:off x="8709477" y="5171730"/>
            <a:ext cx="2842168" cy="935422"/>
          </a:xfrm>
          <a:prstGeom prst="round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Microsoft Azure | Avantiico">
            <a:extLst>
              <a:ext uri="{FF2B5EF4-FFF2-40B4-BE49-F238E27FC236}">
                <a16:creationId xmlns:a16="http://schemas.microsoft.com/office/drawing/2014/main" id="{B74920DF-9416-49DA-855C-94024EB7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96" y="6107152"/>
            <a:ext cx="1153285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 - Wikipedia">
            <a:extLst>
              <a:ext uri="{FF2B5EF4-FFF2-40B4-BE49-F238E27FC236}">
                <a16:creationId xmlns:a16="http://schemas.microsoft.com/office/drawing/2014/main" id="{4CBC060E-0D62-43FC-A542-7A10BD7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32" y="6167606"/>
            <a:ext cx="595488" cy="3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Logo&#10;&#10;Description automatically generated with low confidence">
            <a:extLst>
              <a:ext uri="{FF2B5EF4-FFF2-40B4-BE49-F238E27FC236}">
                <a16:creationId xmlns:a16="http://schemas.microsoft.com/office/drawing/2014/main" id="{8E223181-BAD6-4B11-B174-A1E90A8C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26" y="5234348"/>
            <a:ext cx="947376" cy="805184"/>
          </a:xfrm>
          <a:prstGeom prst="rect">
            <a:avLst/>
          </a:prstGeom>
        </p:spPr>
      </p:pic>
      <p:pic>
        <p:nvPicPr>
          <p:cNvPr id="1032" name="Picture 8" descr="AWS Security, Identity and Compliance - Vector stencils library">
            <a:extLst>
              <a:ext uri="{FF2B5EF4-FFF2-40B4-BE49-F238E27FC236}">
                <a16:creationId xmlns:a16="http://schemas.microsoft.com/office/drawing/2014/main" id="{2918F403-D799-4B11-A87B-C279DE51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912" y="5236613"/>
            <a:ext cx="906132" cy="8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2954B9-4107-46D4-B3B9-CBB38683FE09}"/>
              </a:ext>
            </a:extLst>
          </p:cNvPr>
          <p:cNvSpPr/>
          <p:nvPr/>
        </p:nvSpPr>
        <p:spPr>
          <a:xfrm>
            <a:off x="8073414" y="823109"/>
            <a:ext cx="2348899" cy="85038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0D9D982-0864-4D07-9F5D-4B392E00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44" y="1146896"/>
            <a:ext cx="1124979" cy="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icrosoft Teams Logo in SVG Vector or PNG File Format - Logo.wine">
            <a:extLst>
              <a:ext uri="{FF2B5EF4-FFF2-40B4-BE49-F238E27FC236}">
                <a16:creationId xmlns:a16="http://schemas.microsoft.com/office/drawing/2014/main" id="{7F12ED64-51B7-4B09-8D36-2B219E4B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78" y="978577"/>
            <a:ext cx="949448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402DE1-E237-40BA-9E93-65C8E899DC48}"/>
              </a:ext>
            </a:extLst>
          </p:cNvPr>
          <p:cNvSpPr txBox="1"/>
          <p:nvPr/>
        </p:nvSpPr>
        <p:spPr>
          <a:xfrm>
            <a:off x="3466403" y="61347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VPC Logs, CloudTrail, CloudWatch, Config</a:t>
            </a:r>
            <a:endParaRPr lang="en-IN" sz="1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AA2CD0-C4D8-4BBC-A934-13117F0F3DF7}"/>
              </a:ext>
            </a:extLst>
          </p:cNvPr>
          <p:cNvSpPr txBox="1"/>
          <p:nvPr/>
        </p:nvSpPr>
        <p:spPr>
          <a:xfrm>
            <a:off x="9363135" y="6088060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Inbound Integration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4A34B-C51C-4047-B7D3-C578B5A31E01}"/>
              </a:ext>
            </a:extLst>
          </p:cNvPr>
          <p:cNvSpPr txBox="1"/>
          <p:nvPr/>
        </p:nvSpPr>
        <p:spPr>
          <a:xfrm>
            <a:off x="8360066" y="1585348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Outbound Integration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49832E-F98C-46AB-BB52-827C643A991C}"/>
              </a:ext>
            </a:extLst>
          </p:cNvPr>
          <p:cNvSpPr/>
          <p:nvPr/>
        </p:nvSpPr>
        <p:spPr>
          <a:xfrm>
            <a:off x="10510004" y="825880"/>
            <a:ext cx="1205357" cy="85038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E41685-C8E7-4360-84A0-BC86A5FEE7A4}"/>
              </a:ext>
            </a:extLst>
          </p:cNvPr>
          <p:cNvSpPr txBox="1"/>
          <p:nvPr/>
        </p:nvSpPr>
        <p:spPr>
          <a:xfrm>
            <a:off x="10499604" y="159643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 Reports</a:t>
            </a:r>
            <a:endParaRPr lang="en-IN" sz="1200" dirty="0"/>
          </a:p>
        </p:txBody>
      </p:sp>
      <p:pic>
        <p:nvPicPr>
          <p:cNvPr id="34" name="Picture 3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6E0AB8-9611-4535-8BA2-CF64880A0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816" y="1054624"/>
            <a:ext cx="678664" cy="411877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1A91583-0BB9-4FFA-B0EF-BFCDFAEDD1C9}"/>
              </a:ext>
            </a:extLst>
          </p:cNvPr>
          <p:cNvSpPr/>
          <p:nvPr/>
        </p:nvSpPr>
        <p:spPr>
          <a:xfrm>
            <a:off x="783146" y="2355642"/>
            <a:ext cx="10793131" cy="298054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 ALERT RULES, CUSTOM POLICY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ADC2F-273F-46FF-BBFE-DD19B8842D76}"/>
              </a:ext>
            </a:extLst>
          </p:cNvPr>
          <p:cNvSpPr txBox="1"/>
          <p:nvPr/>
        </p:nvSpPr>
        <p:spPr>
          <a:xfrm>
            <a:off x="313291" y="866686"/>
            <a:ext cx="11498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Decimal-Book"/>
              </a:rPr>
              <a:t>Prisma Cloud is a cloud infrastructure security solution and a Security Operations Center (SOC) tool that enables you to address risks and secure your workloads in a heterogeneous environment (hybrid and multi-cloud) from a single console.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ADC2F-273F-46FF-BBFE-DD19B8842D76}"/>
              </a:ext>
            </a:extLst>
          </p:cNvPr>
          <p:cNvSpPr txBox="1"/>
          <p:nvPr/>
        </p:nvSpPr>
        <p:spPr>
          <a:xfrm>
            <a:off x="313291" y="866686"/>
            <a:ext cx="114987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Decimal-Book"/>
              </a:rPr>
              <a:t>Resource configurations, user activity, network traffic logs, and host activity and vulnerabilities data is ingested into Prisma Cloud though the public cloud APIs.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Dynamically discovers resources that are deployed in the cloud and tracks historical changes to those resources for auditing and forensics purposes.  ? Q how using which id?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Provides visibility, detection, and response to security threats to your public cloud accounts.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Provide you a comprehensive cloud Configuration Management Database, the data you need for compliance reporting and to address compliance violations, threat detection and response, and data security.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Integrate with additional third-party applications for outbound alert notifications, such as Splunk, Jira, and many others.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Recommended Browser is Chrome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ADC2F-273F-46FF-BBFE-DD19B8842D76}"/>
              </a:ext>
            </a:extLst>
          </p:cNvPr>
          <p:cNvSpPr txBox="1"/>
          <p:nvPr/>
        </p:nvSpPr>
        <p:spPr>
          <a:xfrm>
            <a:off x="313291" y="866686"/>
            <a:ext cx="11498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Decimal-Book"/>
              </a:rPr>
              <a:t>Health status of all clouds in single pane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If Compute Tab is not visible means you are not Admin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Role ARN include AWS Id</a:t>
            </a:r>
          </a:p>
          <a:p>
            <a:endParaRPr lang="en-US" dirty="0">
              <a:solidFill>
                <a:schemeClr val="accent1"/>
              </a:solidFill>
              <a:latin typeface="Decimal-Book"/>
            </a:endParaRP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One Cloud Account can be added to Multiple Account Groups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Roles- Prisma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ADC2F-273F-46FF-BBFE-DD19B8842D76}"/>
              </a:ext>
            </a:extLst>
          </p:cNvPr>
          <p:cNvSpPr txBox="1"/>
          <p:nvPr/>
        </p:nvSpPr>
        <p:spPr>
          <a:xfrm>
            <a:off x="313291" y="866686"/>
            <a:ext cx="11498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System Admin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Account Group Admin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Account Group Read Only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Cloud Provisioning Admin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Account &amp; CP Admin</a:t>
            </a:r>
          </a:p>
          <a:p>
            <a:r>
              <a:rPr lang="en-US" dirty="0">
                <a:solidFill>
                  <a:schemeClr val="accent1"/>
                </a:solidFill>
                <a:latin typeface="Decimal-Book"/>
              </a:rPr>
              <a:t>Build &amp; Deploy Security Role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1073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or Process that can exploit a vulnerability intentionally or accidently to damage, destroy an Asset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434DD-856A-4124-8A2C-9DA3D3976447}"/>
              </a:ext>
            </a:extLst>
          </p:cNvPr>
          <p:cNvSpPr txBox="1"/>
          <p:nvPr/>
        </p:nvSpPr>
        <p:spPr>
          <a:xfrm>
            <a:off x="742950" y="1114425"/>
            <a:ext cx="117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Weakness or gap in a security program that can be exploited by Threats to gain unauthorized access to an Asset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4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3893</TotalTime>
  <Words>1454</Words>
  <Application>Microsoft Office PowerPoint</Application>
  <PresentationFormat>Custom</PresentationFormat>
  <Paragraphs>275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Amazon Ember</vt:lpstr>
      <vt:lpstr>Arial</vt:lpstr>
      <vt:lpstr>Calibri</vt:lpstr>
      <vt:lpstr>Decimal-Book</vt:lpstr>
      <vt:lpstr>Helvetica</vt:lpstr>
      <vt:lpstr>Segoe UI</vt:lpstr>
      <vt:lpstr>SegoeUI</vt:lpstr>
      <vt:lpstr>Wingdings</vt:lpstr>
      <vt:lpstr>Applied_16x9_White_2016</vt:lpstr>
      <vt:lpstr>AWS Guard Duty  Azure Security Center</vt:lpstr>
      <vt:lpstr>AWS Guard Duty </vt:lpstr>
      <vt:lpstr>AWS Guard Duty  AWS Security Hub Azure Defender Azure Security Center </vt:lpstr>
      <vt:lpstr>Prisma Cloud</vt:lpstr>
      <vt:lpstr>Prisma Cloud</vt:lpstr>
      <vt:lpstr>Why Prisma Cloud</vt:lpstr>
      <vt:lpstr>Administrator Roles- Prisma Cloud</vt:lpstr>
      <vt:lpstr>Threat</vt:lpstr>
      <vt:lpstr>Vulnerability</vt:lpstr>
      <vt:lpstr>Risk</vt:lpstr>
      <vt:lpstr>Policy- Prisma Cloud</vt:lpstr>
      <vt:lpstr>Alert State- Prisma Cloud</vt:lpstr>
      <vt:lpstr>Shared Responsibility Model</vt:lpstr>
      <vt:lpstr>Antimalware</vt:lpstr>
      <vt:lpstr>Antimalware</vt:lpstr>
      <vt:lpstr>AWS Guard Duty (cost) </vt:lpstr>
      <vt:lpstr>AWS CloudWatch (Cost Calculation) – Free Tier </vt:lpstr>
      <vt:lpstr>AWS CloudWatch (Cost) – Paid Tier </vt:lpstr>
      <vt:lpstr>AWS CloudTrail (Cost Calculation) – Free Tier </vt:lpstr>
      <vt:lpstr>AWS CloudTrail (Cost Calculation) – Paid Tier </vt:lpstr>
      <vt:lpstr>AWS Security Hub (cost) </vt:lpstr>
      <vt:lpstr>AWS WAF (cost)</vt:lpstr>
      <vt:lpstr>AWS Shield (cost) </vt:lpstr>
      <vt:lpstr>Azure Security Center</vt:lpstr>
      <vt:lpstr>Azure Defender</vt:lpstr>
      <vt:lpstr>Azure Defender ( Services covered)</vt:lpstr>
      <vt:lpstr>Azure Defender ( Services covered)</vt:lpstr>
      <vt:lpstr>Azure Security Center (cost) </vt:lpstr>
      <vt:lpstr>Azure WAF</vt:lpstr>
      <vt:lpstr>Configuration- AWS GuardDuty</vt:lpstr>
      <vt:lpstr>Configuration- AWS GuardDuty</vt:lpstr>
      <vt:lpstr>Configuration- AWS GuardDuty</vt:lpstr>
      <vt:lpstr>Configuration- AWS WAF</vt:lpstr>
      <vt:lpstr>Configuration- AWS Shield</vt:lpstr>
      <vt:lpstr>Configuration- AWS Security Hub</vt:lpstr>
      <vt:lpstr>Configuration- AWS Security Hub</vt:lpstr>
      <vt:lpstr>Configuration- Azure Security Centre</vt:lpstr>
      <vt:lpstr>Configuration- Azure Security Centre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Guard Duty  Azure Security Center</dc:title>
  <dc:creator>Orhen Hasday --CNTR</dc:creator>
  <cp:lastModifiedBy>Hemant Mahajan</cp:lastModifiedBy>
  <cp:revision>206</cp:revision>
  <dcterms:created xsi:type="dcterms:W3CDTF">2021-07-20T14:33:06Z</dcterms:created>
  <dcterms:modified xsi:type="dcterms:W3CDTF">2021-08-08T17:26:37Z</dcterms:modified>
</cp:coreProperties>
</file>