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74" r:id="rId4"/>
    <p:sldId id="275" r:id="rId5"/>
    <p:sldId id="257" r:id="rId6"/>
    <p:sldId id="276" r:id="rId7"/>
    <p:sldId id="272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E161-27FD-4BB8-8367-4CCF430A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97ED2-1B91-48D8-BC9D-9A942D02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6C6D-3E47-45BB-B4D9-B62B4E31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29EE-DB8F-4F08-9170-9734243F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B7DD-9C8F-412B-878F-B91731C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B31-1320-4758-B192-8C36F5E6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496F-F832-49DE-BC8A-E0D375BE0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475D-1041-4084-A1AC-220FA069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0B1F-A2B7-40E7-B63B-08687E45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AC80B-6F88-470C-B694-C84A0FD2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CB8CF-4A5C-4105-8AF7-8D7D9E1EB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A12BD-6609-4A35-A11F-B38B0907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E993-14D6-4C51-B80B-CE574846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A6C9-044B-464D-8E61-3DD51445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E9E3-6838-428A-88AF-A8FE7673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7D55-08BD-4D93-B5FF-46FA874B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FEA4-3162-4E1A-B902-A4244979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C84E-750B-4F03-9688-09EE0D0F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3FF95-CFC9-4BD0-9DFF-5233BBC0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C2FB-7A71-4986-A90C-25E5CE2A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C8D3-F6CA-4EA8-BEF4-8E5F03CB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BFE3-7F1C-4497-AF37-AC10D949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3C52-FFA9-4232-BAAF-588F9BA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238D-9132-4FFC-B595-97FAD97E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57109-7B87-41FD-840D-E8B85356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49B2-0695-47B6-9E8F-1335E886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18F7-0261-42C1-81E5-C411DBCB3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620C4-C8C7-4D1B-B673-D802C63F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FDCE8-30F0-4E0D-97FE-DC889310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2BD3-7242-4C91-86B3-41EC4D4B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68632-8FEA-48DD-BADC-714B73DA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1FBF-1F7A-4A3D-8CA9-3D595C70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FFBF-1A4A-4A2D-B74C-8172CA02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FB9C3-3C98-48F0-A28E-61CDA062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6FA7-37D6-451B-9D76-866066671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9C0B8-2812-41E0-AC64-7F6A7ABC8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D0DC8-8A4A-43BA-B1E5-6A37B8EC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97241-1343-4782-9156-2770A70E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A0FE3-E7AD-4DD6-8EB5-BBC94F44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8F5E-AA9A-4DC3-AD56-1FCC15A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85C42-C5FB-40D9-8A88-BAA878A0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FC6E5-4554-4328-90BD-7818E972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BBE87-1021-42CB-80A0-A2E6B98F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8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AF51E-7B5E-4A0E-B62D-86364429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DE3CF-9511-40EB-A6FB-3511EAB7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8065-0F2A-45A1-A9AD-C7DF42FA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DCC1-FC04-4B42-AF2C-2DDD071E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9493-BBC1-4691-8B17-46598CCC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EB532-DB29-45A0-B9D5-281C5B9D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9AFC5-323D-4B18-8F1F-4907A97D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05E3-2CDF-40C3-A22C-DCA1D101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78E9A-1029-446D-8F68-94456422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14A7-9646-4E66-8A60-DDB6C7B6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12F32-C1A3-4E8D-8242-86E21CC84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DC6DE-2E2F-498A-8F45-AF4C74B8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A1624-8132-45FF-809D-A914F3C0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C323F-0B39-4DF1-9356-99C0108C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5C066-CCDB-4712-B5E4-9CABE36B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23A7B-D348-442E-8CC2-BE46A9D7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BA611-8344-402D-8EFD-88183C01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092A-BA75-4178-9B62-1D2D626E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2DA1-5FF2-4087-AF62-CE1F8CEF9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A610-E38D-4004-A15B-19299BAD4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jake/workshop-flexdashboard-shinyobjects" TargetMode="External"/><Relationship Id="rId2" Type="http://schemas.openxmlformats.org/officeDocument/2006/relationships/hyperlink" Target="https://rstudio.cloud/project/17883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hyperlink" Target="https://drive.google.com/drive/folders/1NqUKWiYBsroxDYlUliB6_bdh4YKE94jO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jake.github.io/shinyobjec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tx1">
                <a:lumMod val="50000"/>
                <a:lumOff val="50000"/>
              </a:schemeClr>
            </a:gs>
            <a:gs pos="100000">
              <a:schemeClr val="tx1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46E851-A7BE-41C4-8E6A-7D3D8FCDE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5" y="5333265"/>
            <a:ext cx="9144000" cy="1655762"/>
          </a:xfrm>
        </p:spPr>
        <p:txBody>
          <a:bodyPr/>
          <a:lstStyle/>
          <a:p>
            <a:pPr algn="l"/>
            <a:r>
              <a:rPr lang="en-US" sz="3600" dirty="0" err="1">
                <a:solidFill>
                  <a:schemeClr val="bg1">
                    <a:lumMod val="65000"/>
                  </a:schemeClr>
                </a:solidFill>
              </a:rPr>
              <a:t>jake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 riley</a:t>
            </a:r>
          </a:p>
          <a:p>
            <a:pPr algn="l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https://rstudio.cloud/project/</a:t>
            </a:r>
            <a:r>
              <a:rPr lang="en-US" sz="2000" dirty="0">
                <a:solidFill>
                  <a:srgbClr val="FFC000"/>
                </a:solidFill>
              </a:rPr>
              <a:t>1788351</a:t>
            </a:r>
          </a:p>
          <a:p>
            <a:pPr algn="l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https://github.com/</a:t>
            </a:r>
            <a:r>
              <a:rPr lang="en-US" sz="2000" dirty="0">
                <a:solidFill>
                  <a:srgbClr val="FFC000"/>
                </a:solidFill>
              </a:rPr>
              <a:t>rjake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/workshop-flexdashboard-shinyobjects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328548-AEFB-436B-962A-C39BC9EB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56" y="114300"/>
            <a:ext cx="5715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0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A24D-57C9-4A12-B9EB-84B37830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1D6776E-4186-419F-AA56-5DA80DD5FE6F}"/>
              </a:ext>
            </a:extLst>
          </p:cNvPr>
          <p:cNvSpPr txBox="1">
            <a:spLocks/>
          </p:cNvSpPr>
          <p:nvPr/>
        </p:nvSpPr>
        <p:spPr>
          <a:xfrm>
            <a:off x="705828" y="1775192"/>
            <a:ext cx="5547257" cy="435133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/>
              <a:t>Jake Riley</a:t>
            </a:r>
          </a:p>
          <a:p>
            <a:pPr lvl="1"/>
            <a:r>
              <a:rPr lang="en-US" dirty="0"/>
              <a:t>Clinical Data Analyst at CHOP</a:t>
            </a:r>
          </a:p>
          <a:p>
            <a:pPr lvl="1"/>
            <a:r>
              <a:rPr lang="en-US" dirty="0"/>
              <a:t>Avid package developer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dogdad</a:t>
            </a:r>
            <a:endParaRPr lang="en-US" dirty="0"/>
          </a:p>
          <a:p>
            <a:pPr lvl="1"/>
            <a:r>
              <a:rPr lang="en-US" dirty="0"/>
              <a:t>@yake_84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2BAA57-1859-4594-9242-78076797DAC1}"/>
              </a:ext>
            </a:extLst>
          </p:cNvPr>
          <p:cNvGrpSpPr/>
          <p:nvPr/>
        </p:nvGrpSpPr>
        <p:grpSpPr>
          <a:xfrm>
            <a:off x="2561830" y="3195545"/>
            <a:ext cx="4297023" cy="1611497"/>
            <a:chOff x="1210048" y="5078723"/>
            <a:chExt cx="4297023" cy="1611497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0D02B15-5E7F-4EF8-A4BF-B29C51FA7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048" y="5093001"/>
              <a:ext cx="1361873" cy="1579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3F56EC-5CDD-4452-9D35-11A1B1BCA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872" y="5078723"/>
              <a:ext cx="1668199" cy="1611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3BF49DE3-7B40-4B8E-A13E-995CA33C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161" y="5110448"/>
              <a:ext cx="1351920" cy="1579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8499602-278D-4E4A-A124-C42027B48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609" y="1945946"/>
            <a:ext cx="4064391" cy="40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2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AF99-06A0-4E08-837E-3E926499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Following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004E-5160-45CC-93AD-616FA5C1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RStudio Cloud</a:t>
            </a:r>
          </a:p>
          <a:p>
            <a:pPr lvl="1"/>
            <a:r>
              <a:rPr lang="en-US" dirty="0"/>
              <a:t>need an account</a:t>
            </a:r>
          </a:p>
          <a:p>
            <a:pPr lvl="1"/>
            <a:r>
              <a:rPr lang="en-US" dirty="0"/>
              <a:t>can sync up with GitHub</a:t>
            </a:r>
          </a:p>
          <a:p>
            <a:pPr lvl="1"/>
            <a:r>
              <a:rPr lang="en-US" dirty="0"/>
              <a:t>can copy my project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https://rstudio.cloud/project/</a:t>
            </a:r>
            <a:r>
              <a:rPr lang="en-US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1788351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rjake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workshop-flexdashboard-shinyobjects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9AA5DF-BB46-4BA6-9605-7D455D473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46" y="3429000"/>
            <a:ext cx="66103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599B-DA59-43BD-8056-176AA27A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2E4A-2A14-48EE-B9DE-8E7F5E4E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RMarkdown</a:t>
            </a:r>
            <a:r>
              <a:rPr lang="en-US" dirty="0"/>
              <a:t> + Shiny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Flexdashboard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shinyobjects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workflow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 to try out → put pictures 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Google Drive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Reconvene &amp; answer questions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 of scope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Tidyverse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data manipulation is from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tidyverse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not be covered 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8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F030F-BC26-4EA0-A064-E11A485D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9" y="535966"/>
            <a:ext cx="10973361" cy="5786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28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F030F-BC26-4EA0-A064-E11A485D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09319" y="535966"/>
            <a:ext cx="10973361" cy="57860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5897C71-76AD-42E6-8FF2-EA8F2A6AB838}"/>
              </a:ext>
            </a:extLst>
          </p:cNvPr>
          <p:cNvGrpSpPr/>
          <p:nvPr/>
        </p:nvGrpSpPr>
        <p:grpSpPr>
          <a:xfrm>
            <a:off x="4286150" y="1582616"/>
            <a:ext cx="6211865" cy="1774805"/>
            <a:chOff x="4286150" y="1582616"/>
            <a:chExt cx="6211865" cy="177480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431C692-64B3-4863-BAE3-AF33B9EF4D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86150" y="1582616"/>
              <a:ext cx="6211865" cy="293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90E5CD7-D930-4E68-A614-3C1B351AB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0479" y="1767282"/>
              <a:ext cx="1126270" cy="159013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C18DCD9-3C45-4BAF-A61A-EA486B5D1C3B}"/>
                </a:ext>
              </a:extLst>
            </p:cNvPr>
            <p:cNvCxnSpPr>
              <a:cxnSpLocks/>
            </p:cNvCxnSpPr>
            <p:nvPr/>
          </p:nvCxnSpPr>
          <p:spPr>
            <a:xfrm>
              <a:off x="7156749" y="1801211"/>
              <a:ext cx="1600389" cy="15562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7A6AF2-90D3-47D8-A4D0-A6E5029D2924}"/>
              </a:ext>
            </a:extLst>
          </p:cNvPr>
          <p:cNvGrpSpPr/>
          <p:nvPr/>
        </p:nvGrpSpPr>
        <p:grpSpPr>
          <a:xfrm>
            <a:off x="974762" y="1696916"/>
            <a:ext cx="1425390" cy="2029837"/>
            <a:chOff x="974762" y="1696916"/>
            <a:chExt cx="1425390" cy="20298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669EE6-9ABC-4430-87AF-902FA992385C}"/>
                </a:ext>
              </a:extLst>
            </p:cNvPr>
            <p:cNvSpPr txBox="1"/>
            <p:nvPr/>
          </p:nvSpPr>
          <p:spPr>
            <a:xfrm>
              <a:off x="974762" y="1696916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input$age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B2BDB6-915A-47DB-9E21-D02DAF5977AE}"/>
                </a:ext>
              </a:extLst>
            </p:cNvPr>
            <p:cNvSpPr txBox="1"/>
            <p:nvPr/>
          </p:nvSpPr>
          <p:spPr>
            <a:xfrm>
              <a:off x="1181814" y="3357421"/>
              <a:ext cx="11496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input$n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19F969-5225-4E19-900F-7158589D9328}"/>
              </a:ext>
            </a:extLst>
          </p:cNvPr>
          <p:cNvGrpSpPr/>
          <p:nvPr/>
        </p:nvGrpSpPr>
        <p:grpSpPr>
          <a:xfrm>
            <a:off x="1890346" y="722696"/>
            <a:ext cx="6392673" cy="2808358"/>
            <a:chOff x="1890346" y="722696"/>
            <a:chExt cx="6392673" cy="28083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D02ADC-D235-4F26-B444-08414F5BA370}"/>
                </a:ext>
              </a:extLst>
            </p:cNvPr>
            <p:cNvSpPr txBox="1"/>
            <p:nvPr/>
          </p:nvSpPr>
          <p:spPr>
            <a:xfrm>
              <a:off x="6030479" y="1397950"/>
              <a:ext cx="2252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filtered_data()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C164E9-198C-487E-8702-EAE29A3EA487}"/>
                </a:ext>
              </a:extLst>
            </p:cNvPr>
            <p:cNvSpPr/>
            <p:nvPr/>
          </p:nvSpPr>
          <p:spPr>
            <a:xfrm>
              <a:off x="1890346" y="722696"/>
              <a:ext cx="4580792" cy="974219"/>
            </a:xfrm>
            <a:custGeom>
              <a:avLst/>
              <a:gdLst>
                <a:gd name="connsiteX0" fmla="*/ 0 w 4580792"/>
                <a:gd name="connsiteY0" fmla="*/ 974219 h 974219"/>
                <a:gd name="connsiteX1" fmla="*/ 2250831 w 4580792"/>
                <a:gd name="connsiteY1" fmla="*/ 7066 h 974219"/>
                <a:gd name="connsiteX2" fmla="*/ 4580792 w 4580792"/>
                <a:gd name="connsiteY2" fmla="*/ 613735 h 97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0792" h="974219">
                  <a:moveTo>
                    <a:pt x="0" y="974219"/>
                  </a:moveTo>
                  <a:cubicBezTo>
                    <a:pt x="743683" y="520683"/>
                    <a:pt x="1487366" y="67147"/>
                    <a:pt x="2250831" y="7066"/>
                  </a:cubicBezTo>
                  <a:cubicBezTo>
                    <a:pt x="3014296" y="-53015"/>
                    <a:pt x="3797544" y="280360"/>
                    <a:pt x="4580792" y="613735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6353855-2472-4F1D-9D9D-A825CE585023}"/>
                </a:ext>
              </a:extLst>
            </p:cNvPr>
            <p:cNvSpPr/>
            <p:nvPr/>
          </p:nvSpPr>
          <p:spPr>
            <a:xfrm>
              <a:off x="2331488" y="1825347"/>
              <a:ext cx="4290646" cy="1705707"/>
            </a:xfrm>
            <a:custGeom>
              <a:avLst/>
              <a:gdLst>
                <a:gd name="connsiteX0" fmla="*/ 0 w 4580792"/>
                <a:gd name="connsiteY0" fmla="*/ 974219 h 974219"/>
                <a:gd name="connsiteX1" fmla="*/ 2250831 w 4580792"/>
                <a:gd name="connsiteY1" fmla="*/ 7066 h 974219"/>
                <a:gd name="connsiteX2" fmla="*/ 4580792 w 4580792"/>
                <a:gd name="connsiteY2" fmla="*/ 613735 h 974219"/>
                <a:gd name="connsiteX0" fmla="*/ 0 w 4580792"/>
                <a:gd name="connsiteY0" fmla="*/ 663677 h 663677"/>
                <a:gd name="connsiteX1" fmla="*/ 2294792 w 4580792"/>
                <a:gd name="connsiteY1" fmla="*/ 30631 h 663677"/>
                <a:gd name="connsiteX2" fmla="*/ 4580792 w 4580792"/>
                <a:gd name="connsiteY2" fmla="*/ 303193 h 663677"/>
                <a:gd name="connsiteX0" fmla="*/ 0 w 4290646"/>
                <a:gd name="connsiteY0" fmla="*/ 1767010 h 1767010"/>
                <a:gd name="connsiteX1" fmla="*/ 2294792 w 4290646"/>
                <a:gd name="connsiteY1" fmla="*/ 1133964 h 1767010"/>
                <a:gd name="connsiteX2" fmla="*/ 4290646 w 4290646"/>
                <a:gd name="connsiteY2" fmla="*/ 61303 h 1767010"/>
                <a:gd name="connsiteX0" fmla="*/ 0 w 4290646"/>
                <a:gd name="connsiteY0" fmla="*/ 1705707 h 1705707"/>
                <a:gd name="connsiteX1" fmla="*/ 2294792 w 4290646"/>
                <a:gd name="connsiteY1" fmla="*/ 1072661 h 1705707"/>
                <a:gd name="connsiteX2" fmla="*/ 4290646 w 4290646"/>
                <a:gd name="connsiteY2" fmla="*/ 0 h 1705707"/>
                <a:gd name="connsiteX0" fmla="*/ 0 w 4290646"/>
                <a:gd name="connsiteY0" fmla="*/ 1705707 h 1705707"/>
                <a:gd name="connsiteX1" fmla="*/ 2294792 w 4290646"/>
                <a:gd name="connsiteY1" fmla="*/ 1072661 h 1705707"/>
                <a:gd name="connsiteX2" fmla="*/ 4290646 w 4290646"/>
                <a:gd name="connsiteY2" fmla="*/ 0 h 1705707"/>
                <a:gd name="connsiteX0" fmla="*/ 0 w 4290646"/>
                <a:gd name="connsiteY0" fmla="*/ 1705707 h 1705707"/>
                <a:gd name="connsiteX1" fmla="*/ 2505808 w 4290646"/>
                <a:gd name="connsiteY1" fmla="*/ 1292469 h 1705707"/>
                <a:gd name="connsiteX2" fmla="*/ 4290646 w 4290646"/>
                <a:gd name="connsiteY2" fmla="*/ 0 h 170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0646" h="1705707">
                  <a:moveTo>
                    <a:pt x="0" y="1705707"/>
                  </a:moveTo>
                  <a:cubicBezTo>
                    <a:pt x="998660" y="1568694"/>
                    <a:pt x="1790700" y="1576753"/>
                    <a:pt x="2505808" y="1292469"/>
                  </a:cubicBezTo>
                  <a:cubicBezTo>
                    <a:pt x="3220916" y="1008185"/>
                    <a:pt x="3595321" y="677741"/>
                    <a:pt x="42906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3A808F-4D0D-4AA1-87EB-B2CBFA55E04F}"/>
              </a:ext>
            </a:extLst>
          </p:cNvPr>
          <p:cNvGrpSpPr/>
          <p:nvPr/>
        </p:nvGrpSpPr>
        <p:grpSpPr>
          <a:xfrm>
            <a:off x="2331488" y="3539157"/>
            <a:ext cx="1563505" cy="1739636"/>
            <a:chOff x="2331488" y="3539157"/>
            <a:chExt cx="1563505" cy="173963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DE1B38B-939E-4914-B87B-2D3993E9B136}"/>
                </a:ext>
              </a:extLst>
            </p:cNvPr>
            <p:cNvCxnSpPr/>
            <p:nvPr/>
          </p:nvCxnSpPr>
          <p:spPr>
            <a:xfrm>
              <a:off x="2331488" y="3539157"/>
              <a:ext cx="1264566" cy="26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5760EAC-D337-4A32-A979-05B38FC4EC6E}"/>
                </a:ext>
              </a:extLst>
            </p:cNvPr>
            <p:cNvSpPr/>
            <p:nvPr/>
          </p:nvSpPr>
          <p:spPr>
            <a:xfrm>
              <a:off x="3675185" y="3573086"/>
              <a:ext cx="219808" cy="170570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7BEF619-84A8-4DCB-9A15-A8482D4DC028}"/>
              </a:ext>
            </a:extLst>
          </p:cNvPr>
          <p:cNvGrpSpPr/>
          <p:nvPr/>
        </p:nvGrpSpPr>
        <p:grpSpPr>
          <a:xfrm>
            <a:off x="2331488" y="2627202"/>
            <a:ext cx="5634342" cy="3342775"/>
            <a:chOff x="2331488" y="2627202"/>
            <a:chExt cx="5634342" cy="334277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629B30-A5FE-42B4-BEEB-FE35D064D667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2331488" y="3542087"/>
              <a:ext cx="5060594" cy="1944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1B69D1F-0B92-4FA3-A644-202E209388C9}"/>
                </a:ext>
              </a:extLst>
            </p:cNvPr>
            <p:cNvSpPr/>
            <p:nvPr/>
          </p:nvSpPr>
          <p:spPr>
            <a:xfrm>
              <a:off x="7572515" y="2627202"/>
              <a:ext cx="393315" cy="33427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37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C237-EEBA-44A4-AEBB-4C87528E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9F21-EDD8-4BC1-8819-DA541CC0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9" y="1509448"/>
            <a:ext cx="6141333" cy="528436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j-lt"/>
              </a:rPr>
              <a:t>static data: </a:t>
            </a:r>
            <a:r>
              <a:rPr lang="en-US" sz="2400" b="1" dirty="0">
                <a:latin typeface="+mj-lt"/>
              </a:rPr>
              <a:t>call as is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user inputs: </a:t>
            </a:r>
            <a:r>
              <a:rPr lang="en-US" sz="2400" b="1" dirty="0" err="1">
                <a:latin typeface="+mj-lt"/>
                <a:cs typeface="Courier New" panose="02070309020205020404" pitchFamily="49" charset="0"/>
              </a:rPr>
              <a:t>input$x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object</a:t>
            </a:r>
          </a:p>
          <a:p>
            <a:pPr lvl="1"/>
            <a:r>
              <a:rPr lang="en-US" sz="2000" dirty="0">
                <a:latin typeface="+mj-lt"/>
              </a:rPr>
              <a:t>This is made by shiny</a:t>
            </a:r>
          </a:p>
          <a:p>
            <a:pPr lvl="1"/>
            <a:r>
              <a:rPr lang="en-US" sz="2000" dirty="0">
                <a:latin typeface="+mj-lt"/>
              </a:rPr>
              <a:t>handled by UI components </a:t>
            </a:r>
          </a:p>
          <a:p>
            <a:pPr lvl="1"/>
            <a:r>
              <a:rPr lang="en-US" sz="2000" dirty="0" err="1">
                <a:latin typeface="+mj-lt"/>
              </a:rPr>
              <a:t>sliderInput</a:t>
            </a:r>
            <a:r>
              <a:rPr lang="en-US" sz="2000" dirty="0">
                <a:latin typeface="+mj-lt"/>
              </a:rPr>
              <a:t>()</a:t>
            </a:r>
          </a:p>
          <a:p>
            <a:pPr lvl="1"/>
            <a:r>
              <a:rPr lang="en-US" sz="2000" dirty="0" err="1">
                <a:latin typeface="+mj-lt"/>
              </a:rPr>
              <a:t>textInput</a:t>
            </a:r>
            <a:r>
              <a:rPr lang="en-US" sz="2000" dirty="0">
                <a:latin typeface="+mj-lt"/>
              </a:rPr>
              <a:t>()</a:t>
            </a:r>
          </a:p>
          <a:p>
            <a:pPr lvl="1"/>
            <a:r>
              <a:rPr lang="en-US" sz="2000" dirty="0" err="1">
                <a:latin typeface="+mj-lt"/>
              </a:rPr>
              <a:t>radioGroupButtons</a:t>
            </a:r>
            <a:r>
              <a:rPr lang="en-US" sz="2000" dirty="0">
                <a:latin typeface="+mj-lt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dynamic data/plots/titles: </a:t>
            </a:r>
            <a:r>
              <a:rPr lang="en-US" sz="2400" b="1" dirty="0">
                <a:latin typeface="+mj-lt"/>
              </a:rPr>
              <a:t>reactive</a:t>
            </a:r>
          </a:p>
          <a:p>
            <a:pPr lvl="1"/>
            <a:r>
              <a:rPr lang="en-US" sz="2000" dirty="0">
                <a:latin typeface="+mj-lt"/>
              </a:rPr>
              <a:t>text = </a:t>
            </a:r>
            <a:r>
              <a:rPr lang="en-US" sz="2000" dirty="0" err="1">
                <a:latin typeface="+mj-lt"/>
              </a:rPr>
              <a:t>renderText</a:t>
            </a:r>
            <a:r>
              <a:rPr lang="en-US" sz="2000" dirty="0">
                <a:latin typeface="+mj-lt"/>
              </a:rPr>
              <a:t>()</a:t>
            </a:r>
          </a:p>
          <a:p>
            <a:pPr lvl="1"/>
            <a:r>
              <a:rPr lang="en-US" sz="2000" dirty="0">
                <a:latin typeface="+mj-lt"/>
              </a:rPr>
              <a:t>plot = </a:t>
            </a:r>
            <a:r>
              <a:rPr lang="en-US" sz="2000" dirty="0" err="1">
                <a:latin typeface="+mj-lt"/>
              </a:rPr>
              <a:t>renderPlot</a:t>
            </a:r>
            <a:r>
              <a:rPr lang="en-US" sz="2000" dirty="0">
                <a:latin typeface="+mj-lt"/>
              </a:rPr>
              <a:t>()</a:t>
            </a:r>
          </a:p>
          <a:p>
            <a:pPr lvl="1"/>
            <a:r>
              <a:rPr lang="en-US" sz="2000" dirty="0">
                <a:latin typeface="+mj-lt"/>
              </a:rPr>
              <a:t>table = </a:t>
            </a:r>
            <a:r>
              <a:rPr lang="en-US" sz="2000" dirty="0" err="1">
                <a:latin typeface="+mj-lt"/>
              </a:rPr>
              <a:t>renderTable</a:t>
            </a:r>
            <a:r>
              <a:rPr lang="en-US" sz="2000" dirty="0">
                <a:latin typeface="+mj-lt"/>
              </a:rPr>
              <a:t>()</a:t>
            </a:r>
          </a:p>
          <a:p>
            <a:pPr lvl="1"/>
            <a:r>
              <a:rPr lang="en-US" sz="2000" dirty="0" err="1">
                <a:latin typeface="+mj-lt"/>
              </a:rPr>
              <a:t>plotly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renderPlotly</a:t>
            </a:r>
            <a:r>
              <a:rPr lang="en-US" sz="2000" dirty="0">
                <a:latin typeface="+mj-lt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FF462-77E9-4DC0-8109-95A5BC83AE32}"/>
              </a:ext>
            </a:extLst>
          </p:cNvPr>
          <p:cNvSpPr txBox="1"/>
          <p:nvPr/>
        </p:nvSpPr>
        <p:spPr>
          <a:xfrm>
            <a:off x="5575144" y="3735449"/>
            <a:ext cx="6726243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&lt;-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filtered_data()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mutate(breed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fct_lump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(breed,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 = breed, fill = type))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labs(title = glue("Age group:{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input$age_group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D0CF4-0B2C-42B5-823C-89F349672795}"/>
              </a:ext>
            </a:extLst>
          </p:cNvPr>
          <p:cNvSpPr txBox="1"/>
          <p:nvPr/>
        </p:nvSpPr>
        <p:spPr>
          <a:xfrm>
            <a:off x="5575144" y="1243755"/>
            <a:ext cx="6523577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shiny::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label = "# of Results:",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min = 1,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max = 20,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value =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191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can get really complicated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863FC-DD97-4F86-80C9-6C71C397486B}"/>
              </a:ext>
            </a:extLst>
          </p:cNvPr>
          <p:cNvGrpSpPr/>
          <p:nvPr/>
        </p:nvGrpSpPr>
        <p:grpSpPr>
          <a:xfrm>
            <a:off x="230352" y="2165250"/>
            <a:ext cx="11764878" cy="3727908"/>
            <a:chOff x="230352" y="2165250"/>
            <a:chExt cx="11764878" cy="37279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147" y="2165250"/>
              <a:ext cx="5238209" cy="222601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4313" y="2165250"/>
              <a:ext cx="6400917" cy="3727908"/>
            </a:xfrm>
            <a:prstGeom prst="rect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2740651" y="2639422"/>
              <a:ext cx="1471638" cy="241672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58605" y="5026771"/>
              <a:ext cx="1519662" cy="199315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3855" y="2229365"/>
              <a:ext cx="1109537" cy="229796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7476" y="3491721"/>
              <a:ext cx="1087057" cy="234893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93653" y="2217489"/>
              <a:ext cx="1015320" cy="241672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83855" y="4161471"/>
              <a:ext cx="1053563" cy="229796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87492" y="2217428"/>
              <a:ext cx="4253514" cy="1912035"/>
              <a:chOff x="268479" y="1690477"/>
              <a:chExt cx="4253514" cy="191203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74640" y="3367619"/>
                <a:ext cx="2047353" cy="234893"/>
              </a:xfrm>
              <a:prstGeom prst="rect">
                <a:avLst/>
              </a:prstGeom>
              <a:solidFill>
                <a:srgbClr val="00B050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2054087" y="1842052"/>
                <a:ext cx="1073426" cy="1457739"/>
              </a:xfrm>
              <a:custGeom>
                <a:avLst/>
                <a:gdLst>
                  <a:gd name="connsiteX0" fmla="*/ 0 w 1073426"/>
                  <a:gd name="connsiteY0" fmla="*/ 0 h 1457739"/>
                  <a:gd name="connsiteX1" fmla="*/ 689113 w 1073426"/>
                  <a:gd name="connsiteY1" fmla="*/ 437322 h 1457739"/>
                  <a:gd name="connsiteX2" fmla="*/ 1073426 w 1073426"/>
                  <a:gd name="connsiteY2" fmla="*/ 1457739 h 1457739"/>
                  <a:gd name="connsiteX3" fmla="*/ 1073426 w 1073426"/>
                  <a:gd name="connsiteY3" fmla="*/ 1457739 h 145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3426" h="1457739">
                    <a:moveTo>
                      <a:pt x="0" y="0"/>
                    </a:moveTo>
                    <a:cubicBezTo>
                      <a:pt x="255104" y="97183"/>
                      <a:pt x="510209" y="194366"/>
                      <a:pt x="689113" y="437322"/>
                    </a:cubicBezTo>
                    <a:cubicBezTo>
                      <a:pt x="868017" y="680278"/>
                      <a:pt x="1073426" y="1457739"/>
                      <a:pt x="1073426" y="1457739"/>
                    </a:cubicBezTo>
                    <a:lnTo>
                      <a:pt x="1073426" y="1457739"/>
                    </a:lnTo>
                  </a:path>
                </a:pathLst>
              </a:custGeom>
              <a:noFill/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68479" y="1690477"/>
                <a:ext cx="1838615" cy="252212"/>
              </a:xfrm>
              <a:prstGeom prst="rect">
                <a:avLst/>
              </a:prstGeom>
              <a:solidFill>
                <a:srgbClr val="00B050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625403" y="2223427"/>
              <a:ext cx="3863894" cy="2596145"/>
              <a:chOff x="5606390" y="1696476"/>
              <a:chExt cx="3863894" cy="259614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943216" y="4062825"/>
                <a:ext cx="1527068" cy="229796"/>
              </a:xfrm>
              <a:prstGeom prst="rect">
                <a:avLst/>
              </a:prstGeom>
              <a:solidFill>
                <a:srgbClr val="00B0F0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6958963" y="1860665"/>
                <a:ext cx="1690297" cy="2202160"/>
              </a:xfrm>
              <a:custGeom>
                <a:avLst/>
                <a:gdLst>
                  <a:gd name="connsiteX0" fmla="*/ 0 w 1073426"/>
                  <a:gd name="connsiteY0" fmla="*/ 0 h 1457739"/>
                  <a:gd name="connsiteX1" fmla="*/ 689113 w 1073426"/>
                  <a:gd name="connsiteY1" fmla="*/ 437322 h 1457739"/>
                  <a:gd name="connsiteX2" fmla="*/ 1073426 w 1073426"/>
                  <a:gd name="connsiteY2" fmla="*/ 1457739 h 1457739"/>
                  <a:gd name="connsiteX3" fmla="*/ 1073426 w 1073426"/>
                  <a:gd name="connsiteY3" fmla="*/ 1457739 h 1457739"/>
                  <a:gd name="connsiteX0" fmla="*/ 0 w 1086560"/>
                  <a:gd name="connsiteY0" fmla="*/ 0 h 1524793"/>
                  <a:gd name="connsiteX1" fmla="*/ 689113 w 1086560"/>
                  <a:gd name="connsiteY1" fmla="*/ 437322 h 1524793"/>
                  <a:gd name="connsiteX2" fmla="*/ 1073426 w 1086560"/>
                  <a:gd name="connsiteY2" fmla="*/ 1457739 h 1524793"/>
                  <a:gd name="connsiteX3" fmla="*/ 988621 w 1086560"/>
                  <a:gd name="connsiteY3" fmla="*/ 1422650 h 1524793"/>
                  <a:gd name="connsiteX0" fmla="*/ 0 w 1073426"/>
                  <a:gd name="connsiteY0" fmla="*/ 0 h 1457739"/>
                  <a:gd name="connsiteX1" fmla="*/ 689113 w 1073426"/>
                  <a:gd name="connsiteY1" fmla="*/ 437322 h 1457739"/>
                  <a:gd name="connsiteX2" fmla="*/ 1073426 w 1073426"/>
                  <a:gd name="connsiteY2" fmla="*/ 1457739 h 1457739"/>
                  <a:gd name="connsiteX0" fmla="*/ 0 w 832058"/>
                  <a:gd name="connsiteY0" fmla="*/ 0 h 1457739"/>
                  <a:gd name="connsiteX1" fmla="*/ 689113 w 832058"/>
                  <a:gd name="connsiteY1" fmla="*/ 437322 h 1457739"/>
                  <a:gd name="connsiteX2" fmla="*/ 832058 w 832058"/>
                  <a:gd name="connsiteY2" fmla="*/ 1457739 h 1457739"/>
                  <a:gd name="connsiteX0" fmla="*/ 0 w 832058"/>
                  <a:gd name="connsiteY0" fmla="*/ 0 h 1457739"/>
                  <a:gd name="connsiteX1" fmla="*/ 689113 w 832058"/>
                  <a:gd name="connsiteY1" fmla="*/ 437322 h 1457739"/>
                  <a:gd name="connsiteX2" fmla="*/ 832058 w 832058"/>
                  <a:gd name="connsiteY2" fmla="*/ 1457739 h 145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2058" h="1457739">
                    <a:moveTo>
                      <a:pt x="0" y="0"/>
                    </a:moveTo>
                    <a:cubicBezTo>
                      <a:pt x="255104" y="97183"/>
                      <a:pt x="550437" y="194365"/>
                      <a:pt x="689113" y="437322"/>
                    </a:cubicBezTo>
                    <a:cubicBezTo>
                      <a:pt x="827789" y="680279"/>
                      <a:pt x="814757" y="1284746"/>
                      <a:pt x="832058" y="1457739"/>
                    </a:cubicBezTo>
                  </a:path>
                </a:pathLst>
              </a:custGeom>
              <a:noFill/>
              <a:ln w="38100"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606390" y="1696476"/>
                <a:ext cx="1352573" cy="229796"/>
              </a:xfrm>
              <a:prstGeom prst="rect">
                <a:avLst/>
              </a:prstGeom>
              <a:solidFill>
                <a:srgbClr val="00B0F0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30352" y="2428367"/>
              <a:ext cx="6412712" cy="1298500"/>
              <a:chOff x="211339" y="1901416"/>
              <a:chExt cx="6412712" cy="12985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80884" y="1901416"/>
                <a:ext cx="843167" cy="229796"/>
              </a:xfrm>
              <a:prstGeom prst="rect">
                <a:avLst/>
              </a:prstGeom>
              <a:solidFill>
                <a:schemeClr val="accent5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flipV="1">
                <a:off x="858983" y="2016313"/>
                <a:ext cx="4921902" cy="948456"/>
              </a:xfrm>
              <a:custGeom>
                <a:avLst/>
                <a:gdLst>
                  <a:gd name="connsiteX0" fmla="*/ 0 w 2946400"/>
                  <a:gd name="connsiteY0" fmla="*/ 0 h 2133600"/>
                  <a:gd name="connsiteX1" fmla="*/ 990600 w 2946400"/>
                  <a:gd name="connsiteY1" fmla="*/ 1574800 h 2133600"/>
                  <a:gd name="connsiteX2" fmla="*/ 2946400 w 2946400"/>
                  <a:gd name="connsiteY2" fmla="*/ 213360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6400" h="2133600">
                    <a:moveTo>
                      <a:pt x="0" y="0"/>
                    </a:moveTo>
                    <a:cubicBezTo>
                      <a:pt x="249766" y="609600"/>
                      <a:pt x="499533" y="1219200"/>
                      <a:pt x="990600" y="1574800"/>
                    </a:cubicBezTo>
                    <a:cubicBezTo>
                      <a:pt x="1481667" y="1930400"/>
                      <a:pt x="2326217" y="2021417"/>
                      <a:pt x="2946400" y="2133600"/>
                    </a:cubicBezTo>
                  </a:path>
                </a:pathLst>
              </a:custGeom>
              <a:noFill/>
              <a:ln w="3810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1339" y="2970120"/>
                <a:ext cx="594677" cy="229796"/>
              </a:xfrm>
              <a:prstGeom prst="rect">
                <a:avLst/>
              </a:prstGeom>
              <a:solidFill>
                <a:schemeClr val="accent5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28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F9FB-04B6-4E41-A38C-C4A55569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shinyobjects</a:t>
            </a:r>
            <a:r>
              <a:rPr lang="en-US" dirty="0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60C4-80E9-4474-A969-9771EF72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+mj-lt"/>
              </a:rPr>
              <a:t>create a </a:t>
            </a:r>
            <a:r>
              <a:rPr lang="en-US" b="1" dirty="0">
                <a:latin typeface="+mj-lt"/>
              </a:rPr>
              <a:t>dummy input </a:t>
            </a:r>
            <a:r>
              <a:rPr lang="en-US" dirty="0">
                <a:latin typeface="+mj-lt"/>
              </a:rPr>
              <a:t>object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 err="1">
                <a:latin typeface="+mj-lt"/>
              </a:rPr>
              <a:t>load_reactive_objects</a:t>
            </a:r>
            <a:r>
              <a:rPr lang="en-US" b="1" dirty="0">
                <a:latin typeface="+mj-lt"/>
              </a:rPr>
              <a:t>()</a:t>
            </a:r>
          </a:p>
          <a:p>
            <a:pPr lvl="1"/>
            <a:r>
              <a:rPr lang="en-US" dirty="0">
                <a:latin typeface="+mj-lt"/>
              </a:rPr>
              <a:t>Changes reactive objects to static objects in your global environment </a:t>
            </a:r>
          </a:p>
          <a:p>
            <a:pPr lvl="1"/>
            <a:r>
              <a:rPr lang="en-US" dirty="0">
                <a:latin typeface="+mj-lt"/>
              </a:rPr>
              <a:t>Entirely under the hood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 err="1">
                <a:latin typeface="+mj-lt"/>
              </a:rPr>
              <a:t>convert_selection</a:t>
            </a:r>
            <a:r>
              <a:rPr lang="en-US" b="1" dirty="0">
                <a:latin typeface="+mj-lt"/>
              </a:rPr>
              <a:t>()</a:t>
            </a:r>
          </a:p>
          <a:p>
            <a:pPr lvl="1"/>
            <a:r>
              <a:rPr lang="en-US" dirty="0">
                <a:latin typeface="+mj-lt"/>
              </a:rPr>
              <a:t>converts just the code highlighted in source pane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 err="1">
                <a:latin typeface="+mj-lt"/>
              </a:rPr>
              <a:t>view_ui</a:t>
            </a:r>
            <a:r>
              <a:rPr lang="en-US" b="1" dirty="0">
                <a:latin typeface="+mj-lt"/>
              </a:rPr>
              <a:t>()</a:t>
            </a:r>
          </a:p>
          <a:p>
            <a:pPr lvl="1"/>
            <a:r>
              <a:rPr lang="en-US" dirty="0">
                <a:latin typeface="+mj-lt"/>
              </a:rPr>
              <a:t>see what UI components will look like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  <a:hlinkClick r:id="rId2"/>
              </a:rPr>
              <a:t>https://rjake.github.io/shinyobjects/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20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354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About Me</vt:lpstr>
      <vt:lpstr>Following Along</vt:lpstr>
      <vt:lpstr>Before we get started</vt:lpstr>
      <vt:lpstr>PowerPoint Presentation</vt:lpstr>
      <vt:lpstr>PowerPoint Presentation</vt:lpstr>
      <vt:lpstr>What is reactivity?</vt:lpstr>
      <vt:lpstr>It can get really complicated</vt:lpstr>
      <vt:lpstr>shinyobjects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Riley, Jake</dc:creator>
  <cp:lastModifiedBy>Riley, Jake</cp:lastModifiedBy>
  <cp:revision>2</cp:revision>
  <dcterms:created xsi:type="dcterms:W3CDTF">2020-10-21T06:55:38Z</dcterms:created>
  <dcterms:modified xsi:type="dcterms:W3CDTF">2020-10-21T07:15:54Z</dcterms:modified>
</cp:coreProperties>
</file>