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61" r:id="rId5"/>
    <p:sldId id="258" r:id="rId6"/>
    <p:sldId id="259" r:id="rId7"/>
    <p:sldId id="266" r:id="rId8"/>
    <p:sldId id="262" r:id="rId9"/>
    <p:sldId id="263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439420"/>
            <a:ext cx="7003415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51580" y="89535"/>
            <a:ext cx="50247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Muti-thread control</a:t>
            </a:r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260" y="1014095"/>
            <a:ext cx="73723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void callThreads() {</a:t>
            </a:r>
            <a:endParaRPr lang="zh-CN" altLang="en-US"/>
          </a:p>
          <a:p>
            <a:r>
              <a:rPr lang="zh-CN" altLang="en-US"/>
              <a:t>    pthread_mutex_init(&amp;updateMutex, 0);</a:t>
            </a:r>
            <a:endParaRPr lang="zh-CN" altLang="en-US"/>
          </a:p>
          <a:p>
            <a:r>
              <a:rPr lang="zh-CN" altLang="en-US"/>
              <a:t>    pthread_mutex_init(&amp;computationDoneMutex, 0);</a:t>
            </a:r>
            <a:endParaRPr lang="zh-CN" altLang="en-US"/>
          </a:p>
          <a:p>
            <a:r>
              <a:rPr lang="zh-CN" altLang="en-US"/>
              <a:t>    pthread_mutex_init(&amp;coutMutex, 0);</a:t>
            </a:r>
            <a:endParaRPr lang="zh-CN" altLang="en-US"/>
          </a:p>
          <a:p>
            <a:r>
              <a:rPr lang="zh-CN" altLang="en-US"/>
              <a:t>    pthread_cond_init(&amp;allDoneCondition, 0);</a:t>
            </a:r>
            <a:endParaRPr lang="zh-CN" altLang="en-US"/>
          </a:p>
          <a:p>
            <a:r>
              <a:rPr lang="zh-CN" altLang="en-US"/>
              <a:t>   pthread_mutex_lock(&amp;computationDoneMutex);</a:t>
            </a:r>
            <a:endParaRPr lang="zh-CN" altLang="en-US"/>
          </a:p>
          <a:p>
            <a:r>
              <a:rPr lang="zh-CN" altLang="en-US"/>
              <a:t>    pthread_mutex_lock(&amp;coutMutex);</a:t>
            </a:r>
            <a:endParaRPr lang="zh-CN" altLang="en-US"/>
          </a:p>
          <a:p>
            <a:r>
              <a:rPr lang="zh-CN" altLang="en-US"/>
              <a:t>    activeThreads = totalThreads;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for(int i = 0; i &lt; totalThreads; i++) {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pthread_t t;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pthread_create(&amp;t, 0, ThreadCompute, (void*)i);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}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cout &lt;&lt; "Multi-thread Computing..." &lt;&lt; endl;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//</a:t>
            </a:r>
            <a:r>
              <a:rPr lang="en-US" altLang="zh-CN"/>
              <a:t>unlock </a:t>
            </a:r>
            <a:r>
              <a:rPr lang="zh-CN" altLang="en-US"/>
              <a:t>coutMutex</a:t>
            </a:r>
            <a:endParaRPr lang="zh-CN" altLang="en-US"/>
          </a:p>
          <a:p>
            <a:r>
              <a:rPr lang="zh-CN" altLang="en-US"/>
              <a:t>    pthread_mutex_unlock(&amp;coutMutex);</a:t>
            </a:r>
            <a:endParaRPr lang="zh-CN" altLang="en-US"/>
          </a:p>
          <a:p>
            <a:r>
              <a:rPr lang="zh-CN" altLang="en-US"/>
              <a:t>    //</a:t>
            </a:r>
            <a:r>
              <a:rPr lang="en-US" altLang="zh-CN"/>
              <a:t>unlock </a:t>
            </a:r>
            <a:r>
              <a:rPr lang="zh-CN" altLang="en-US"/>
              <a:t>computationDon</a:t>
            </a:r>
            <a:r>
              <a:rPr lang="en-US" altLang="zh-CN"/>
              <a:t>e and wait for the signal from </a:t>
            </a:r>
            <a:r>
              <a:rPr lang="zh-CN" altLang="en-US"/>
              <a:t>allDoneCondition</a:t>
            </a:r>
            <a:endParaRPr lang="zh-CN" altLang="en-US"/>
          </a:p>
          <a:p>
            <a:r>
              <a:rPr lang="zh-CN" altLang="en-US"/>
              <a:t>    pthread_cond_wait(&amp;allDoneCondition, &amp;computationDoneMutex);</a:t>
            </a:r>
            <a:endParaRPr lang="zh-CN" altLang="en-US"/>
          </a:p>
          <a:p>
            <a:r>
              <a:rPr lang="zh-CN" altLang="en-US"/>
              <a:t>    cout &lt;&lt; "All threads finished computing!" &lt;&lt; endl &lt;&lt; endl;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45275" y="1411605"/>
            <a:ext cx="4838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Most of the time is used on read data, instead of computing, so if you can assign tasks more efficiently, it will costs less time.</a:t>
            </a:r>
            <a:endParaRPr lang="en-US" altLang="zh-CN" sz="2000"/>
          </a:p>
        </p:txBody>
      </p:sp>
      <p:pic>
        <p:nvPicPr>
          <p:cNvPr id="8" name="图片 7" descr="t01f36561c2d345fa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083550" y="2642870"/>
            <a:ext cx="2286635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55240" y="861060"/>
            <a:ext cx="7830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92D050"/>
                </a:solidFill>
              </a:rPr>
              <a:t>NOW LET'S HAVE A TRY !</a:t>
            </a:r>
            <a:endParaRPr lang="en-US" altLang="zh-CN" sz="5400">
              <a:solidFill>
                <a:srgbClr val="92D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0" y="1871345"/>
            <a:ext cx="5287010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CD68"/>
            </a:gs>
            <a:gs pos="100000">
              <a:srgbClr val="0B6E3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98880"/>
          </a:xfrm>
        </p:spPr>
        <p:txBody>
          <a:bodyPr>
            <a:noAutofit/>
          </a:bodyPr>
          <a:p>
            <a:r>
              <a:rPr lang="en-US" altLang="zh-CN" sz="88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Mandelbrot Set</a:t>
            </a:r>
            <a:endParaRPr lang="en-US" altLang="zh-CN" sz="88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Self - Similarity </a:t>
            </a:r>
            <a:endParaRPr lang="en-US" altLang="zh-CN"/>
          </a:p>
        </p:txBody>
      </p:sp>
      <p:pic>
        <p:nvPicPr>
          <p:cNvPr id="4" name="内容占位符 3" descr="200px-Von_Koch_cur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6865" y="1783715"/>
            <a:ext cx="3647440" cy="3794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Fractal</a:t>
            </a:r>
            <a:endParaRPr lang="zh-CN" altLang="en-US"/>
          </a:p>
        </p:txBody>
      </p:sp>
      <p:pic>
        <p:nvPicPr>
          <p:cNvPr id="5" name="图片 4" descr="tim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" y="1845945"/>
            <a:ext cx="3857625" cy="3166110"/>
          </a:xfrm>
          <a:prstGeom prst="rect">
            <a:avLst/>
          </a:prstGeom>
        </p:spPr>
      </p:pic>
      <p:pic>
        <p:nvPicPr>
          <p:cNvPr id="6" name="图片 5" descr="timg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45" y="1845945"/>
            <a:ext cx="4334510" cy="3247390"/>
          </a:xfrm>
          <a:prstGeom prst="rect">
            <a:avLst/>
          </a:prstGeom>
        </p:spPr>
      </p:pic>
      <p:pic>
        <p:nvPicPr>
          <p:cNvPr id="7" name="图片 6" descr="t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5" y="1845945"/>
            <a:ext cx="3985260" cy="3166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77210" y="5505450"/>
            <a:ext cx="598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vessel</a:t>
            </a:r>
            <a:r>
              <a:rPr lang="zh-CN" altLang="en-US" sz="2800"/>
              <a:t>，</a:t>
            </a:r>
            <a:r>
              <a:rPr lang="en-US" altLang="zh-CN" sz="2800"/>
              <a:t>river</a:t>
            </a:r>
            <a:r>
              <a:rPr lang="zh-CN" altLang="en-US" sz="2800"/>
              <a:t>， </a:t>
            </a:r>
            <a:r>
              <a:rPr lang="en-US" altLang="zh-CN" sz="2800"/>
              <a:t>branch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" y="204470"/>
            <a:ext cx="6017895" cy="6236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8690" y="600075"/>
            <a:ext cx="6194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Functions of my  program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2245" y="1851660"/>
            <a:ext cx="518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Compute and display the graph of MB in defferent colors by using OpenGL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6532245" y="2814320"/>
            <a:ext cx="5513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 Amplify every detial for infinite times theoretically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6531610" y="3776345"/>
            <a:ext cx="5513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 Use muti-thread technology to finish every amplification with in 2 seconds based on pntium 4 cores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key steps of my program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Division of the screen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Distribution of the colors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Conversion of the coordinates(including amplication)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Muti-thread control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51510" y="415290"/>
            <a:ext cx="4763770" cy="401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1510" y="426720"/>
            <a:ext cx="391795" cy="400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4100" y="426720"/>
            <a:ext cx="402590" cy="4035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6690" y="447675"/>
            <a:ext cx="401955" cy="3992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0870" y="437515"/>
            <a:ext cx="380365" cy="40246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61235" y="448310"/>
            <a:ext cx="391795" cy="401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74620" y="448310"/>
            <a:ext cx="358775" cy="399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4190" y="437515"/>
            <a:ext cx="381000" cy="401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14395" y="426720"/>
            <a:ext cx="424180" cy="400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60165" y="426720"/>
            <a:ext cx="402590" cy="4023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51325" y="437515"/>
            <a:ext cx="391795" cy="3969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664710" y="415290"/>
            <a:ext cx="358775" cy="401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63260" y="1448435"/>
            <a:ext cx="5556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 DivideEvenly(int numTask, int numCPU, int rank, bool ending) {</a:t>
            </a:r>
            <a:endParaRPr lang="zh-CN" altLang="en-US"/>
          </a:p>
          <a:p>
            <a:r>
              <a:rPr lang="zh-CN" altLang="en-US"/>
              <a:t>    // 1st: Complete number of tasks to be divided</a:t>
            </a:r>
            <a:endParaRPr lang="zh-CN" altLang="en-US"/>
          </a:p>
          <a:p>
            <a:r>
              <a:rPr lang="zh-CN" altLang="en-US"/>
              <a:t>    // 2nd: Exact number of CPUs</a:t>
            </a:r>
            <a:endParaRPr lang="zh-CN" altLang="en-US"/>
          </a:p>
          <a:p>
            <a:r>
              <a:rPr lang="zh-CN" altLang="en-US"/>
              <a:t>    // 3rd: The rank of a CPU in range [0, numCPU - 1]</a:t>
            </a:r>
            <a:endParaRPr lang="zh-CN" altLang="en-US"/>
          </a:p>
          <a:p>
            <a:r>
              <a:rPr lang="zh-CN" altLang="en-US"/>
              <a:t>    // 4th: false for starting index, true for ending index</a:t>
            </a:r>
            <a:endParaRPr lang="zh-CN" altLang="en-US"/>
          </a:p>
          <a:p>
            <a:r>
              <a:rPr lang="zh-CN" altLang="en-US"/>
              <a:t>    double avgTask = (double)numTask / numCPU;</a:t>
            </a:r>
            <a:endParaRPr lang="zh-CN" altLang="en-US"/>
          </a:p>
          <a:p>
            <a:r>
              <a:rPr lang="zh-CN" altLang="en-US"/>
              <a:t>    double previousTask = avgTask * rank; // Number of preceding CPUs equals rank</a:t>
            </a:r>
            <a:endParaRPr lang="zh-CN" altLang="en-US"/>
          </a:p>
          <a:p>
            <a:r>
              <a:rPr lang="zh-CN" altLang="en-US"/>
              <a:t>    double pendingTask = avgTask * (rank + 1);</a:t>
            </a:r>
            <a:endParaRPr lang="zh-CN" altLang="en-US"/>
          </a:p>
          <a:p>
            <a:r>
              <a:rPr lang="zh-CN" altLang="en-US"/>
              <a:t>    int firstRank = (int)previousTask;</a:t>
            </a:r>
            <a:endParaRPr lang="zh-CN" altLang="en-US"/>
          </a:p>
          <a:p>
            <a:r>
              <a:rPr lang="zh-CN" altLang="en-US"/>
              <a:t>    int lastRank = (int)pendingTask - 1;</a:t>
            </a:r>
            <a:endParaRPr lang="zh-CN" altLang="en-US"/>
          </a:p>
          <a:p>
            <a:r>
              <a:rPr lang="zh-CN" altLang="en-US"/>
              <a:t>    if(!ending) return firstRank;</a:t>
            </a:r>
            <a:endParaRPr lang="zh-CN" altLang="en-US"/>
          </a:p>
          <a:p>
            <a:r>
              <a:rPr lang="zh-CN" altLang="en-US"/>
              <a:t>    // Return the index of first corresponding element [0, numTask - 1]</a:t>
            </a:r>
            <a:endParaRPr lang="zh-CN" altLang="en-US"/>
          </a:p>
          <a:p>
            <a:r>
              <a:rPr lang="zh-CN" altLang="en-US"/>
              <a:t>    else return lastRank;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306820" y="448310"/>
            <a:ext cx="3872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1.    Division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17295" y="1668780"/>
            <a:ext cx="4850765" cy="83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define two arrays color[][][]&amp;colormatch[][]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14210" y="1764030"/>
            <a:ext cx="4872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glPointSize(4);</a:t>
            </a:r>
            <a:endParaRPr lang="zh-CN" altLang="en-US" sz="2400"/>
          </a:p>
          <a:p>
            <a:r>
              <a:rPr lang="zh-CN" altLang="en-US" sz="2400"/>
              <a:t>    for(int j = 0; j &lt; screenSize; j++) </a:t>
            </a:r>
            <a:endParaRPr lang="zh-CN" altLang="en-US" sz="2400"/>
          </a:p>
          <a:p>
            <a:r>
              <a:rPr lang="zh-CN" altLang="en-US" sz="2400"/>
              <a:t>        {</a:t>
            </a:r>
            <a:endParaRPr lang="zh-CN" altLang="en-US" sz="2400"/>
          </a:p>
          <a:p>
            <a:r>
              <a:rPr lang="zh-CN" altLang="en-US" sz="2400"/>
              <a:t>        for(int k = 0; k &lt; screenSize; k++)</a:t>
            </a:r>
            <a:endParaRPr lang="zh-CN" altLang="en-US" sz="2400"/>
          </a:p>
          <a:p>
            <a:r>
              <a:rPr lang="zh-CN" altLang="en-US" sz="2400"/>
              <a:t>             {</a:t>
            </a:r>
            <a:endParaRPr lang="zh-CN" altLang="en-US" sz="2400"/>
          </a:p>
          <a:p>
            <a:r>
              <a:rPr lang="zh-CN" altLang="en-US" sz="2400"/>
              <a:t>                glColor3f(colors[j][k][0],          </a:t>
            </a:r>
            <a:endParaRPr lang="zh-CN" altLang="en-US" sz="2400"/>
          </a:p>
          <a:p>
            <a:r>
              <a:rPr lang="zh-CN" altLang="en-US" sz="2400"/>
              <a:t>                colors[j][k][1], colors[j][k][2]);</a:t>
            </a:r>
            <a:endParaRPr lang="zh-CN" altLang="en-US" sz="2400"/>
          </a:p>
          <a:p>
            <a:r>
              <a:rPr lang="zh-CN" altLang="en-US" sz="2400"/>
              <a:t>                glVertex2i(k, j);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int main(int argc, char** argv)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    srand(time(0));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3653790" y="1045210"/>
            <a:ext cx="8634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Every color has 6 dimension: 2 for position, 1 for iteration, 3 for RGB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435985" y="2536825"/>
            <a:ext cx="10795" cy="51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17295" y="3048000"/>
            <a:ext cx="4785360" cy="66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 random function for evaluation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304290" y="4352925"/>
            <a:ext cx="4556760" cy="83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compute all coefficients of  the 6 dimensions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79165" y="3721735"/>
            <a:ext cx="0" cy="57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93495" y="5908040"/>
            <a:ext cx="4654550" cy="78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distribute the colors based on the coefficients of the 6 dimensions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68370" y="5201285"/>
            <a:ext cx="0" cy="61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1940" y="285115"/>
            <a:ext cx="44157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sym typeface="+mn-ea"/>
              </a:rPr>
              <a:t>Distribution of the colors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endParaRPr lang="en-US" altLang="zh-CN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90905" y="578485"/>
            <a:ext cx="3773805" cy="33502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858520" y="578485"/>
            <a:ext cx="4284980" cy="107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69315" y="567690"/>
            <a:ext cx="21590" cy="3959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340" y="306705"/>
            <a:ext cx="56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 1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80110" y="3928745"/>
            <a:ext cx="4524375" cy="1079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869315" y="263525"/>
            <a:ext cx="10795" cy="364299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2305" y="2014220"/>
            <a:ext cx="5068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772410" y="143510"/>
            <a:ext cx="0" cy="424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04795" y="1666240"/>
            <a:ext cx="631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O3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21335" y="3700145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90905" y="4722495"/>
            <a:ext cx="3502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O1: The orgin for computer</a:t>
            </a:r>
            <a:endParaRPr lang="en-US" altLang="zh-CN"/>
          </a:p>
          <a:p>
            <a:r>
              <a:rPr lang="en-US" altLang="zh-CN"/>
              <a:t>O2: The orgin for conversion  </a:t>
            </a:r>
            <a:endParaRPr lang="en-US" altLang="zh-CN"/>
          </a:p>
          <a:p>
            <a:r>
              <a:rPr lang="en-US" altLang="zh-CN"/>
              <a:t>O3: The orgin for compex plane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284345" y="252730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67105" y="4113530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512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50440" y="285115"/>
            <a:ext cx="57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1.8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686935" y="1731645"/>
            <a:ext cx="67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848610" y="4048125"/>
            <a:ext cx="61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-1.2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23545" y="1579245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945640" y="991870"/>
            <a:ext cx="598170" cy="51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67865" y="1524635"/>
            <a:ext cx="598170" cy="652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23670" y="981075"/>
            <a:ext cx="511175" cy="554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402080" y="1524635"/>
            <a:ext cx="554990" cy="62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41095" y="2319020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163445" y="720090"/>
            <a:ext cx="70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35675" y="1886585"/>
            <a:ext cx="58737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double real = lowerReal + (upperReal - lowerReal) * k / (screenSize - 1);</a:t>
            </a:r>
            <a:endParaRPr lang="zh-CN" altLang="en-US" sz="2000"/>
          </a:p>
          <a:p>
            <a:r>
              <a:rPr lang="zh-CN" altLang="en-US" sz="2000"/>
              <a:t> double imag = lowerImag + (upperImag - lowerImag) * j / (screenSize - 1);</a:t>
            </a:r>
            <a:endParaRPr lang="zh-CN" altLang="en-US" sz="2000"/>
          </a:p>
        </p:txBody>
      </p:sp>
      <p:sp>
        <p:nvSpPr>
          <p:cNvPr id="29" name="文本框 28"/>
          <p:cNvSpPr txBox="1"/>
          <p:nvPr/>
        </p:nvSpPr>
        <p:spPr>
          <a:xfrm>
            <a:off x="6785610" y="1271270"/>
            <a:ext cx="3512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Computing codes</a:t>
            </a:r>
            <a:endParaRPr lang="en-US" altLang="zh-CN" sz="2400"/>
          </a:p>
        </p:txBody>
      </p:sp>
      <p:sp>
        <p:nvSpPr>
          <p:cNvPr id="30" name="文本框 29"/>
          <p:cNvSpPr txBox="1"/>
          <p:nvPr/>
        </p:nvSpPr>
        <p:spPr>
          <a:xfrm>
            <a:off x="6785610" y="3446145"/>
            <a:ext cx="2750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Amplifying codes</a:t>
            </a:r>
            <a:endParaRPr lang="en-US" altLang="zh-CN" sz="2400"/>
          </a:p>
        </p:txBody>
      </p:sp>
      <p:sp>
        <p:nvSpPr>
          <p:cNvPr id="31" name="文本框 30"/>
          <p:cNvSpPr txBox="1"/>
          <p:nvPr/>
        </p:nvSpPr>
        <p:spPr>
          <a:xfrm>
            <a:off x="4664710" y="4286885"/>
            <a:ext cx="7460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double lowerReal_new = lowerReal + (upperReal - lowerReal) * minX / (screenSize - 1);</a:t>
            </a:r>
            <a:endParaRPr lang="zh-CN" altLang="en-US"/>
          </a:p>
          <a:p>
            <a:r>
              <a:rPr lang="zh-CN" altLang="en-US"/>
              <a:t>        double upperReal_new = lowerReal + (upperReal - lowerReal) * maxX / (screenSize - 1);</a:t>
            </a:r>
            <a:endParaRPr lang="zh-CN" altLang="en-US"/>
          </a:p>
          <a:p>
            <a:r>
              <a:rPr lang="zh-CN" altLang="en-US"/>
              <a:t>        double lowerImag_new = lowerImag + (upperImag - lowerImag) * minY / (screenSize - 1);</a:t>
            </a:r>
            <a:endParaRPr lang="zh-CN" altLang="en-US"/>
          </a:p>
          <a:p>
            <a:r>
              <a:rPr lang="zh-CN" altLang="en-US"/>
              <a:t>        double upperImag_new = lowerImag + (upperImag - lowerImag) * maxY / (screenSize - 1);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620385" y="143510"/>
            <a:ext cx="62890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sym typeface="+mn-ea"/>
              </a:rPr>
              <a:t>Conversion of the coordinates</a:t>
            </a:r>
            <a:endParaRPr lang="en-US" altLang="zh-CN" sz="280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800">
                <a:solidFill>
                  <a:schemeClr val="accent5">
                    <a:lumMod val="50000"/>
                  </a:schemeClr>
                </a:solidFill>
                <a:sym typeface="+mn-ea"/>
              </a:rPr>
              <a:t>(including amplication)</a:t>
            </a:r>
            <a:endParaRPr lang="en-US" altLang="zh-CN" sz="2800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WPS 演示</Application>
  <PresentationFormat>宽屏</PresentationFormat>
  <Paragraphs>140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Mandelbrot Set</vt:lpstr>
      <vt:lpstr>Self - Similarity </vt:lpstr>
      <vt:lpstr>Fractal</vt:lpstr>
      <vt:lpstr>PowerPoint 演示文稿</vt:lpstr>
      <vt:lpstr>   Some key steps of my program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6</cp:revision>
  <dcterms:created xsi:type="dcterms:W3CDTF">2015-05-05T08:02:00Z</dcterms:created>
  <dcterms:modified xsi:type="dcterms:W3CDTF">2017-06-20T09:28:35Z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