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4" r:id="rId5"/>
    <p:sldId id="302" r:id="rId6"/>
    <p:sldId id="315" r:id="rId7"/>
    <p:sldId id="325" r:id="rId8"/>
    <p:sldId id="294" r:id="rId9"/>
    <p:sldId id="327" r:id="rId10"/>
    <p:sldId id="295" r:id="rId11"/>
    <p:sldId id="304" r:id="rId12"/>
    <p:sldId id="314" r:id="rId13"/>
    <p:sldId id="311" r:id="rId14"/>
    <p:sldId id="328" r:id="rId15"/>
    <p:sldId id="310" r:id="rId16"/>
    <p:sldId id="312" r:id="rId17"/>
    <p:sldId id="313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727" autoAdjust="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0C125-7D82-4B47-9CBA-073C94BFB4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227F38-003F-4A76-AB63-551FB003CF12}">
      <dgm:prSet/>
      <dgm:spPr/>
      <dgm:t>
        <a:bodyPr/>
        <a:lstStyle/>
        <a:p>
          <a:r>
            <a:rPr lang="en-IN">
              <a:latin typeface="+mj-lt"/>
            </a:rPr>
            <a:t>Logistic Regression</a:t>
          </a:r>
          <a:endParaRPr lang="en-US">
            <a:latin typeface="+mj-lt"/>
          </a:endParaRPr>
        </a:p>
      </dgm:t>
    </dgm:pt>
    <dgm:pt modelId="{1EE771F8-D2A0-403C-89D2-15E1DA303EA4}" type="parTrans" cxnId="{2F08D308-4435-4A47-B34D-49B610FA2619}">
      <dgm:prSet/>
      <dgm:spPr/>
      <dgm:t>
        <a:bodyPr/>
        <a:lstStyle/>
        <a:p>
          <a:endParaRPr lang="en-US"/>
        </a:p>
      </dgm:t>
    </dgm:pt>
    <dgm:pt modelId="{639E38CE-9313-4F2E-A2E0-128EFC55216A}" type="sibTrans" cxnId="{2F08D308-4435-4A47-B34D-49B610FA2619}">
      <dgm:prSet/>
      <dgm:spPr/>
      <dgm:t>
        <a:bodyPr/>
        <a:lstStyle/>
        <a:p>
          <a:endParaRPr lang="en-US"/>
        </a:p>
      </dgm:t>
    </dgm:pt>
    <dgm:pt modelId="{E952C02F-D5A2-44E7-A5F3-797AC1961748}">
      <dgm:prSet/>
      <dgm:spPr/>
      <dgm:t>
        <a:bodyPr/>
        <a:lstStyle/>
        <a:p>
          <a:r>
            <a:rPr lang="en-IN">
              <a:latin typeface="+mj-lt"/>
            </a:rPr>
            <a:t>Random Forest</a:t>
          </a:r>
          <a:endParaRPr lang="en-US">
            <a:latin typeface="+mj-lt"/>
          </a:endParaRPr>
        </a:p>
      </dgm:t>
    </dgm:pt>
    <dgm:pt modelId="{1E7B9410-6850-4DD3-9DED-7E1D5167B189}" type="parTrans" cxnId="{FB939097-D3BB-488E-B48C-E940829529E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4E4FB5B-AFF0-42FF-A51F-CC1BDC682248}" type="sibTrans" cxnId="{FB939097-D3BB-488E-B48C-E940829529EA}">
      <dgm:prSet/>
      <dgm:spPr/>
      <dgm:t>
        <a:bodyPr/>
        <a:lstStyle/>
        <a:p>
          <a:endParaRPr lang="en-US"/>
        </a:p>
      </dgm:t>
    </dgm:pt>
    <dgm:pt modelId="{AE123C8E-CD20-4234-AE00-ECE8F6559514}">
      <dgm:prSet/>
      <dgm:spPr/>
      <dgm:t>
        <a:bodyPr/>
        <a:lstStyle/>
        <a:p>
          <a:r>
            <a:rPr lang="en-IN">
              <a:latin typeface="+mj-lt"/>
            </a:rPr>
            <a:t>Naive Bayes</a:t>
          </a:r>
          <a:endParaRPr lang="en-US">
            <a:latin typeface="+mj-lt"/>
          </a:endParaRPr>
        </a:p>
      </dgm:t>
    </dgm:pt>
    <dgm:pt modelId="{E0CEA4C2-0416-404C-A30E-8C54053E72DD}" type="parTrans" cxnId="{D1E39996-21E2-4DEC-9C6F-DC5A2776A0D9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10D1C81-2860-4DC8-9B1C-471F704D8ABB}" type="sibTrans" cxnId="{D1E39996-21E2-4DEC-9C6F-DC5A2776A0D9}">
      <dgm:prSet/>
      <dgm:spPr/>
      <dgm:t>
        <a:bodyPr/>
        <a:lstStyle/>
        <a:p>
          <a:endParaRPr lang="en-US"/>
        </a:p>
      </dgm:t>
    </dgm:pt>
    <dgm:pt modelId="{D4E0872E-CB4C-4459-B8C6-5612F6CBDC70}">
      <dgm:prSet/>
      <dgm:spPr/>
      <dgm:t>
        <a:bodyPr/>
        <a:lstStyle/>
        <a:p>
          <a:r>
            <a:rPr lang="en-IN">
              <a:latin typeface="+mj-lt"/>
            </a:rPr>
            <a:t>LSTM</a:t>
          </a:r>
          <a:endParaRPr lang="en-US">
            <a:latin typeface="+mj-lt"/>
          </a:endParaRPr>
        </a:p>
      </dgm:t>
    </dgm:pt>
    <dgm:pt modelId="{F161C486-DE27-4E08-B28B-7FEE490CA3B7}" type="parTrans" cxnId="{784A9D28-B5BC-4111-A311-90E3898E1E8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F06B515-01F6-4807-8977-C57B78C3D4E4}" type="sibTrans" cxnId="{784A9D28-B5BC-4111-A311-90E3898E1E8D}">
      <dgm:prSet/>
      <dgm:spPr/>
      <dgm:t>
        <a:bodyPr/>
        <a:lstStyle/>
        <a:p>
          <a:endParaRPr lang="en-US"/>
        </a:p>
      </dgm:t>
    </dgm:pt>
    <dgm:pt modelId="{0F9E04CF-52A5-4189-91F2-6F8209BD5585}" type="pres">
      <dgm:prSet presAssocID="{97D0C125-7D82-4B47-9CBA-073C94BFB4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D37156-9D01-4F71-9468-F853B6B7384B}" type="pres">
      <dgm:prSet presAssocID="{EA227F38-003F-4A76-AB63-551FB003CF12}" presName="hierRoot1" presStyleCnt="0"/>
      <dgm:spPr/>
    </dgm:pt>
    <dgm:pt modelId="{9803C6F6-19DE-4462-A5A2-35D12FB7D8D7}" type="pres">
      <dgm:prSet presAssocID="{EA227F38-003F-4A76-AB63-551FB003CF12}" presName="composite" presStyleCnt="0"/>
      <dgm:spPr/>
    </dgm:pt>
    <dgm:pt modelId="{2D40DCCB-4DAA-4716-90B4-F7DCF013B1FF}" type="pres">
      <dgm:prSet presAssocID="{EA227F38-003F-4A76-AB63-551FB003CF12}" presName="background" presStyleLbl="node0" presStyleIdx="0" presStyleCnt="1"/>
      <dgm:spPr/>
    </dgm:pt>
    <dgm:pt modelId="{1ECDEEAD-C5C2-4509-8973-20D3310B243E}" type="pres">
      <dgm:prSet presAssocID="{EA227F38-003F-4A76-AB63-551FB003CF12}" presName="text" presStyleLbl="fgAcc0" presStyleIdx="0" presStyleCnt="1">
        <dgm:presLayoutVars>
          <dgm:chPref val="3"/>
        </dgm:presLayoutVars>
      </dgm:prSet>
      <dgm:spPr/>
    </dgm:pt>
    <dgm:pt modelId="{9272A320-F74B-45AF-8378-A32C4DE7445D}" type="pres">
      <dgm:prSet presAssocID="{EA227F38-003F-4A76-AB63-551FB003CF12}" presName="hierChild2" presStyleCnt="0"/>
      <dgm:spPr/>
    </dgm:pt>
    <dgm:pt modelId="{0A5D293D-A84F-40A1-9CC8-F101D3F60C9A}" type="pres">
      <dgm:prSet presAssocID="{1E7B9410-6850-4DD3-9DED-7E1D5167B189}" presName="Name10" presStyleLbl="parChTrans1D2" presStyleIdx="0" presStyleCnt="3"/>
      <dgm:spPr/>
    </dgm:pt>
    <dgm:pt modelId="{A5D72C4B-1812-4322-8DFF-E995121823E3}" type="pres">
      <dgm:prSet presAssocID="{E952C02F-D5A2-44E7-A5F3-797AC1961748}" presName="hierRoot2" presStyleCnt="0"/>
      <dgm:spPr/>
    </dgm:pt>
    <dgm:pt modelId="{512A83B9-A02C-431D-96D0-1A2577F70B7C}" type="pres">
      <dgm:prSet presAssocID="{E952C02F-D5A2-44E7-A5F3-797AC1961748}" presName="composite2" presStyleCnt="0"/>
      <dgm:spPr/>
    </dgm:pt>
    <dgm:pt modelId="{42FEB3AE-34D4-463E-B1C3-0FB721739FC0}" type="pres">
      <dgm:prSet presAssocID="{E952C02F-D5A2-44E7-A5F3-797AC1961748}" presName="background2" presStyleLbl="node2" presStyleIdx="0" presStyleCnt="3"/>
      <dgm:spPr/>
    </dgm:pt>
    <dgm:pt modelId="{D5C66CDE-B84C-4603-A3C7-1E5DB72B1CBE}" type="pres">
      <dgm:prSet presAssocID="{E952C02F-D5A2-44E7-A5F3-797AC1961748}" presName="text2" presStyleLbl="fgAcc2" presStyleIdx="0" presStyleCnt="3">
        <dgm:presLayoutVars>
          <dgm:chPref val="3"/>
        </dgm:presLayoutVars>
      </dgm:prSet>
      <dgm:spPr/>
    </dgm:pt>
    <dgm:pt modelId="{A107F9E3-8487-4661-889D-6859973E4933}" type="pres">
      <dgm:prSet presAssocID="{E952C02F-D5A2-44E7-A5F3-797AC1961748}" presName="hierChild3" presStyleCnt="0"/>
      <dgm:spPr/>
    </dgm:pt>
    <dgm:pt modelId="{BDF93B4C-9DF2-4404-AEBC-60AD0AD476DD}" type="pres">
      <dgm:prSet presAssocID="{E0CEA4C2-0416-404C-A30E-8C54053E72DD}" presName="Name10" presStyleLbl="parChTrans1D2" presStyleIdx="1" presStyleCnt="3"/>
      <dgm:spPr/>
    </dgm:pt>
    <dgm:pt modelId="{B1F72D78-9C91-45E7-A6BC-2C8BAA5E39C5}" type="pres">
      <dgm:prSet presAssocID="{AE123C8E-CD20-4234-AE00-ECE8F6559514}" presName="hierRoot2" presStyleCnt="0"/>
      <dgm:spPr/>
    </dgm:pt>
    <dgm:pt modelId="{7A97C9C2-62BF-45C0-BB17-B2DA6A2A1EDE}" type="pres">
      <dgm:prSet presAssocID="{AE123C8E-CD20-4234-AE00-ECE8F6559514}" presName="composite2" presStyleCnt="0"/>
      <dgm:spPr/>
    </dgm:pt>
    <dgm:pt modelId="{9C002DBF-D600-4522-B54A-DA67490ADB4F}" type="pres">
      <dgm:prSet presAssocID="{AE123C8E-CD20-4234-AE00-ECE8F6559514}" presName="background2" presStyleLbl="node2" presStyleIdx="1" presStyleCnt="3"/>
      <dgm:spPr/>
    </dgm:pt>
    <dgm:pt modelId="{11C088B7-98F9-405F-A4ED-9BC7A65F6FFB}" type="pres">
      <dgm:prSet presAssocID="{AE123C8E-CD20-4234-AE00-ECE8F6559514}" presName="text2" presStyleLbl="fgAcc2" presStyleIdx="1" presStyleCnt="3">
        <dgm:presLayoutVars>
          <dgm:chPref val="3"/>
        </dgm:presLayoutVars>
      </dgm:prSet>
      <dgm:spPr/>
    </dgm:pt>
    <dgm:pt modelId="{41AD40A9-DFE1-4D52-B0F6-484B08E85690}" type="pres">
      <dgm:prSet presAssocID="{AE123C8E-CD20-4234-AE00-ECE8F6559514}" presName="hierChild3" presStyleCnt="0"/>
      <dgm:spPr/>
    </dgm:pt>
    <dgm:pt modelId="{16259059-4039-4142-9FD3-CEAF9F088C18}" type="pres">
      <dgm:prSet presAssocID="{F161C486-DE27-4E08-B28B-7FEE490CA3B7}" presName="Name10" presStyleLbl="parChTrans1D2" presStyleIdx="2" presStyleCnt="3"/>
      <dgm:spPr/>
    </dgm:pt>
    <dgm:pt modelId="{B9364961-B389-492D-9BA7-82BF82020C63}" type="pres">
      <dgm:prSet presAssocID="{D4E0872E-CB4C-4459-B8C6-5612F6CBDC70}" presName="hierRoot2" presStyleCnt="0"/>
      <dgm:spPr/>
    </dgm:pt>
    <dgm:pt modelId="{BFEF4BB0-2EEF-4D7D-8828-4C5853F3FF98}" type="pres">
      <dgm:prSet presAssocID="{D4E0872E-CB4C-4459-B8C6-5612F6CBDC70}" presName="composite2" presStyleCnt="0"/>
      <dgm:spPr/>
    </dgm:pt>
    <dgm:pt modelId="{3A81F129-91B1-4725-9136-53F27643B955}" type="pres">
      <dgm:prSet presAssocID="{D4E0872E-CB4C-4459-B8C6-5612F6CBDC70}" presName="background2" presStyleLbl="node2" presStyleIdx="2" presStyleCnt="3"/>
      <dgm:spPr/>
    </dgm:pt>
    <dgm:pt modelId="{28874B89-39F3-43F0-9B1C-03827DC1A071}" type="pres">
      <dgm:prSet presAssocID="{D4E0872E-CB4C-4459-B8C6-5612F6CBDC70}" presName="text2" presStyleLbl="fgAcc2" presStyleIdx="2" presStyleCnt="3">
        <dgm:presLayoutVars>
          <dgm:chPref val="3"/>
        </dgm:presLayoutVars>
      </dgm:prSet>
      <dgm:spPr/>
    </dgm:pt>
    <dgm:pt modelId="{468715E7-D815-4141-8F93-DF4DB1ACAD7C}" type="pres">
      <dgm:prSet presAssocID="{D4E0872E-CB4C-4459-B8C6-5612F6CBDC70}" presName="hierChild3" presStyleCnt="0"/>
      <dgm:spPr/>
    </dgm:pt>
  </dgm:ptLst>
  <dgm:cxnLst>
    <dgm:cxn modelId="{2F08D308-4435-4A47-B34D-49B610FA2619}" srcId="{97D0C125-7D82-4B47-9CBA-073C94BFB450}" destId="{EA227F38-003F-4A76-AB63-551FB003CF12}" srcOrd="0" destOrd="0" parTransId="{1EE771F8-D2A0-403C-89D2-15E1DA303EA4}" sibTransId="{639E38CE-9313-4F2E-A2E0-128EFC55216A}"/>
    <dgm:cxn modelId="{EAC51F0E-062A-48CE-845E-F6D2FBE70810}" type="presOf" srcId="{F161C486-DE27-4E08-B28B-7FEE490CA3B7}" destId="{16259059-4039-4142-9FD3-CEAF9F088C18}" srcOrd="0" destOrd="0" presId="urn:microsoft.com/office/officeart/2005/8/layout/hierarchy1"/>
    <dgm:cxn modelId="{784A9D28-B5BC-4111-A311-90E3898E1E8D}" srcId="{EA227F38-003F-4A76-AB63-551FB003CF12}" destId="{D4E0872E-CB4C-4459-B8C6-5612F6CBDC70}" srcOrd="2" destOrd="0" parTransId="{F161C486-DE27-4E08-B28B-7FEE490CA3B7}" sibTransId="{EF06B515-01F6-4807-8977-C57B78C3D4E4}"/>
    <dgm:cxn modelId="{83FCB838-7753-46B8-BDB7-FD285B1D8801}" type="presOf" srcId="{EA227F38-003F-4A76-AB63-551FB003CF12}" destId="{1ECDEEAD-C5C2-4509-8973-20D3310B243E}" srcOrd="0" destOrd="0" presId="urn:microsoft.com/office/officeart/2005/8/layout/hierarchy1"/>
    <dgm:cxn modelId="{437B4142-FA2C-4E6C-BCBA-218DFBDD3A72}" type="presOf" srcId="{D4E0872E-CB4C-4459-B8C6-5612F6CBDC70}" destId="{28874B89-39F3-43F0-9B1C-03827DC1A071}" srcOrd="0" destOrd="0" presId="urn:microsoft.com/office/officeart/2005/8/layout/hierarchy1"/>
    <dgm:cxn modelId="{DD0EAB4E-FA21-45D6-BBEE-59DE6EA0BD9F}" type="presOf" srcId="{AE123C8E-CD20-4234-AE00-ECE8F6559514}" destId="{11C088B7-98F9-405F-A4ED-9BC7A65F6FFB}" srcOrd="0" destOrd="0" presId="urn:microsoft.com/office/officeart/2005/8/layout/hierarchy1"/>
    <dgm:cxn modelId="{2B6FF67F-19FF-4FA4-BE48-E31AE12900DA}" type="presOf" srcId="{E952C02F-D5A2-44E7-A5F3-797AC1961748}" destId="{D5C66CDE-B84C-4603-A3C7-1E5DB72B1CBE}" srcOrd="0" destOrd="0" presId="urn:microsoft.com/office/officeart/2005/8/layout/hierarchy1"/>
    <dgm:cxn modelId="{BB97038E-9281-4997-9EA6-618695D39B48}" type="presOf" srcId="{E0CEA4C2-0416-404C-A30E-8C54053E72DD}" destId="{BDF93B4C-9DF2-4404-AEBC-60AD0AD476DD}" srcOrd="0" destOrd="0" presId="urn:microsoft.com/office/officeart/2005/8/layout/hierarchy1"/>
    <dgm:cxn modelId="{D1E39996-21E2-4DEC-9C6F-DC5A2776A0D9}" srcId="{EA227F38-003F-4A76-AB63-551FB003CF12}" destId="{AE123C8E-CD20-4234-AE00-ECE8F6559514}" srcOrd="1" destOrd="0" parTransId="{E0CEA4C2-0416-404C-A30E-8C54053E72DD}" sibTransId="{F10D1C81-2860-4DC8-9B1C-471F704D8ABB}"/>
    <dgm:cxn modelId="{FB939097-D3BB-488E-B48C-E940829529EA}" srcId="{EA227F38-003F-4A76-AB63-551FB003CF12}" destId="{E952C02F-D5A2-44E7-A5F3-797AC1961748}" srcOrd="0" destOrd="0" parTransId="{1E7B9410-6850-4DD3-9DED-7E1D5167B189}" sibTransId="{54E4FB5B-AFF0-42FF-A51F-CC1BDC682248}"/>
    <dgm:cxn modelId="{9731E1DC-A50F-44E0-BEC6-9536CDB8624F}" type="presOf" srcId="{97D0C125-7D82-4B47-9CBA-073C94BFB450}" destId="{0F9E04CF-52A5-4189-91F2-6F8209BD5585}" srcOrd="0" destOrd="0" presId="urn:microsoft.com/office/officeart/2005/8/layout/hierarchy1"/>
    <dgm:cxn modelId="{AE4DB2F2-4363-41EE-8067-444675CF917C}" type="presOf" srcId="{1E7B9410-6850-4DD3-9DED-7E1D5167B189}" destId="{0A5D293D-A84F-40A1-9CC8-F101D3F60C9A}" srcOrd="0" destOrd="0" presId="urn:microsoft.com/office/officeart/2005/8/layout/hierarchy1"/>
    <dgm:cxn modelId="{062F6E42-4489-44E5-9C24-9CE0167098AA}" type="presParOf" srcId="{0F9E04CF-52A5-4189-91F2-6F8209BD5585}" destId="{DCD37156-9D01-4F71-9468-F853B6B7384B}" srcOrd="0" destOrd="0" presId="urn:microsoft.com/office/officeart/2005/8/layout/hierarchy1"/>
    <dgm:cxn modelId="{DA2D099C-AC91-46B7-A75D-9524F1B0E3EE}" type="presParOf" srcId="{DCD37156-9D01-4F71-9468-F853B6B7384B}" destId="{9803C6F6-19DE-4462-A5A2-35D12FB7D8D7}" srcOrd="0" destOrd="0" presId="urn:microsoft.com/office/officeart/2005/8/layout/hierarchy1"/>
    <dgm:cxn modelId="{BD6A9A49-D1B5-47B9-B4D6-14697CF8E2D9}" type="presParOf" srcId="{9803C6F6-19DE-4462-A5A2-35D12FB7D8D7}" destId="{2D40DCCB-4DAA-4716-90B4-F7DCF013B1FF}" srcOrd="0" destOrd="0" presId="urn:microsoft.com/office/officeart/2005/8/layout/hierarchy1"/>
    <dgm:cxn modelId="{29E0C816-DA54-4894-BE3C-FA3C9B8DC839}" type="presParOf" srcId="{9803C6F6-19DE-4462-A5A2-35D12FB7D8D7}" destId="{1ECDEEAD-C5C2-4509-8973-20D3310B243E}" srcOrd="1" destOrd="0" presId="urn:microsoft.com/office/officeart/2005/8/layout/hierarchy1"/>
    <dgm:cxn modelId="{5228B756-524D-4F33-AA81-7EA1E140A094}" type="presParOf" srcId="{DCD37156-9D01-4F71-9468-F853B6B7384B}" destId="{9272A320-F74B-45AF-8378-A32C4DE7445D}" srcOrd="1" destOrd="0" presId="urn:microsoft.com/office/officeart/2005/8/layout/hierarchy1"/>
    <dgm:cxn modelId="{E21BEB03-A7B8-4C47-BA4C-F3124ED78D69}" type="presParOf" srcId="{9272A320-F74B-45AF-8378-A32C4DE7445D}" destId="{0A5D293D-A84F-40A1-9CC8-F101D3F60C9A}" srcOrd="0" destOrd="0" presId="urn:microsoft.com/office/officeart/2005/8/layout/hierarchy1"/>
    <dgm:cxn modelId="{F477B348-4DE3-4B39-BD58-8317A2A4294D}" type="presParOf" srcId="{9272A320-F74B-45AF-8378-A32C4DE7445D}" destId="{A5D72C4B-1812-4322-8DFF-E995121823E3}" srcOrd="1" destOrd="0" presId="urn:microsoft.com/office/officeart/2005/8/layout/hierarchy1"/>
    <dgm:cxn modelId="{D8F6C092-934D-47D1-868C-DEA09DC0C748}" type="presParOf" srcId="{A5D72C4B-1812-4322-8DFF-E995121823E3}" destId="{512A83B9-A02C-431D-96D0-1A2577F70B7C}" srcOrd="0" destOrd="0" presId="urn:microsoft.com/office/officeart/2005/8/layout/hierarchy1"/>
    <dgm:cxn modelId="{850B5A90-2577-45A4-A198-DC82BAE82A2E}" type="presParOf" srcId="{512A83B9-A02C-431D-96D0-1A2577F70B7C}" destId="{42FEB3AE-34D4-463E-B1C3-0FB721739FC0}" srcOrd="0" destOrd="0" presId="urn:microsoft.com/office/officeart/2005/8/layout/hierarchy1"/>
    <dgm:cxn modelId="{88EEEC51-5DCC-4CBA-8178-CB111D1914B3}" type="presParOf" srcId="{512A83B9-A02C-431D-96D0-1A2577F70B7C}" destId="{D5C66CDE-B84C-4603-A3C7-1E5DB72B1CBE}" srcOrd="1" destOrd="0" presId="urn:microsoft.com/office/officeart/2005/8/layout/hierarchy1"/>
    <dgm:cxn modelId="{6882FF83-F51D-4CFC-9C21-17C399F3CD84}" type="presParOf" srcId="{A5D72C4B-1812-4322-8DFF-E995121823E3}" destId="{A107F9E3-8487-4661-889D-6859973E4933}" srcOrd="1" destOrd="0" presId="urn:microsoft.com/office/officeart/2005/8/layout/hierarchy1"/>
    <dgm:cxn modelId="{ABDCC284-8D88-46EF-917D-AA6020DB69F2}" type="presParOf" srcId="{9272A320-F74B-45AF-8378-A32C4DE7445D}" destId="{BDF93B4C-9DF2-4404-AEBC-60AD0AD476DD}" srcOrd="2" destOrd="0" presId="urn:microsoft.com/office/officeart/2005/8/layout/hierarchy1"/>
    <dgm:cxn modelId="{C9DE1662-D339-42AC-A221-DFE5FE71D0DF}" type="presParOf" srcId="{9272A320-F74B-45AF-8378-A32C4DE7445D}" destId="{B1F72D78-9C91-45E7-A6BC-2C8BAA5E39C5}" srcOrd="3" destOrd="0" presId="urn:microsoft.com/office/officeart/2005/8/layout/hierarchy1"/>
    <dgm:cxn modelId="{8FBA3C16-2816-4C11-9A62-45F5BC1DD4C9}" type="presParOf" srcId="{B1F72D78-9C91-45E7-A6BC-2C8BAA5E39C5}" destId="{7A97C9C2-62BF-45C0-BB17-B2DA6A2A1EDE}" srcOrd="0" destOrd="0" presId="urn:microsoft.com/office/officeart/2005/8/layout/hierarchy1"/>
    <dgm:cxn modelId="{331BFB65-1272-48DE-A4B8-67877D0FE26B}" type="presParOf" srcId="{7A97C9C2-62BF-45C0-BB17-B2DA6A2A1EDE}" destId="{9C002DBF-D600-4522-B54A-DA67490ADB4F}" srcOrd="0" destOrd="0" presId="urn:microsoft.com/office/officeart/2005/8/layout/hierarchy1"/>
    <dgm:cxn modelId="{9A9742F2-11DF-44CA-8FCF-671410DCA2E9}" type="presParOf" srcId="{7A97C9C2-62BF-45C0-BB17-B2DA6A2A1EDE}" destId="{11C088B7-98F9-405F-A4ED-9BC7A65F6FFB}" srcOrd="1" destOrd="0" presId="urn:microsoft.com/office/officeart/2005/8/layout/hierarchy1"/>
    <dgm:cxn modelId="{06C69EFA-01BB-4A74-84D1-3863BEB4E077}" type="presParOf" srcId="{B1F72D78-9C91-45E7-A6BC-2C8BAA5E39C5}" destId="{41AD40A9-DFE1-4D52-B0F6-484B08E85690}" srcOrd="1" destOrd="0" presId="urn:microsoft.com/office/officeart/2005/8/layout/hierarchy1"/>
    <dgm:cxn modelId="{DFAC9967-ACC2-43B5-9902-CD643F6E1968}" type="presParOf" srcId="{9272A320-F74B-45AF-8378-A32C4DE7445D}" destId="{16259059-4039-4142-9FD3-CEAF9F088C18}" srcOrd="4" destOrd="0" presId="urn:microsoft.com/office/officeart/2005/8/layout/hierarchy1"/>
    <dgm:cxn modelId="{48A93878-C51D-413D-A128-3C7DB6E02B60}" type="presParOf" srcId="{9272A320-F74B-45AF-8378-A32C4DE7445D}" destId="{B9364961-B389-492D-9BA7-82BF82020C63}" srcOrd="5" destOrd="0" presId="urn:microsoft.com/office/officeart/2005/8/layout/hierarchy1"/>
    <dgm:cxn modelId="{F2C3BDB2-3EE7-41CF-A3FF-A4EECC238152}" type="presParOf" srcId="{B9364961-B389-492D-9BA7-82BF82020C63}" destId="{BFEF4BB0-2EEF-4D7D-8828-4C5853F3FF98}" srcOrd="0" destOrd="0" presId="urn:microsoft.com/office/officeart/2005/8/layout/hierarchy1"/>
    <dgm:cxn modelId="{4050E12C-FA88-408B-BE2F-8D3448E97B7A}" type="presParOf" srcId="{BFEF4BB0-2EEF-4D7D-8828-4C5853F3FF98}" destId="{3A81F129-91B1-4725-9136-53F27643B955}" srcOrd="0" destOrd="0" presId="urn:microsoft.com/office/officeart/2005/8/layout/hierarchy1"/>
    <dgm:cxn modelId="{EE0D51D3-C2DB-4978-96D5-A95F928BCEA2}" type="presParOf" srcId="{BFEF4BB0-2EEF-4D7D-8828-4C5853F3FF98}" destId="{28874B89-39F3-43F0-9B1C-03827DC1A071}" srcOrd="1" destOrd="0" presId="urn:microsoft.com/office/officeart/2005/8/layout/hierarchy1"/>
    <dgm:cxn modelId="{0E163323-DE5C-4246-90D3-A34A73015F5B}" type="presParOf" srcId="{B9364961-B389-492D-9BA7-82BF82020C63}" destId="{468715E7-D815-4141-8F93-DF4DB1ACAD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59059-4039-4142-9FD3-CEAF9F088C18}">
      <dsp:nvSpPr>
        <dsp:cNvPr id="0" name=""/>
        <dsp:cNvSpPr/>
      </dsp:nvSpPr>
      <dsp:spPr>
        <a:xfrm>
          <a:off x="5340923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2705811" y="438771"/>
              </a:lnTo>
              <a:lnTo>
                <a:pt x="2705811" y="643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93B4C-9DF2-4404-AEBC-60AD0AD476DD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D293D-A84F-40A1-9CC8-F101D3F60C9A}">
      <dsp:nvSpPr>
        <dsp:cNvPr id="0" name=""/>
        <dsp:cNvSpPr/>
      </dsp:nvSpPr>
      <dsp:spPr>
        <a:xfrm>
          <a:off x="2635111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2705811" y="0"/>
              </a:moveTo>
              <a:lnTo>
                <a:pt x="2705811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0DCCB-4DAA-4716-90B4-F7DCF013B1FF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DEEAD-C5C2-4509-8973-20D3310B243E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>
              <a:latin typeface="+mj-lt"/>
            </a:rPr>
            <a:t>Logistic Regression</a:t>
          </a:r>
          <a:endParaRPr lang="en-US" sz="3200" kern="1200">
            <a:latin typeface="+mj-lt"/>
          </a:endParaRPr>
        </a:p>
      </dsp:txBody>
      <dsp:txXfrm>
        <a:off x="4521157" y="274996"/>
        <a:ext cx="2131497" cy="1323444"/>
      </dsp:txXfrm>
    </dsp:sp>
    <dsp:sp modelId="{42FEB3AE-34D4-463E-B1C3-0FB721739FC0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66CDE-B84C-4603-A3C7-1E5DB72B1CBE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>
              <a:latin typeface="+mj-lt"/>
            </a:rPr>
            <a:t>Random Forest</a:t>
          </a:r>
          <a:endParaRPr lang="en-US" sz="3200" kern="1200">
            <a:latin typeface="+mj-lt"/>
          </a:endParaRPr>
        </a:p>
      </dsp:txBody>
      <dsp:txXfrm>
        <a:off x="1815345" y="2324648"/>
        <a:ext cx="2131497" cy="1323444"/>
      </dsp:txXfrm>
    </dsp:sp>
    <dsp:sp modelId="{9C002DBF-D600-4522-B54A-DA67490ADB4F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088B7-98F9-405F-A4ED-9BC7A65F6FFB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>
              <a:latin typeface="+mj-lt"/>
            </a:rPr>
            <a:t>Naive Bayes</a:t>
          </a:r>
          <a:endParaRPr lang="en-US" sz="3200" kern="1200">
            <a:latin typeface="+mj-lt"/>
          </a:endParaRPr>
        </a:p>
      </dsp:txBody>
      <dsp:txXfrm>
        <a:off x="4521157" y="2324648"/>
        <a:ext cx="2131497" cy="1323444"/>
      </dsp:txXfrm>
    </dsp:sp>
    <dsp:sp modelId="{3A81F129-91B1-4725-9136-53F27643B955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74B89-39F3-43F0-9B1C-03827DC1A071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>
              <a:latin typeface="+mj-lt"/>
            </a:rPr>
            <a:t>LSTM</a:t>
          </a:r>
          <a:endParaRPr lang="en-US" sz="3200" kern="1200">
            <a:latin typeface="+mj-lt"/>
          </a:endParaRPr>
        </a:p>
      </dsp:txBody>
      <dsp:txXfrm>
        <a:off x="7226968" y="2324648"/>
        <a:ext cx="2131497" cy="13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B587C-9710-4B0D-9ACB-A34508C6826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A562-73B1-479E-84E6-ECD118FAF065}" type="datetimeyyyy">
              <a:rPr lang="en-US" noProof="0" smtClean="0"/>
              <a:t>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26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66695" y="226287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113" y="1010163"/>
            <a:ext cx="3676940" cy="2250760"/>
          </a:xfrm>
        </p:spPr>
        <p:txBody>
          <a:bodyPr/>
          <a:lstStyle/>
          <a:p>
            <a:br>
              <a:rPr lang="en-IN" b="0" dirty="0"/>
            </a:br>
            <a:r>
              <a:rPr lang="en-US" sz="4000" u="sng" dirty="0">
                <a:solidFill>
                  <a:schemeClr val="accent4">
                    <a:lumMod val="75000"/>
                  </a:schemeClr>
                </a:solidFill>
              </a:rPr>
              <a:t>NLP Project for Disaster Tweet Classification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5429" y="746245"/>
            <a:ext cx="4529042" cy="1028202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2800" dirty="0">
                <a:latin typeface="+mj-lt"/>
              </a:rPr>
              <a:t>NEXTHIKES- IT -SOLUTIONS PROJECT-7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5515" y="4372708"/>
            <a:ext cx="3222836" cy="1168530"/>
          </a:xfrm>
        </p:spPr>
        <p:txBody>
          <a:bodyPr/>
          <a:lstStyle/>
          <a:p>
            <a:pPr lvl="0"/>
            <a:r>
              <a:rPr lang="en-US" b="1" dirty="0">
                <a:solidFill>
                  <a:schemeClr val="accent4"/>
                </a:solidFill>
                <a:latin typeface="+mj-lt"/>
                <a:cs typeface="Times New Roman" panose="02020603050405020304" pitchFamily="18" charset="0"/>
              </a:rPr>
              <a:t>Intern name :- Himanshu Manmode</a:t>
            </a:r>
            <a:br>
              <a:rPr lang="en-US" b="1" dirty="0">
                <a:solidFill>
                  <a:schemeClr val="accent4"/>
                </a:solidFill>
                <a:latin typeface="+mj-lt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4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4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       hmanmode321@gmail.com</a:t>
            </a:r>
          </a:p>
          <a:p>
            <a:pPr lvl="0"/>
            <a:r>
              <a:rPr lang="en-US" b="1" dirty="0">
                <a:solidFill>
                  <a:schemeClr val="accent4"/>
                </a:solidFill>
                <a:latin typeface="+mj-lt"/>
                <a:cs typeface="Times New Roman" panose="02020603050405020304" pitchFamily="18" charset="0"/>
              </a:rPr>
              <a:t>Submission Date: 30</a:t>
            </a:r>
            <a:r>
              <a:rPr lang="en-US" b="1" baseline="30000" dirty="0">
                <a:solidFill>
                  <a:schemeClr val="accent4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chemeClr val="accent4"/>
                </a:solidFill>
                <a:latin typeface="+mj-lt"/>
                <a:cs typeface="Times New Roman" panose="02020603050405020304" pitchFamily="18" charset="0"/>
              </a:rPr>
              <a:t>  JULY , 2025</a:t>
            </a:r>
          </a:p>
          <a:p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532" y="1253307"/>
            <a:ext cx="4275138" cy="830997"/>
          </a:xfrm>
        </p:spPr>
        <p:txBody>
          <a:bodyPr/>
          <a:lstStyle/>
          <a:p>
            <a:pPr algn="ctr"/>
            <a:r>
              <a:rPr lang="en-IN" sz="3000" u="sng" dirty="0">
                <a:solidFill>
                  <a:schemeClr val="accent4"/>
                </a:solidFill>
              </a:rPr>
              <a:t>Model Deployment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1472" y="2387800"/>
            <a:ext cx="4781072" cy="2935288"/>
          </a:xfrm>
        </p:spPr>
        <p:txBody>
          <a:bodyPr/>
          <a:lstStyle/>
          <a:p>
            <a:r>
              <a:rPr lang="en-US" sz="2400" b="1" dirty="0"/>
              <a:t> </a:t>
            </a:r>
            <a:r>
              <a:rPr lang="en-US" sz="2400" b="1" dirty="0">
                <a:latin typeface="+mj-lt"/>
              </a:rPr>
              <a:t>Serialized model using pickle</a:t>
            </a:r>
          </a:p>
          <a:p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Streamlit</a:t>
            </a:r>
            <a:r>
              <a:rPr lang="en-US" sz="2400" b="1" dirty="0">
                <a:latin typeface="+mj-lt"/>
              </a:rPr>
              <a:t>-based web app</a:t>
            </a:r>
          </a:p>
          <a:p>
            <a:r>
              <a:rPr lang="en-US" sz="2400" b="1" dirty="0">
                <a:latin typeface="+mj-lt"/>
              </a:rPr>
              <a:t>Integrated for predictions</a:t>
            </a:r>
          </a:p>
          <a:p>
            <a:r>
              <a:rPr lang="en-US" sz="2400" b="1" dirty="0">
                <a:latin typeface="+mj-lt"/>
              </a:rPr>
              <a:t> Hosted on </a:t>
            </a:r>
            <a:r>
              <a:rPr lang="en-US" sz="2400" b="1" dirty="0" err="1">
                <a:latin typeface="+mj-lt"/>
              </a:rPr>
              <a:t>Streamlit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3DD0C-D9FA-F593-CB84-0E4A7D6A6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FA734652-A38F-C7EB-54C0-8E4FF871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7" y="135735"/>
            <a:ext cx="4275138" cy="830997"/>
          </a:xfrm>
        </p:spPr>
        <p:txBody>
          <a:bodyPr/>
          <a:lstStyle/>
          <a:p>
            <a:pPr algn="ctr"/>
            <a:r>
              <a:rPr lang="en-IN" sz="3000" u="sng" dirty="0">
                <a:solidFill>
                  <a:schemeClr val="accent4"/>
                </a:solidFill>
              </a:rPr>
              <a:t>Web App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FDE25DC-F6CE-7A87-3949-952E5EAE273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A1423-804A-E61E-CDEE-41D5E7CEB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492" y="1257384"/>
            <a:ext cx="5251508" cy="35935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User-friendly UI</a:t>
            </a:r>
          </a:p>
          <a:p>
            <a:r>
              <a:rPr lang="en-US" sz="2400" b="1" dirty="0">
                <a:latin typeface="+mj-lt"/>
              </a:rPr>
              <a:t> Tweet input box</a:t>
            </a:r>
          </a:p>
          <a:p>
            <a:r>
              <a:rPr lang="en-US" sz="2400" b="1" dirty="0">
                <a:latin typeface="+mj-lt"/>
              </a:rPr>
              <a:t> Real-time result</a:t>
            </a:r>
          </a:p>
          <a:p>
            <a:r>
              <a:rPr lang="en-US" sz="2400" b="1" dirty="0">
                <a:latin typeface="+mj-lt"/>
              </a:rPr>
              <a:t> Screenshot of app</a:t>
            </a:r>
          </a:p>
          <a:p>
            <a:endParaRPr lang="en-US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3C4A2770-5544-4E0D-7E80-89EFF625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9" y="3312394"/>
            <a:ext cx="5404207" cy="34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34" y="394516"/>
            <a:ext cx="4775666" cy="830997"/>
          </a:xfrm>
        </p:spPr>
        <p:txBody>
          <a:bodyPr/>
          <a:lstStyle/>
          <a:p>
            <a:r>
              <a:rPr lang="en-IN" u="sng" dirty="0">
                <a:solidFill>
                  <a:schemeClr val="accent4"/>
                </a:solidFill>
              </a:rPr>
              <a:t>Challenges Faced</a:t>
            </a:r>
            <a:endParaRPr lang="en-US" u="sng" dirty="0">
              <a:solidFill>
                <a:schemeClr val="accent4"/>
              </a:solidFill>
            </a:endParaRP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5E753F0-4B03-9A4B-9E04-CC728BD1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14" y="1112438"/>
            <a:ext cx="11792011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Data Quality &amp; Noise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Tweets are noisy, unstructured, and full of abbreviations, slang, emojis, and misspellings.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Differentiating sarcasm or humor from real disasters was hard.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Text Preprocessing Complexity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Balancing between removing noise and retaining important context (e.g., hashtags or mentions that may carry meaning).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Model Selection &amp; Overfitting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Simpler models like Naive Bayes were fast but lacked nuance.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Complex models (LSTM, BERT) risked overfitting and were computationally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Imbalanced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Slight imbalance in disaster vs. non-disaster tweets affected model performance and required careful metric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Deployment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Converting NLP pipelines into production-ready Flask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1A16E6-A6D4-5BD0-4DF6-4B60CBF75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9276"/>
            <a:ext cx="21031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13" y="2204476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1" y="2125176"/>
            <a:ext cx="3657600" cy="108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r>
              <a:rPr lang="en-IN" sz="2400" b="1" dirty="0">
                <a:solidFill>
                  <a:schemeClr val="accent4"/>
                </a:solidFill>
                <a:latin typeface="+mj-lt"/>
              </a:rPr>
              <a:t>Robust tweet classification model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62762" y="2203745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293" y="2125176"/>
            <a:ext cx="3657600" cy="1152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2400" b="1" dirty="0">
                <a:solidFill>
                  <a:schemeClr val="accent4"/>
                </a:solidFill>
                <a:latin typeface="+mj-lt"/>
              </a:rPr>
              <a:t>High performance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3513" y="3618467"/>
            <a:ext cx="548640" cy="548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1" y="3531563"/>
            <a:ext cx="3657600" cy="1152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2400" b="1" dirty="0">
                <a:solidFill>
                  <a:schemeClr val="accent4"/>
                </a:solidFill>
                <a:latin typeface="+mj-lt"/>
              </a:rPr>
              <a:t>Deployed application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Clipboard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573648" y="3606850"/>
            <a:ext cx="548640" cy="54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504954" y="3531563"/>
            <a:ext cx="36576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2400" b="1" dirty="0">
                <a:solidFill>
                  <a:schemeClr val="accent4"/>
                </a:solidFill>
                <a:latin typeface="+mj-lt"/>
              </a:rPr>
              <a:t>Improve with real-time streaming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93513" y="4872722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07913" y="4535118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IN" sz="2400" b="1" dirty="0">
                <a:solidFill>
                  <a:schemeClr val="accent4"/>
                </a:solidFill>
                <a:latin typeface="+mj-lt"/>
              </a:rPr>
              <a:t>Model helps automate tweet classification</a:t>
            </a:r>
            <a:endParaRPr lang="en-US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Megaphone1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73648" y="4861105"/>
            <a:ext cx="548640" cy="54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504954" y="4723888"/>
            <a:ext cx="36576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+mj-lt"/>
              </a:rPr>
              <a:t>Can be extended to other languages or disaster</a:t>
            </a:r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842778" cy="830997"/>
          </a:xfrm>
        </p:spPr>
        <p:txBody>
          <a:bodyPr/>
          <a:lstStyle/>
          <a:p>
            <a:r>
              <a:rPr lang="en-IN" sz="3000" u="sng" dirty="0">
                <a:solidFill>
                  <a:schemeClr val="accent4"/>
                </a:solidFill>
              </a:rPr>
              <a:t>References and Future Work </a:t>
            </a:r>
            <a:endParaRPr lang="en-US" sz="3000" u="sng" dirty="0">
              <a:solidFill>
                <a:schemeClr val="accent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 BERT for better context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 Real-time tweet scraping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 Multilingual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 Monitoring dashboard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Kaggle Dataset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Scikit-learn Docs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Flask Docs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tx1"/>
                </a:solidFill>
              </a:rPr>
              <a:t>Streamlit</a:t>
            </a:r>
            <a:r>
              <a:rPr lang="en-IN" dirty="0">
                <a:solidFill>
                  <a:schemeClr val="tx1"/>
                </a:solidFill>
              </a:rPr>
              <a:t> Docs</a:t>
            </a:r>
          </a:p>
          <a:p>
            <a:endParaRPr lang="en-US" dirty="0"/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97261" y="6103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77994" y="3901954"/>
            <a:ext cx="3924934" cy="490538"/>
          </a:xfrm>
        </p:spPr>
        <p:txBody>
          <a:bodyPr/>
          <a:lstStyle/>
          <a:p>
            <a:r>
              <a:rPr lang="en-US" sz="3000" dirty="0">
                <a:latin typeface="+mj-lt"/>
              </a:rPr>
              <a:t>THANK YOU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7D7FD1-A7E0-E6DF-D2AA-7557FC067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61902" y="2529502"/>
            <a:ext cx="69276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+mj-lt"/>
              </a:rPr>
              <a:t>"NLP helps machines understand us and,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+mj-lt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+mj-lt"/>
              </a:rPr>
              <a:t> more importantly, helps us understand ourselves."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19" y="304881"/>
            <a:ext cx="4275138" cy="8309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3936" y="1209521"/>
            <a:ext cx="4728504" cy="421111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Twitter is a vital source of real-time information</a:t>
            </a:r>
          </a:p>
          <a:p>
            <a:r>
              <a:rPr lang="en-US" b="1" dirty="0">
                <a:latin typeface="+mj-lt"/>
              </a:rPr>
              <a:t> Distinguishing real disaster alerts is challenging</a:t>
            </a:r>
          </a:p>
          <a:p>
            <a:r>
              <a:rPr lang="en-US" b="1" dirty="0">
                <a:latin typeface="+mj-lt"/>
              </a:rPr>
              <a:t>Build an ML model to classify tweets as disaster-related or not</a:t>
            </a:r>
          </a:p>
          <a:p>
            <a:r>
              <a:rPr lang="en-US" b="1" dirty="0">
                <a:latin typeface="+mj-lt"/>
              </a:rPr>
              <a:t> Develop a classification model</a:t>
            </a:r>
          </a:p>
          <a:p>
            <a:r>
              <a:rPr lang="en-US" b="1" dirty="0">
                <a:latin typeface="+mj-lt"/>
              </a:rPr>
              <a:t> Aim for high accuracy and precision</a:t>
            </a:r>
          </a:p>
          <a:p>
            <a:r>
              <a:rPr lang="en-US" b="1" dirty="0">
                <a:latin typeface="+mj-lt"/>
              </a:rPr>
              <a:t>Ensure model robustness</a:t>
            </a:r>
          </a:p>
          <a:p>
            <a:r>
              <a:rPr lang="en-US" b="1" dirty="0">
                <a:latin typeface="+mj-lt"/>
              </a:rPr>
              <a:t>Build a scalable solution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1250" y="2039392"/>
            <a:ext cx="5162550" cy="41148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500" b="1" dirty="0">
                <a:latin typeface="+mj-lt"/>
              </a:rPr>
              <a:t>10,000 hand-classified tweets</a:t>
            </a:r>
          </a:p>
          <a:p>
            <a:r>
              <a:rPr lang="en-US" sz="2500" b="1" dirty="0">
                <a:latin typeface="+mj-lt"/>
              </a:rPr>
              <a:t> Columns: id, text, keyword, location, target</a:t>
            </a:r>
          </a:p>
          <a:p>
            <a:r>
              <a:rPr lang="en-US" sz="2500" b="1" dirty="0">
                <a:latin typeface="+mj-lt"/>
              </a:rPr>
              <a:t> Target: 1 = disaster, 0 = non-disaster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IN" sz="4400" u="sng" dirty="0">
                <a:solidFill>
                  <a:schemeClr val="accent4"/>
                </a:solidFill>
              </a:rPr>
              <a:t>Dataset Overview</a:t>
            </a:r>
            <a:endParaRPr lang="en-US" sz="4400" u="sng" dirty="0">
              <a:solidFill>
                <a:schemeClr val="accent4"/>
              </a:solidFill>
            </a:endParaRP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8127" r="8125" b="-2"/>
          <a:stretch>
            <a:fillRect/>
          </a:stretch>
        </p:blipFill>
        <p:spPr>
          <a:xfrm>
            <a:off x="838200" y="2039392"/>
            <a:ext cx="516255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3002914"/>
          </a:xfrm>
        </p:spPr>
        <p:txBody>
          <a:bodyPr/>
          <a:lstStyle/>
          <a:p>
            <a:r>
              <a:rPr lang="en-IN" sz="3600" dirty="0"/>
              <a:t>Data Exploration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8560" y="2130804"/>
            <a:ext cx="6588769" cy="432871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+mj-lt"/>
              </a:rPr>
              <a:t>Checked missing values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Visualized class distribution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Analyzed top keywords like fire, earthquake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Checked missing values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Class distribution is balanced similar counts of disaster and non-disaster tweets.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4"/>
                </a:solidFill>
              </a:rPr>
              <a:t>KEY EDA PLOTS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859822-E81A-3AC8-B921-41CFF9B9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5916"/>
            <a:ext cx="4518346" cy="354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7BD999-1E3D-D4C7-17E2-1D9C609E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03" y="1560139"/>
            <a:ext cx="4442966" cy="35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B526-E02E-7FF9-004F-4C9E6C9B3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4B4B9-954A-4917-A0CC-837358D839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 TF-IDF vectorizer</a:t>
            </a:r>
          </a:p>
          <a:p>
            <a:r>
              <a:rPr lang="en-US" sz="2400" b="1" dirty="0">
                <a:latin typeface="+mj-lt"/>
              </a:rPr>
              <a:t> Tweet length, keyword presence</a:t>
            </a:r>
          </a:p>
          <a:p>
            <a:r>
              <a:rPr lang="en-US" sz="2400" b="1" dirty="0">
                <a:latin typeface="+mj-lt"/>
              </a:rPr>
              <a:t>Word2Vec embeddings </a:t>
            </a:r>
            <a:endParaRPr lang="en-IN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Experiment with additional features like tweet length, presence of hashtags, or user mentions</a:t>
            </a:r>
          </a:p>
          <a:p>
            <a:endParaRPr lang="en-IN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6795CD7C-6045-595D-671E-347442730B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788" r="11241" b="2"/>
          <a:stretch>
            <a:fillRect/>
          </a:stretch>
        </p:blipFill>
        <p:spPr>
          <a:xfrm>
            <a:off x="7090227" y="786181"/>
            <a:ext cx="4441372" cy="5393036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141AB0-C1F7-7D74-7002-EC0BDDE6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en-IN" sz="3400" u="sng" dirty="0">
                <a:solidFill>
                  <a:schemeClr val="accent4"/>
                </a:solidFill>
              </a:rPr>
              <a:t>Feature Engineering </a:t>
            </a:r>
            <a:endParaRPr lang="en-US" sz="3400" u="sn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3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Selection</a:t>
            </a:r>
          </a:p>
        </p:txBody>
      </p:sp>
      <p:graphicFrame>
        <p:nvGraphicFramePr>
          <p:cNvPr id="71" name="TextBox 2">
            <a:extLst>
              <a:ext uri="{FF2B5EF4-FFF2-40B4-BE49-F238E27FC236}">
                <a16:creationId xmlns:a16="http://schemas.microsoft.com/office/drawing/2014/main" id="{27A656EB-1279-C6BE-5DB7-EA46A9FDB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2628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IN" sz="4800" b="1" u="sng" dirty="0">
                <a:solidFill>
                  <a:srgbClr val="00B050"/>
                </a:solidFill>
              </a:rPr>
              <a:t>Model Training &amp; Tuning</a:t>
            </a:r>
            <a:endParaRPr lang="en-US" sz="4800" b="1" u="sng" dirty="0">
              <a:solidFill>
                <a:srgbClr val="00B050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2064" y="2488089"/>
            <a:ext cx="2139696" cy="95695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000" dirty="0"/>
              <a:t>Cross-validation</a:t>
            </a:r>
          </a:p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66226" y="2488089"/>
            <a:ext cx="3239249" cy="2118982"/>
          </a:xfrm>
        </p:spPr>
        <p:txBody>
          <a:bodyPr/>
          <a:lstStyle/>
          <a:p>
            <a:r>
              <a:rPr lang="en-US" sz="3000" dirty="0"/>
              <a:t>Grid search for hyperparameters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122B5B8-1BE2-44F4-94EE-51D52B4D04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34407" y="2488089"/>
            <a:ext cx="2139696" cy="700114"/>
          </a:xfrm>
        </p:spPr>
        <p:txBody>
          <a:bodyPr/>
          <a:lstStyle/>
          <a:p>
            <a:r>
              <a:rPr lang="en-US" sz="3000" dirty="0"/>
              <a:t>Selected best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0B90FF-7A5D-A718-1789-7DF9269B39FE}"/>
              </a:ext>
            </a:extLst>
          </p:cNvPr>
          <p:cNvSpPr txBox="1"/>
          <p:nvPr/>
        </p:nvSpPr>
        <p:spPr>
          <a:xfrm>
            <a:off x="203433" y="3777067"/>
            <a:ext cx="60946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u="none" strike="noStrike" baseline="0" dirty="0">
                <a:solidFill>
                  <a:srgbClr val="00B050"/>
                </a:solidFill>
                <a:latin typeface="+mj-lt"/>
              </a:rPr>
              <a:t>Choose a classification models suitable for text classification, such as logistic regression, random forests, or neural networks.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u="none" strike="noStrike" baseline="0" dirty="0">
                <a:solidFill>
                  <a:srgbClr val="00B050"/>
                </a:solidFill>
                <a:latin typeface="+mj-lt"/>
              </a:rPr>
              <a:t>Trained each model using the training data and evaluate their performance using cross-validation techniques.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u="none" strike="noStrike" baseline="0" dirty="0">
                <a:solidFill>
                  <a:srgbClr val="00B050"/>
                </a:solidFill>
                <a:latin typeface="+mj-lt"/>
              </a:rPr>
              <a:t> Optimize hyperparameters of the selected models using techniques like grid search or random search.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>
            <a:extLst>
              <a:ext uri="{FF2B5EF4-FFF2-40B4-BE49-F238E27FC236}">
                <a16:creationId xmlns:a16="http://schemas.microsoft.com/office/drawing/2014/main" id="{184F3FD5-57F6-429C-8A79-BC3E161F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362" y="2277832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931DDA4-6E0A-4CD6-92DA-3787D0A6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4548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DC04250-3EFF-4260-841A-83A3745A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960" y="2277832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70414E17-AF31-4773-9D9B-6F287966B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21558" y="2277832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A460E96-6DE9-4695-B9AA-33D872B9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0156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73AA3A47-BB43-4280-BD7B-7095FEBB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8754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0D4AF445-4FAA-4F77-90FF-71B4790DF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47352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5160F8B1-281B-40FE-913B-79806DCE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5950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2A74B3C-CA43-40B8-8377-A34C10C16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73146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06F5B9A6-704C-47AE-B230-105F31223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1744" y="227783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C9ADA53C-9ACF-479A-B6E8-7BB006F0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90342" y="227783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4A4865DF-B1A5-4498-AB0B-F562ECEB9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98942" y="227783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Model Evaluation and Validation </a:t>
            </a:r>
            <a:endParaRPr lang="en-US" sz="4800" b="1" u="sng" dirty="0">
              <a:solidFill>
                <a:srgbClr val="00B050"/>
              </a:solidFill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B84A30F-F3B0-42F4-8DF6-3D9E61AB0E01}"/>
              </a:ext>
            </a:extLst>
          </p:cNvPr>
          <p:cNvSpPr txBox="1">
            <a:spLocks/>
          </p:cNvSpPr>
          <p:nvPr/>
        </p:nvSpPr>
        <p:spPr>
          <a:xfrm>
            <a:off x="579551" y="1709111"/>
            <a:ext cx="2727807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accent4"/>
                </a:solidFill>
                <a:latin typeface="+mn-lt"/>
              </a:rPr>
              <a:t>Evaluation Metrics</a:t>
            </a:r>
            <a:endParaRPr lang="en-US" sz="2400" b="1" dirty="0">
              <a:solidFill>
                <a:schemeClr val="accent4"/>
              </a:solidFill>
              <a:latin typeface="+mn-lt"/>
              <a:cs typeface="Biome Light" panose="020B0303030204020804" pitchFamily="34" charset="0"/>
            </a:endParaRP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0BEEF0A5-2CB1-4246-A58F-DA45646140C6}"/>
              </a:ext>
            </a:extLst>
          </p:cNvPr>
          <p:cNvSpPr txBox="1">
            <a:spLocks/>
          </p:cNvSpPr>
          <p:nvPr/>
        </p:nvSpPr>
        <p:spPr>
          <a:xfrm>
            <a:off x="3558732" y="1709111"/>
            <a:ext cx="2087059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latin typeface="+mn-lt"/>
                <a:cs typeface="Biome Light" panose="020B0303030204020804" pitchFamily="34" charset="0"/>
              </a:rPr>
              <a:t>Linear Regression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F7438FF9-EC22-4A3F-ADDB-34D6A1CA0020}"/>
              </a:ext>
            </a:extLst>
          </p:cNvPr>
          <p:cNvSpPr txBox="1">
            <a:spLocks/>
          </p:cNvSpPr>
          <p:nvPr/>
        </p:nvSpPr>
        <p:spPr>
          <a:xfrm>
            <a:off x="6299952" y="1709111"/>
            <a:ext cx="2323931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latin typeface="+mn-lt"/>
                <a:cs typeface="Biome Light" panose="020B0303030204020804" pitchFamily="34" charset="0"/>
              </a:rPr>
              <a:t>Random Forest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6063F1E3-11C4-4E56-B839-26CD88F2ACF7}"/>
              </a:ext>
            </a:extLst>
          </p:cNvPr>
          <p:cNvSpPr txBox="1">
            <a:spLocks/>
          </p:cNvSpPr>
          <p:nvPr/>
        </p:nvSpPr>
        <p:spPr>
          <a:xfrm>
            <a:off x="9010320" y="1709111"/>
            <a:ext cx="1565822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LSTM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49" y="2578060"/>
            <a:ext cx="250694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56482F-4317-491F-AFBA-E1AC4F3E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4200" y="2578060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F6EFBC-D760-468D-9BF7-FAAD40B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6051" y="2578060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80BA8B-9E64-46F6-BB41-F59F1B3E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3692" y="2578060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92DCAA-7A96-4807-96C2-97D8D1B18BDD}"/>
              </a:ext>
            </a:extLst>
          </p:cNvPr>
          <p:cNvSpPr txBox="1"/>
          <p:nvPr/>
        </p:nvSpPr>
        <p:spPr>
          <a:xfrm>
            <a:off x="10751050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989440" y="3358599"/>
            <a:ext cx="2173209" cy="2035522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Accuracy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Precision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Recall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F1-Score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Confusion Matrix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ROC Curve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AUC</a:t>
            </a:r>
          </a:p>
          <a:p>
            <a:pPr algn="ctr"/>
            <a:r>
              <a:rPr lang="en-US" sz="1400" b="0" i="0" u="none" strike="noStrike" dirty="0">
                <a:effectLst/>
                <a:cs typeface="Biome Light" panose="020B0303030204020804" pitchFamily="34" charset="0"/>
              </a:rPr>
              <a:t>.</a:t>
            </a:r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278-8976-4219-B8E5-16D2E65CD0E0}"/>
              </a:ext>
            </a:extLst>
          </p:cNvPr>
          <p:cNvSpPr txBox="1"/>
          <p:nvPr/>
        </p:nvSpPr>
        <p:spPr>
          <a:xfrm>
            <a:off x="3735229" y="3358599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Accuracy -84.3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Precision-84.8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Recall-72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F1-Score-0.77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Confusion Matrix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ROC Curve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AUC</a:t>
            </a:r>
          </a:p>
          <a:p>
            <a:pPr algn="ctr"/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0F69B-8088-4A76-862A-5DC3B7B099A1}"/>
              </a:ext>
            </a:extLst>
          </p:cNvPr>
          <p:cNvSpPr txBox="1"/>
          <p:nvPr/>
        </p:nvSpPr>
        <p:spPr>
          <a:xfrm>
            <a:off x="6452646" y="3358599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Accuracy -81.9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Precision-81.5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Recall-69.3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F1-Score-0.74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Confusion Matrix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ROC Curve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AUC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673B4-C0B9-43A0-B642-C8D78A87A514}"/>
              </a:ext>
            </a:extLst>
          </p:cNvPr>
          <p:cNvSpPr txBox="1"/>
          <p:nvPr/>
        </p:nvSpPr>
        <p:spPr>
          <a:xfrm>
            <a:off x="9178440" y="3358599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Accuracy -0.50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Precision-0.58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Recall-0.63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F1-Score-0.60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Confusion Matrix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ROC Curve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534</Words>
  <Application>Microsoft Office PowerPoint</Application>
  <PresentationFormat>Widescreen</PresentationFormat>
  <Paragraphs>130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Biome Light</vt:lpstr>
      <vt:lpstr>Calibri</vt:lpstr>
      <vt:lpstr>Calibri Light</vt:lpstr>
      <vt:lpstr>Wingdings</vt:lpstr>
      <vt:lpstr>Office Theme</vt:lpstr>
      <vt:lpstr> NLP Project for Disaster Tweet Classification </vt:lpstr>
      <vt:lpstr>Agenda</vt:lpstr>
      <vt:lpstr>Dataset Overview</vt:lpstr>
      <vt:lpstr>Data Exploration</vt:lpstr>
      <vt:lpstr>KEY EDA PLOTS </vt:lpstr>
      <vt:lpstr>Feature Engineering </vt:lpstr>
      <vt:lpstr>Model Selection</vt:lpstr>
      <vt:lpstr>Model Training &amp; Tuning</vt:lpstr>
      <vt:lpstr>Model Evaluation and Validation </vt:lpstr>
      <vt:lpstr>Model Deployment </vt:lpstr>
      <vt:lpstr>Web App Interface </vt:lpstr>
      <vt:lpstr>Challenges Faced</vt:lpstr>
      <vt:lpstr>Summary </vt:lpstr>
      <vt:lpstr>References and Future Work </vt:lpstr>
      <vt:lpstr>"NLP helps machines understand us and,  more importantly, helps us understand ourselves."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Manmode</dc:creator>
  <cp:lastModifiedBy>Himanshu Manmode</cp:lastModifiedBy>
  <cp:revision>77</cp:revision>
  <dcterms:created xsi:type="dcterms:W3CDTF">2025-07-12T08:10:53Z</dcterms:created>
  <dcterms:modified xsi:type="dcterms:W3CDTF">2025-07-29T15:48:55Z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