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9" r:id="rId2"/>
    <p:sldId id="258" r:id="rId3"/>
    <p:sldId id="261" r:id="rId4"/>
    <p:sldId id="262" r:id="rId5"/>
    <p:sldId id="263" r:id="rId6"/>
    <p:sldId id="267" r:id="rId7"/>
    <p:sldId id="268" r:id="rId8"/>
    <p:sldId id="269" r:id="rId9"/>
    <p:sldId id="270" r:id="rId10"/>
    <p:sldId id="265" r:id="rId11"/>
    <p:sldId id="264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5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r>
            <a:rPr lang="en-US" dirty="0"/>
            <a:t>The primary objective of this project is to analyze job market trends and build a recommendation system for job seekers based on real-time data</a:t>
          </a:r>
          <a:endParaRPr lang="en-IN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cap="none" dirty="0"/>
            <a:t>The System Will Help In Identifying-</a:t>
          </a:r>
        </a:p>
        <a:p>
          <a:pPr>
            <a:defRPr cap="all"/>
          </a:pPr>
          <a:r>
            <a:rPr lang="en-IN" cap="none" dirty="0"/>
            <a:t>High-demand Job Roles</a:t>
          </a:r>
        </a:p>
        <a:p>
          <a:r>
            <a:rPr lang="en-IN" dirty="0"/>
            <a:t>Salary Trends</a:t>
          </a:r>
          <a:endParaRPr lang="en-US" dirty="0"/>
        </a:p>
        <a:p>
          <a:pPr>
            <a:defRPr cap="all"/>
          </a:pPr>
          <a:endParaRPr lang="en-US" cap="none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IN" cap="none" dirty="0"/>
            <a:t>Emerging Job Categories</a:t>
          </a:r>
        </a:p>
        <a:p>
          <a:r>
            <a:rPr lang="en-IN" dirty="0"/>
            <a:t> Personalized Job Recommendations</a:t>
          </a:r>
          <a:endParaRPr lang="en-US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8B3CC0-F523-4919-A582-DC05C0D377C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27E2242-1636-4B22-BCC5-038A6665CCCB}">
      <dgm:prSet/>
      <dgm:spPr/>
      <dgm:t>
        <a:bodyPr/>
        <a:lstStyle/>
        <a:p>
          <a:pPr>
            <a:defRPr cap="all"/>
          </a:pPr>
          <a:r>
            <a:rPr lang="en-US" dirty="0"/>
            <a:t>Objective: Analyze posting frequency to find emerging categories.</a:t>
          </a:r>
        </a:p>
      </dgm:t>
    </dgm:pt>
    <dgm:pt modelId="{A4C8CB2E-9C32-412B-933E-2BB1CA88E527}" type="parTrans" cxnId="{667498B4-D80C-494C-8A97-66B6A7D12BE2}">
      <dgm:prSet/>
      <dgm:spPr/>
      <dgm:t>
        <a:bodyPr/>
        <a:lstStyle/>
        <a:p>
          <a:endParaRPr lang="en-US"/>
        </a:p>
      </dgm:t>
    </dgm:pt>
    <dgm:pt modelId="{DB6671B9-608D-4BD7-BF9F-C3D0638A106E}" type="sibTrans" cxnId="{667498B4-D80C-494C-8A97-66B6A7D12BE2}">
      <dgm:prSet/>
      <dgm:spPr/>
      <dgm:t>
        <a:bodyPr/>
        <a:lstStyle/>
        <a:p>
          <a:endParaRPr lang="en-US"/>
        </a:p>
      </dgm:t>
    </dgm:pt>
    <dgm:pt modelId="{06AA6F24-74A0-4E3E-A638-507A2D087B68}">
      <dgm:prSet/>
      <dgm:spPr/>
      <dgm:t>
        <a:bodyPr/>
        <a:lstStyle/>
        <a:p>
          <a:pPr>
            <a:defRPr cap="all"/>
          </a:pPr>
          <a:r>
            <a:rPr lang="en-US" dirty="0"/>
            <a:t>Deliverables: Growth analysis report with categories list.</a:t>
          </a:r>
        </a:p>
      </dgm:t>
    </dgm:pt>
    <dgm:pt modelId="{91DA78FE-5CEA-499A-AB1F-6EE3B570878C}" type="parTrans" cxnId="{BCB3A748-55A6-4196-87D5-E57FB2757279}">
      <dgm:prSet/>
      <dgm:spPr/>
      <dgm:t>
        <a:bodyPr/>
        <a:lstStyle/>
        <a:p>
          <a:endParaRPr lang="en-US"/>
        </a:p>
      </dgm:t>
    </dgm:pt>
    <dgm:pt modelId="{99DE891B-CD06-43EF-80C3-52EA19BFC1DB}" type="sibTrans" cxnId="{BCB3A748-55A6-4196-87D5-E57FB2757279}">
      <dgm:prSet/>
      <dgm:spPr/>
      <dgm:t>
        <a:bodyPr/>
        <a:lstStyle/>
        <a:p>
          <a:endParaRPr lang="en-US"/>
        </a:p>
      </dgm:t>
    </dgm:pt>
    <dgm:pt modelId="{D7718C1C-BB77-4DB2-B445-75180F141FA7}" type="pres">
      <dgm:prSet presAssocID="{468B3CC0-F523-4919-A582-DC05C0D377C6}" presName="root" presStyleCnt="0">
        <dgm:presLayoutVars>
          <dgm:dir/>
          <dgm:resizeHandles val="exact"/>
        </dgm:presLayoutVars>
      </dgm:prSet>
      <dgm:spPr/>
    </dgm:pt>
    <dgm:pt modelId="{20AAA88A-F1EC-48E9-AF46-3D4C5A0CB656}" type="pres">
      <dgm:prSet presAssocID="{727E2242-1636-4B22-BCC5-038A6665CCCB}" presName="compNode" presStyleCnt="0"/>
      <dgm:spPr/>
    </dgm:pt>
    <dgm:pt modelId="{55B23E2F-DBF6-4978-9A18-118BF808F570}" type="pres">
      <dgm:prSet presAssocID="{727E2242-1636-4B22-BCC5-038A6665CCCB}" presName="iconBgRect" presStyleLbl="bgShp" presStyleIdx="0" presStyleCnt="2"/>
      <dgm:spPr/>
    </dgm:pt>
    <dgm:pt modelId="{4C29AB46-C677-41E9-9081-41E526257CF6}" type="pres">
      <dgm:prSet presAssocID="{727E2242-1636-4B22-BCC5-038A6665CC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26E3D8B-26CA-4E9C-8242-FAB6DCB8D786}" type="pres">
      <dgm:prSet presAssocID="{727E2242-1636-4B22-BCC5-038A6665CCCB}" presName="spaceRect" presStyleCnt="0"/>
      <dgm:spPr/>
    </dgm:pt>
    <dgm:pt modelId="{839F0992-92A8-4672-B07C-867041305723}" type="pres">
      <dgm:prSet presAssocID="{727E2242-1636-4B22-BCC5-038A6665CCCB}" presName="textRect" presStyleLbl="revTx" presStyleIdx="0" presStyleCnt="2">
        <dgm:presLayoutVars>
          <dgm:chMax val="1"/>
          <dgm:chPref val="1"/>
        </dgm:presLayoutVars>
      </dgm:prSet>
      <dgm:spPr/>
    </dgm:pt>
    <dgm:pt modelId="{045915FC-655C-4A9D-BC47-5301B1A35879}" type="pres">
      <dgm:prSet presAssocID="{DB6671B9-608D-4BD7-BF9F-C3D0638A106E}" presName="sibTrans" presStyleCnt="0"/>
      <dgm:spPr/>
    </dgm:pt>
    <dgm:pt modelId="{5EA3E1F1-37CE-4030-A46F-92DD3F42AC04}" type="pres">
      <dgm:prSet presAssocID="{06AA6F24-74A0-4E3E-A638-507A2D087B68}" presName="compNode" presStyleCnt="0"/>
      <dgm:spPr/>
    </dgm:pt>
    <dgm:pt modelId="{4E22E5EC-7AA2-4D11-A054-657CD2173139}" type="pres">
      <dgm:prSet presAssocID="{06AA6F24-74A0-4E3E-A638-507A2D087B68}" presName="iconBgRect" presStyleLbl="bgShp" presStyleIdx="1" presStyleCnt="2"/>
      <dgm:spPr/>
    </dgm:pt>
    <dgm:pt modelId="{01910563-B428-46CE-8DEB-4ED83C993283}" type="pres">
      <dgm:prSet presAssocID="{06AA6F24-74A0-4E3E-A638-507A2D087B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5D2ED0C-4B6F-4938-B350-A252C22C28B0}" type="pres">
      <dgm:prSet presAssocID="{06AA6F24-74A0-4E3E-A638-507A2D087B68}" presName="spaceRect" presStyleCnt="0"/>
      <dgm:spPr/>
    </dgm:pt>
    <dgm:pt modelId="{282C4CAF-6DFC-4D70-A3C3-4A3F4DCBC4C8}" type="pres">
      <dgm:prSet presAssocID="{06AA6F24-74A0-4E3E-A638-507A2D087B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E949119-E1B3-4BE0-B174-4146084CEB16}" type="presOf" srcId="{06AA6F24-74A0-4E3E-A638-507A2D087B68}" destId="{282C4CAF-6DFC-4D70-A3C3-4A3F4DCBC4C8}" srcOrd="0" destOrd="0" presId="urn:microsoft.com/office/officeart/2018/5/layout/IconCircleLabelList"/>
    <dgm:cxn modelId="{9AB5FC41-D2B9-46F9-AC9F-A86234ABE74D}" type="presOf" srcId="{727E2242-1636-4B22-BCC5-038A6665CCCB}" destId="{839F0992-92A8-4672-B07C-867041305723}" srcOrd="0" destOrd="0" presId="urn:microsoft.com/office/officeart/2018/5/layout/IconCircleLabelList"/>
    <dgm:cxn modelId="{BCB3A748-55A6-4196-87D5-E57FB2757279}" srcId="{468B3CC0-F523-4919-A582-DC05C0D377C6}" destId="{06AA6F24-74A0-4E3E-A638-507A2D087B68}" srcOrd="1" destOrd="0" parTransId="{91DA78FE-5CEA-499A-AB1F-6EE3B570878C}" sibTransId="{99DE891B-CD06-43EF-80C3-52EA19BFC1DB}"/>
    <dgm:cxn modelId="{667498B4-D80C-494C-8A97-66B6A7D12BE2}" srcId="{468B3CC0-F523-4919-A582-DC05C0D377C6}" destId="{727E2242-1636-4B22-BCC5-038A6665CCCB}" srcOrd="0" destOrd="0" parTransId="{A4C8CB2E-9C32-412B-933E-2BB1CA88E527}" sibTransId="{DB6671B9-608D-4BD7-BF9F-C3D0638A106E}"/>
    <dgm:cxn modelId="{BC15EFDA-76C6-47DE-B4C0-AFC00B80E77C}" type="presOf" srcId="{468B3CC0-F523-4919-A582-DC05C0D377C6}" destId="{D7718C1C-BB77-4DB2-B445-75180F141FA7}" srcOrd="0" destOrd="0" presId="urn:microsoft.com/office/officeart/2018/5/layout/IconCircleLabelList"/>
    <dgm:cxn modelId="{44BF7608-2BA3-44FD-A2DB-71C82DEE84A4}" type="presParOf" srcId="{D7718C1C-BB77-4DB2-B445-75180F141FA7}" destId="{20AAA88A-F1EC-48E9-AF46-3D4C5A0CB656}" srcOrd="0" destOrd="0" presId="urn:microsoft.com/office/officeart/2018/5/layout/IconCircleLabelList"/>
    <dgm:cxn modelId="{90B90EF8-62C0-4E48-BF14-56FC9843257C}" type="presParOf" srcId="{20AAA88A-F1EC-48E9-AF46-3D4C5A0CB656}" destId="{55B23E2F-DBF6-4978-9A18-118BF808F570}" srcOrd="0" destOrd="0" presId="urn:microsoft.com/office/officeart/2018/5/layout/IconCircleLabelList"/>
    <dgm:cxn modelId="{207CD61A-34E6-49A5-AFB7-17E893C336FC}" type="presParOf" srcId="{20AAA88A-F1EC-48E9-AF46-3D4C5A0CB656}" destId="{4C29AB46-C677-41E9-9081-41E526257CF6}" srcOrd="1" destOrd="0" presId="urn:microsoft.com/office/officeart/2018/5/layout/IconCircleLabelList"/>
    <dgm:cxn modelId="{018194D7-3951-4133-AA39-46F2BA7D5FFA}" type="presParOf" srcId="{20AAA88A-F1EC-48E9-AF46-3D4C5A0CB656}" destId="{C26E3D8B-26CA-4E9C-8242-FAB6DCB8D786}" srcOrd="2" destOrd="0" presId="urn:microsoft.com/office/officeart/2018/5/layout/IconCircleLabelList"/>
    <dgm:cxn modelId="{FA7282C3-68FB-4F88-ACA0-645F05E5B491}" type="presParOf" srcId="{20AAA88A-F1EC-48E9-AF46-3D4C5A0CB656}" destId="{839F0992-92A8-4672-B07C-867041305723}" srcOrd="3" destOrd="0" presId="urn:microsoft.com/office/officeart/2018/5/layout/IconCircleLabelList"/>
    <dgm:cxn modelId="{DF912160-39AB-4467-93AD-0B536D9C9E51}" type="presParOf" srcId="{D7718C1C-BB77-4DB2-B445-75180F141FA7}" destId="{045915FC-655C-4A9D-BC47-5301B1A35879}" srcOrd="1" destOrd="0" presId="urn:microsoft.com/office/officeart/2018/5/layout/IconCircleLabelList"/>
    <dgm:cxn modelId="{55A1BC92-29BD-4055-B1DE-2034389BE9EB}" type="presParOf" srcId="{D7718C1C-BB77-4DB2-B445-75180F141FA7}" destId="{5EA3E1F1-37CE-4030-A46F-92DD3F42AC04}" srcOrd="2" destOrd="0" presId="urn:microsoft.com/office/officeart/2018/5/layout/IconCircleLabelList"/>
    <dgm:cxn modelId="{598BCD39-85E8-4CD6-A576-B29F5D90F248}" type="presParOf" srcId="{5EA3E1F1-37CE-4030-A46F-92DD3F42AC04}" destId="{4E22E5EC-7AA2-4D11-A054-657CD2173139}" srcOrd="0" destOrd="0" presId="urn:microsoft.com/office/officeart/2018/5/layout/IconCircleLabelList"/>
    <dgm:cxn modelId="{EE1BF755-89E2-4F44-8BC9-FAC0F7DDB3F4}" type="presParOf" srcId="{5EA3E1F1-37CE-4030-A46F-92DD3F42AC04}" destId="{01910563-B428-46CE-8DEB-4ED83C993283}" srcOrd="1" destOrd="0" presId="urn:microsoft.com/office/officeart/2018/5/layout/IconCircleLabelList"/>
    <dgm:cxn modelId="{521D14EA-2A02-4E87-A383-3B8CA49445F4}" type="presParOf" srcId="{5EA3E1F1-37CE-4030-A46F-92DD3F42AC04}" destId="{B5D2ED0C-4B6F-4938-B350-A252C22C28B0}" srcOrd="2" destOrd="0" presId="urn:microsoft.com/office/officeart/2018/5/layout/IconCircleLabelList"/>
    <dgm:cxn modelId="{65534324-BBA8-41FB-A728-5197B9E66842}" type="presParOf" srcId="{5EA3E1F1-37CE-4030-A46F-92DD3F42AC04}" destId="{282C4CAF-6DFC-4D70-A3C3-4A3F4DCBC4C8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 primary objective of this project is to analyze job market trends and build a recommendation system for job seekers based on real-time data</a:t>
          </a:r>
          <a:endParaRPr lang="en-IN" sz="2000" kern="1200" dirty="0"/>
        </a:p>
      </dsp:txBody>
      <dsp:txXfrm>
        <a:off x="821" y="1776404"/>
        <a:ext cx="3327201" cy="2395585"/>
      </dsp:txXfrm>
    </dsp:sp>
    <dsp:sp modelId="{BBA91679-4684-4A04-8AEB-03038C78A75C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21" y="179348"/>
        <a:ext cx="3327201" cy="1597056"/>
      </dsp:txXfrm>
    </dsp:sp>
    <dsp:sp modelId="{00AE7F27-0E5D-4AFB-ACD6-B5A19E79EA42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/>
            <a:t>The System Will Help In Identifying-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cap="none" dirty="0"/>
            <a:t>High-demand Job Roles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Salary Trends</a:t>
          </a:r>
          <a:endParaRPr lang="en-US" sz="2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000" kern="1200" cap="none" dirty="0"/>
        </a:p>
      </dsp:txBody>
      <dsp:txXfrm>
        <a:off x="3594199" y="1776404"/>
        <a:ext cx="3327201" cy="2395585"/>
      </dsp:txXfrm>
    </dsp:sp>
    <dsp:sp modelId="{975C752B-C37A-4BA6-A3AE-2202A141404A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CAD62F17-E99D-4FEF-B376-961CA4CB20EB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2000" kern="1200" cap="none" dirty="0"/>
            <a:t>Emerging Job Categories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 Personalized Job Recommendations</a:t>
          </a:r>
          <a:endParaRPr lang="en-US" sz="2000" kern="1200" dirty="0"/>
        </a:p>
      </dsp:txBody>
      <dsp:txXfrm>
        <a:off x="7187576" y="1776404"/>
        <a:ext cx="3327201" cy="2395585"/>
      </dsp:txXfrm>
    </dsp:sp>
    <dsp:sp modelId="{E20811D6-E5D4-4C9E-AABF-9E0E1902CA2C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23E2F-DBF6-4978-9A18-118BF808F570}">
      <dsp:nvSpPr>
        <dsp:cNvPr id="0" name=""/>
        <dsp:cNvSpPr/>
      </dsp:nvSpPr>
      <dsp:spPr>
        <a:xfrm>
          <a:off x="576716" y="178114"/>
          <a:ext cx="1715625" cy="1715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9AB46-C677-41E9-9081-41E526257CF6}">
      <dsp:nvSpPr>
        <dsp:cNvPr id="0" name=""/>
        <dsp:cNvSpPr/>
      </dsp:nvSpPr>
      <dsp:spPr>
        <a:xfrm>
          <a:off x="942341" y="543739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F0992-92A8-4672-B07C-867041305723}">
      <dsp:nvSpPr>
        <dsp:cNvPr id="0" name=""/>
        <dsp:cNvSpPr/>
      </dsp:nvSpPr>
      <dsp:spPr>
        <a:xfrm>
          <a:off x="28278" y="2428114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Objective: Analyze posting frequency to find emerging categories.</a:t>
          </a:r>
        </a:p>
      </dsp:txBody>
      <dsp:txXfrm>
        <a:off x="28278" y="2428114"/>
        <a:ext cx="2812500" cy="720000"/>
      </dsp:txXfrm>
    </dsp:sp>
    <dsp:sp modelId="{4E22E5EC-7AA2-4D11-A054-657CD2173139}">
      <dsp:nvSpPr>
        <dsp:cNvPr id="0" name=""/>
        <dsp:cNvSpPr/>
      </dsp:nvSpPr>
      <dsp:spPr>
        <a:xfrm>
          <a:off x="3881403" y="178114"/>
          <a:ext cx="1715625" cy="1715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10563-B428-46CE-8DEB-4ED83C993283}">
      <dsp:nvSpPr>
        <dsp:cNvPr id="0" name=""/>
        <dsp:cNvSpPr/>
      </dsp:nvSpPr>
      <dsp:spPr>
        <a:xfrm>
          <a:off x="4247028" y="543739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C4CAF-6DFC-4D70-A3C3-4A3F4DCBC4C8}">
      <dsp:nvSpPr>
        <dsp:cNvPr id="0" name=""/>
        <dsp:cNvSpPr/>
      </dsp:nvSpPr>
      <dsp:spPr>
        <a:xfrm>
          <a:off x="3332966" y="2428114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Deliverables: Growth analysis report with categories list.</a:t>
          </a:r>
        </a:p>
      </dsp:txBody>
      <dsp:txXfrm>
        <a:off x="3332966" y="2428114"/>
        <a:ext cx="281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0125-7347-2098-CF4D-10FE2FE34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32239-8930-DF07-5227-80B18783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3A1C-9945-C807-B4CD-2A809EA7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511F-9244-BE7D-0894-4BD0FC18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0778-8CE4-166E-6306-6A67202E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D816-53F3-7F0D-FE43-7815B140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E6D7B-3535-47CA-B0E1-7CFD0FAFE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65D8-E17D-E68D-DFA9-E50C455C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CF3F-626E-7FA8-2991-B0671482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5240-27F6-E539-4339-73DE4F73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7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9EA7A-7F8F-717C-E1B1-D70A0C64C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82250-848F-BCF6-7AE8-14C6E25B5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4A8A1-E82E-C80A-E093-3750E36E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9C2D-E01B-1A7C-031B-5094736D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EE77-510E-C267-CF2A-089042ED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3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EF22-5024-BBD1-1AD2-DD562F0C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D0F1-A7E7-6693-40BA-D3574ACD3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6832-FFE2-1A0F-8C64-EB0268B7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B9A5D-A5F6-2489-980B-4FB1EDA3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3DF6-7802-CE48-A2EC-127155DC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8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95D-E2C5-1C82-8EE3-7478FC3F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C5A9D-F91B-DD75-C826-68BAF0239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10E14-D364-01E2-F577-8709492C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570D-4B39-B27D-D45A-0CC5210A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D1513-F12C-C65B-876D-7CD4A46B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8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0F05-29D7-71F7-2B0B-17A803AE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6F7F-ACF3-031D-37A7-52B351C6C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7381C-9244-FBE2-FD23-80A11B86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F1BA3-409D-10B6-6188-9B7737E1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DEE04-8EFE-EE1C-4573-EC5CA0D6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20769-CD1C-A1E0-29EF-A0680CF1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7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D2A9-D163-27B7-04EC-E5D1DEC6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BCBFB-5BB3-87CA-CB21-49A54B8A2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C394C-100B-BD77-F749-FA3446A76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2CE1A-B3F9-CC6E-B925-D17F62D26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1C3F9-375F-BF67-AB20-DC91BB65E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CA30B-0CA2-AEDF-2898-B54D3D93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01C01-9754-C3CC-16E8-DA1B7BA0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D5660-E8E0-B33A-963E-7A6513D3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4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7477-DCAE-7113-3257-980290E1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3BD3C-0C32-B787-C2CF-AB700749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C6454-F7EF-2E39-DC0E-6066F449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51B81-E4E0-FB89-F632-0E1B929C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0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A056D-B9A5-F9CB-59C4-61EC3E76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77BA5-F7DA-FDFF-AEED-2F83B34D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EE6BB-995B-5123-D72B-A6FE9A15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3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87CA-DB8E-E695-AA34-3956A93C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D87C-807C-8FE1-960E-69F858CFB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A977C-2D48-C694-F06D-75B506773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FF8C3-CBE9-EC0E-3626-1E1933C4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5DD3C-F44A-8563-F714-4C6B26B3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95D4B-810E-37CE-C6B6-36A25B55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5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6136-1536-97E2-DA5F-E3BCBDB6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1DE8C-0CC7-63F4-5C7B-B10D928EF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C639A-46F1-70AC-9147-35CF6F740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725C5-CE9E-E6CF-BBBF-33D45E8D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2469-7057-64BF-C876-73C1393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FEDD0-30F1-FB95-F1C6-947FE5C1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B1ACA-3318-6046-5582-CAC63C5D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65F08-A4DE-9390-E958-7E134146E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6A01-2EA6-E72D-BE83-C5B23F5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8/31/2025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1679F-E206-1F53-B14C-8F1EDAD72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6AC0-26DF-0E0E-13EE-2F07FEE56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1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401859"/>
            <a:ext cx="413018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3600" u="sn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          </a:t>
            </a:r>
            <a:r>
              <a:rPr lang="en-US" sz="3600" b="1" u="sng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PROJECT-8</a:t>
            </a:r>
            <a:br>
              <a:rPr lang="en-US" sz="36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lang="en-US" sz="3600" b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r>
              <a:rPr lang="en-US" sz="3600" b="1" u="sng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Job Market Analysis and Recommendation System </a:t>
            </a:r>
            <a:endParaRPr lang="en-US" sz="3600" u="sng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2"/>
                </a:solidFill>
              </a:rPr>
              <a:t>Intern Name – Himanshu Manmode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2"/>
                </a:solidFill>
              </a:rPr>
              <a:t>For Next-Hikes IT Solutions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b="1" u="sng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2"/>
                </a:solidFill>
              </a:rPr>
              <a:t>Project Submission Date 05.09.2025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85C60E-61A8-71AA-5691-34787268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9DA99-348D-1A05-0E82-BDD741BA7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This project provides a multi-faceted view of the job market through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Data analysis &amp; predictive modeling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 Personalized job recommendations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 err="1"/>
              <a:t>Streamlit</a:t>
            </a:r>
            <a:r>
              <a:rPr lang="en-US" dirty="0"/>
              <a:t>  App Deployment 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dirty="0"/>
              <a:t>Deliverables- Reports, models, dashboards, and a user-friendly web app.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81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erial view of a highway near the ocean">
            <a:extLst>
              <a:ext uri="{FF2B5EF4-FFF2-40B4-BE49-F238E27FC236}">
                <a16:creationId xmlns:a16="http://schemas.microsoft.com/office/drawing/2014/main" id="{30316958-06A8-0459-9F4E-5785CABAF4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6247" b="1875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406F1-9BC8-C2C5-F10D-0AC8AED98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IN" b="1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705E1-4332-61FF-CA6F-88BD3D69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b="1" i="1"/>
              <a:t>“The future belongs to those who can interpret data today and act wisely tomorrow.”</a:t>
            </a:r>
            <a:endParaRPr lang="en-IN" b="1" i="1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A2025-FD1E-4588-C1D9-12390214F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86752-BF22-3A1C-D896-7C47E2BD0B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B0D60-0043-D5B4-64AF-5D3BD19810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80751E-CEAD-0883-9894-975DE6733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FDAD2-7FC9-417C-DA5C-13ABB35BB7B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1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u="sng" dirty="0"/>
              <a:t>Objective</a:t>
            </a:r>
            <a:endParaRPr lang="en-US" sz="3500" u="sng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850222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29047-BD3F-A08E-D812-D08628BF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en-IN" sz="2800" dirty="0"/>
              <a:t>Situational Overview</a:t>
            </a:r>
            <a:endParaRPr lang="en-IN" sz="2800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726C-5768-7C63-E151-0E57AD594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58551" y="1602188"/>
            <a:ext cx="5053066" cy="2546604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6300" dirty="0"/>
              <a:t>The job market is dynamic and influenced by technological advancements, economic shifts, and cultural trends.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6300" dirty="0"/>
              <a:t>This project harnesses data analytics 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6300" dirty="0"/>
              <a:t> Understand job market dynamics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6300" dirty="0"/>
              <a:t> Provide actionable insights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6300" dirty="0"/>
              <a:t> Deliver predictions and recommendations for job seekers and recruiters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0535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640E2-484B-7909-4151-206A6DCB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590062"/>
            <a:ext cx="4733778" cy="9127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3000" b="1" u="sng" dirty="0"/>
              <a:t>Project Tasks Overview</a:t>
            </a:r>
            <a:endParaRPr lang="en-US" sz="3000" b="1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46F831-402B-E7EC-ED32-A54EB5A89A38}"/>
              </a:ext>
            </a:extLst>
          </p:cNvPr>
          <p:cNvSpPr txBox="1"/>
          <p:nvPr/>
        </p:nvSpPr>
        <p:spPr>
          <a:xfrm>
            <a:off x="1221301" y="1740928"/>
            <a:ext cx="473377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1. Correlation between job title keywords &amp; salaries</a:t>
            </a:r>
          </a:p>
          <a:p>
            <a:r>
              <a:rPr lang="en-US" sz="2000" b="1" dirty="0"/>
              <a:t>2. Identify emerging job categories</a:t>
            </a:r>
          </a:p>
          <a:p>
            <a:r>
              <a:rPr lang="en-US" sz="2000" b="1" dirty="0"/>
              <a:t>3. Predict high-demand job roles</a:t>
            </a:r>
          </a:p>
          <a:p>
            <a:r>
              <a:rPr lang="en-US" sz="2000" b="1" dirty="0"/>
              <a:t>4. Compare hourly rates across countries</a:t>
            </a:r>
          </a:p>
          <a:p>
            <a:r>
              <a:rPr lang="en-US" sz="2000" b="1" dirty="0"/>
              <a:t>5. Build job recommendation engine</a:t>
            </a:r>
          </a:p>
          <a:p>
            <a:r>
              <a:rPr lang="en-US" sz="2000" b="1" dirty="0"/>
              <a:t>6. Track job market dynamics</a:t>
            </a:r>
          </a:p>
          <a:p>
            <a:r>
              <a:rPr lang="en-US" sz="2000" b="1" dirty="0"/>
              <a:t>7. Investigate remote work trends</a:t>
            </a:r>
          </a:p>
          <a:p>
            <a:r>
              <a:rPr lang="en-US" sz="2000" b="1" dirty="0"/>
              <a:t>8. Predict future job market trends</a:t>
            </a:r>
          </a:p>
        </p:txBody>
      </p:sp>
    </p:spTree>
    <p:extLst>
      <p:ext uri="{BB962C8B-B14F-4D97-AF65-F5344CB8AC3E}">
        <p14:creationId xmlns:p14="http://schemas.microsoft.com/office/powerpoint/2010/main" val="339368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026E3-D10B-8AD5-359B-A3C3A30A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824" y="235888"/>
            <a:ext cx="4899526" cy="8534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b="1" dirty="0"/>
              <a:t>Task 1: Correlation between Job Title Keywords &amp; Salaries</a:t>
            </a:r>
            <a:endParaRPr lang="en-US" sz="25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06A70-206B-34D3-8E86-0BFFFD41E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94046" y="1054648"/>
            <a:ext cx="5709721" cy="672793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r>
              <a:rPr lang="en-US" sz="6200" dirty="0">
                <a:solidFill>
                  <a:srgbClr val="FF0000"/>
                </a:solidFill>
              </a:rPr>
              <a:t>Objective: Find patterns between job title keywords and salaries.</a:t>
            </a:r>
          </a:p>
          <a:p>
            <a:r>
              <a:rPr lang="en-US" sz="6200" dirty="0">
                <a:solidFill>
                  <a:srgbClr val="FF0000"/>
                </a:solidFill>
              </a:rPr>
              <a:t>Report with statistical analysis and visualizations.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9257FA6D-6286-F81F-C707-BDE9B6831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5" y="1831849"/>
            <a:ext cx="3990450" cy="231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7734E73-C42B-3078-B46D-56D6C66F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828" y="1831849"/>
            <a:ext cx="4518667" cy="217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29A0C2C-A708-7DC1-D09B-063577791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05" y="4378018"/>
            <a:ext cx="4028185" cy="226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A7FB4C1-5F49-6C91-F818-9CB0EA1E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87" y="4451934"/>
            <a:ext cx="4614588" cy="217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95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1317CC-CDE4-A89C-E325-49622A9D4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DE5EF-60FE-9DFF-F2B6-9CE41EC5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Task 2 Identify Emerging Job Categories</a:t>
            </a:r>
          </a:p>
        </p:txBody>
      </p:sp>
      <p:graphicFrame>
        <p:nvGraphicFramePr>
          <p:cNvPr id="33" name="Text Placeholder 3">
            <a:extLst>
              <a:ext uri="{FF2B5EF4-FFF2-40B4-BE49-F238E27FC236}">
                <a16:creationId xmlns:a16="http://schemas.microsoft.com/office/drawing/2014/main" id="{527A930B-0BBC-30E2-C800-15C18616D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0933850"/>
              </p:ext>
            </p:extLst>
          </p:nvPr>
        </p:nvGraphicFramePr>
        <p:xfrm>
          <a:off x="4818105" y="3152711"/>
          <a:ext cx="6173745" cy="3326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DAD9A95E-3B50-3EAC-7F50-6482489DB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8496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98DBB9-6C50-64F2-8FE2-02C743F581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667" y="386582"/>
            <a:ext cx="6527008" cy="22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3D6E-07AE-8A77-9A6A-1AC648BB1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2936" y="76216"/>
            <a:ext cx="5409655" cy="1019663"/>
          </a:xfrm>
        </p:spPr>
        <p:txBody>
          <a:bodyPr>
            <a:normAutofit/>
          </a:bodyPr>
          <a:lstStyle/>
          <a:p>
            <a:pPr algn="l"/>
            <a:r>
              <a:rPr lang="en-US" sz="3000" u="sng" dirty="0"/>
              <a:t>Task 3- Predict High-Demand Job Roles</a:t>
            </a:r>
            <a:endParaRPr lang="en-IN" sz="3000" u="sn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79263-9ECC-19CC-16B8-1D806B6F9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3438" y="1204239"/>
            <a:ext cx="5088650" cy="1198120"/>
          </a:xfrm>
        </p:spPr>
        <p:txBody>
          <a:bodyPr>
            <a:normAutofit/>
          </a:bodyPr>
          <a:lstStyle/>
          <a:p>
            <a:r>
              <a:rPr lang="en-US" sz="1600" b="1" dirty="0"/>
              <a:t>Objective: Forecast job roles based on posting patterns.</a:t>
            </a:r>
          </a:p>
          <a:p>
            <a:r>
              <a:rPr lang="en-US" sz="1600" b="1" dirty="0"/>
              <a:t>Deliverables: Predictive model, accuracy metrics, demand trend visualization</a:t>
            </a:r>
            <a:r>
              <a:rPr lang="en-US" sz="1600" b="1" dirty="0">
                <a:solidFill>
                  <a:srgbClr val="FF0000"/>
                </a:solidFill>
              </a:rPr>
              <a:t>.</a:t>
            </a:r>
          </a:p>
          <a:p>
            <a:pPr algn="r"/>
            <a:endParaRPr lang="en-IN" sz="2000" dirty="0">
              <a:solidFill>
                <a:srgbClr val="FFFFFF"/>
              </a:solidFill>
            </a:endParaRP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63A13A-C241-D608-8E0D-8AA320B88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438" y="2404235"/>
            <a:ext cx="453801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88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C9327-F125-0BE3-7B26-BD299F35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500" dirty="0"/>
              <a:t>Task 4- Compare Hourly Rates Across Countries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8B91A-7B2D-007E-0DCC-F6FF9D85C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47308" y="591344"/>
            <a:ext cx="6906491" cy="13993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Objective: Compare hourly rates across countries.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FF0000"/>
                </a:solidFill>
              </a:rPr>
              <a:t>Deliverables: Interactive map or chart showing rates by country.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21498A9-45EF-D7FA-3502-91159665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020" y="1938307"/>
            <a:ext cx="6782779" cy="367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7290DB-7416-4989-AFC1-3E217E662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1262" y="590062"/>
            <a:ext cx="5517822" cy="781538"/>
          </a:xfrm>
        </p:spPr>
        <p:txBody>
          <a:bodyPr>
            <a:normAutofit fontScale="90000"/>
          </a:bodyPr>
          <a:lstStyle/>
          <a:p>
            <a:pPr algn="l"/>
            <a:r>
              <a:rPr lang="en-US" sz="3000" u="sng" dirty="0">
                <a:solidFill>
                  <a:srgbClr val="FFFFFF"/>
                </a:solidFill>
              </a:rPr>
              <a:t>Task 5: Job Recommendation Engine</a:t>
            </a:r>
            <a:endParaRPr lang="en-IN" sz="3000" u="sng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E2C75-20D6-E1D7-6899-749C68A26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1262" y="1660774"/>
            <a:ext cx="5088650" cy="1198120"/>
          </a:xfrm>
        </p:spPr>
        <p:txBody>
          <a:bodyPr>
            <a:normAutofit/>
          </a:bodyPr>
          <a:lstStyle/>
          <a:p>
            <a:pPr algn="r"/>
            <a:r>
              <a:rPr lang="en-IN" sz="1700" dirty="0">
                <a:solidFill>
                  <a:srgbClr val="FFFFFF"/>
                </a:solidFill>
              </a:rPr>
              <a:t>Objective: Develop personalized recommendation engine.</a:t>
            </a:r>
          </a:p>
          <a:p>
            <a:pPr algn="r"/>
            <a:r>
              <a:rPr lang="en-IN" sz="1700" dirty="0">
                <a:solidFill>
                  <a:srgbClr val="FFFFFF"/>
                </a:solidFill>
              </a:rPr>
              <a:t>Deliverables: Prototype, API documentation, and UI for interaction.</a:t>
            </a:r>
          </a:p>
          <a:p>
            <a:pPr algn="r"/>
            <a:endParaRPr lang="en-IN" sz="1700" dirty="0">
              <a:solidFill>
                <a:srgbClr val="FFFFFF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28A2A9-D33E-4D13-E5D8-FED87F105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982" y="3077714"/>
            <a:ext cx="6585869" cy="3561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328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445</TotalTime>
  <Words>359</Words>
  <Application>Microsoft Office PowerPoint</Application>
  <PresentationFormat>Widescreen</PresentationFormat>
  <Paragraphs>54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menlo</vt:lpstr>
      <vt:lpstr>Wingdings</vt:lpstr>
      <vt:lpstr>Office Theme</vt:lpstr>
      <vt:lpstr>            PROJECT-8  Job Market Analysis and Recommendation System </vt:lpstr>
      <vt:lpstr>Objective</vt:lpstr>
      <vt:lpstr>Situational Overview</vt:lpstr>
      <vt:lpstr>Project Tasks Overview</vt:lpstr>
      <vt:lpstr>Task 1: Correlation between Job Title Keywords &amp; Salaries</vt:lpstr>
      <vt:lpstr>Task 2 Identify Emerging Job Categories</vt:lpstr>
      <vt:lpstr>Task 3- Predict High-Demand Job Roles</vt:lpstr>
      <vt:lpstr>Task 4- Compare Hourly Rates Across Countries</vt:lpstr>
      <vt:lpstr>Task 5: Job Recommendation Engine</vt:lpstr>
      <vt:lpstr>CONCLUSION</vt:lpstr>
      <vt:lpstr>THANK YOU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Manmode</dc:creator>
  <cp:lastModifiedBy>Himanshu Manmode</cp:lastModifiedBy>
  <cp:revision>40</cp:revision>
  <dcterms:created xsi:type="dcterms:W3CDTF">2025-08-27T14:40:36Z</dcterms:created>
  <dcterms:modified xsi:type="dcterms:W3CDTF">2025-08-31T17:08:37Z</dcterms:modified>
</cp:coreProperties>
</file>