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8" r:id="rId2"/>
    <p:sldId id="256" r:id="rId3"/>
    <p:sldId id="260" r:id="rId4"/>
    <p:sldId id="259" r:id="rId5"/>
    <p:sldId id="257" r:id="rId6"/>
    <p:sldId id="262" r:id="rId7"/>
    <p:sldId id="263" r:id="rId8"/>
    <p:sldId id="264" r:id="rId9"/>
    <p:sldId id="265" r:id="rId10"/>
    <p:sldId id="266" r:id="rId11"/>
    <p:sldId id="267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4CA30C-9160-4BC1-9AFE-073D35537027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E0F632-A5FE-42A4-8804-FF7A49231FDC}">
      <dgm:prSet/>
      <dgm:spPr/>
      <dgm:t>
        <a:bodyPr/>
        <a:lstStyle/>
        <a:p>
          <a:r>
            <a:rPr lang="fr-FR"/>
            <a:t>- LangChain Documentation</a:t>
          </a:r>
          <a:endParaRPr lang="en-US"/>
        </a:p>
      </dgm:t>
    </dgm:pt>
    <dgm:pt modelId="{CFBA5A68-B3E6-4842-A303-D10688A7BF71}" type="parTrans" cxnId="{C73AF588-D6E0-4C38-91A7-BCD0D46C1E10}">
      <dgm:prSet/>
      <dgm:spPr/>
      <dgm:t>
        <a:bodyPr/>
        <a:lstStyle/>
        <a:p>
          <a:endParaRPr lang="en-US"/>
        </a:p>
      </dgm:t>
    </dgm:pt>
    <dgm:pt modelId="{137E075A-AED6-440D-A4DA-0A3DD0D476BC}" type="sibTrans" cxnId="{C73AF588-D6E0-4C38-91A7-BCD0D46C1E10}">
      <dgm:prSet/>
      <dgm:spPr/>
      <dgm:t>
        <a:bodyPr/>
        <a:lstStyle/>
        <a:p>
          <a:endParaRPr lang="en-US"/>
        </a:p>
      </dgm:t>
    </dgm:pt>
    <dgm:pt modelId="{A7221381-7194-418C-915B-C54A1879B90E}">
      <dgm:prSet/>
      <dgm:spPr/>
      <dgm:t>
        <a:bodyPr/>
        <a:lstStyle/>
        <a:p>
          <a:r>
            <a:rPr lang="fr-FR"/>
            <a:t>- OpenAI API Docs</a:t>
          </a:r>
          <a:endParaRPr lang="en-US"/>
        </a:p>
      </dgm:t>
    </dgm:pt>
    <dgm:pt modelId="{D97D8F93-95C8-47DD-89F9-883846089952}" type="parTrans" cxnId="{501F5786-E2A8-43D7-AACE-7DF20AA90AC9}">
      <dgm:prSet/>
      <dgm:spPr/>
      <dgm:t>
        <a:bodyPr/>
        <a:lstStyle/>
        <a:p>
          <a:endParaRPr lang="en-US"/>
        </a:p>
      </dgm:t>
    </dgm:pt>
    <dgm:pt modelId="{54C60826-5BAD-48FF-A1D5-15CB4D24B3FA}" type="sibTrans" cxnId="{501F5786-E2A8-43D7-AACE-7DF20AA90AC9}">
      <dgm:prSet/>
      <dgm:spPr/>
      <dgm:t>
        <a:bodyPr/>
        <a:lstStyle/>
        <a:p>
          <a:endParaRPr lang="en-US"/>
        </a:p>
      </dgm:t>
    </dgm:pt>
    <dgm:pt modelId="{8037235A-44F8-4A4F-AE00-C2E3A277A430}">
      <dgm:prSet/>
      <dgm:spPr/>
      <dgm:t>
        <a:bodyPr/>
        <a:lstStyle/>
        <a:p>
          <a:r>
            <a:rPr lang="fr-FR"/>
            <a:t>- NewsAPI Docs</a:t>
          </a:r>
          <a:endParaRPr lang="en-US"/>
        </a:p>
      </dgm:t>
    </dgm:pt>
    <dgm:pt modelId="{ADFA0CA8-699B-4CCA-A180-ABAA3DDE464A}" type="parTrans" cxnId="{A4B0F6BB-71AB-4DE7-9A6A-79A794421E09}">
      <dgm:prSet/>
      <dgm:spPr/>
      <dgm:t>
        <a:bodyPr/>
        <a:lstStyle/>
        <a:p>
          <a:endParaRPr lang="en-US"/>
        </a:p>
      </dgm:t>
    </dgm:pt>
    <dgm:pt modelId="{A452043F-9909-47B9-A423-C5AA186DA62B}" type="sibTrans" cxnId="{A4B0F6BB-71AB-4DE7-9A6A-79A794421E09}">
      <dgm:prSet/>
      <dgm:spPr/>
      <dgm:t>
        <a:bodyPr/>
        <a:lstStyle/>
        <a:p>
          <a:endParaRPr lang="en-US"/>
        </a:p>
      </dgm:t>
    </dgm:pt>
    <dgm:pt modelId="{C1BE17F6-A4C4-4F4C-A3A5-597E5E062C8B}">
      <dgm:prSet/>
      <dgm:spPr/>
      <dgm:t>
        <a:bodyPr/>
        <a:lstStyle/>
        <a:p>
          <a:r>
            <a:rPr lang="fr-FR"/>
            <a:t>- Streamlit Documentation</a:t>
          </a:r>
          <a:endParaRPr lang="en-US"/>
        </a:p>
      </dgm:t>
    </dgm:pt>
    <dgm:pt modelId="{9F2414AB-46A3-4A47-ABDA-10FD27D39BEE}" type="parTrans" cxnId="{E46CE33D-BDBB-47CF-9064-880ABD33FDE2}">
      <dgm:prSet/>
      <dgm:spPr/>
      <dgm:t>
        <a:bodyPr/>
        <a:lstStyle/>
        <a:p>
          <a:endParaRPr lang="en-US"/>
        </a:p>
      </dgm:t>
    </dgm:pt>
    <dgm:pt modelId="{21C1933B-BFEE-42B0-8F8E-91EA7A042FCA}" type="sibTrans" cxnId="{E46CE33D-BDBB-47CF-9064-880ABD33FDE2}">
      <dgm:prSet/>
      <dgm:spPr/>
      <dgm:t>
        <a:bodyPr/>
        <a:lstStyle/>
        <a:p>
          <a:endParaRPr lang="en-US"/>
        </a:p>
      </dgm:t>
    </dgm:pt>
    <dgm:pt modelId="{0F95F4E2-7906-4D8F-9129-F7A5A1CC1660}" type="pres">
      <dgm:prSet presAssocID="{984CA30C-9160-4BC1-9AFE-073D35537027}" presName="outerComposite" presStyleCnt="0">
        <dgm:presLayoutVars>
          <dgm:chMax val="5"/>
          <dgm:dir/>
          <dgm:resizeHandles val="exact"/>
        </dgm:presLayoutVars>
      </dgm:prSet>
      <dgm:spPr/>
    </dgm:pt>
    <dgm:pt modelId="{8E733FA7-9BF8-46A8-B6AC-0374A8A6BEF0}" type="pres">
      <dgm:prSet presAssocID="{984CA30C-9160-4BC1-9AFE-073D35537027}" presName="dummyMaxCanvas" presStyleCnt="0">
        <dgm:presLayoutVars/>
      </dgm:prSet>
      <dgm:spPr/>
    </dgm:pt>
    <dgm:pt modelId="{830BFE11-460E-4D33-AC6A-BDF36B129370}" type="pres">
      <dgm:prSet presAssocID="{984CA30C-9160-4BC1-9AFE-073D35537027}" presName="FourNodes_1" presStyleLbl="node1" presStyleIdx="0" presStyleCnt="4">
        <dgm:presLayoutVars>
          <dgm:bulletEnabled val="1"/>
        </dgm:presLayoutVars>
      </dgm:prSet>
      <dgm:spPr/>
    </dgm:pt>
    <dgm:pt modelId="{98F712D6-F7EC-450A-8CA8-0EAD698D5799}" type="pres">
      <dgm:prSet presAssocID="{984CA30C-9160-4BC1-9AFE-073D35537027}" presName="FourNodes_2" presStyleLbl="node1" presStyleIdx="1" presStyleCnt="4">
        <dgm:presLayoutVars>
          <dgm:bulletEnabled val="1"/>
        </dgm:presLayoutVars>
      </dgm:prSet>
      <dgm:spPr/>
    </dgm:pt>
    <dgm:pt modelId="{878C7D4A-F220-4FBB-81F5-981AB5866F53}" type="pres">
      <dgm:prSet presAssocID="{984CA30C-9160-4BC1-9AFE-073D35537027}" presName="FourNodes_3" presStyleLbl="node1" presStyleIdx="2" presStyleCnt="4">
        <dgm:presLayoutVars>
          <dgm:bulletEnabled val="1"/>
        </dgm:presLayoutVars>
      </dgm:prSet>
      <dgm:spPr/>
    </dgm:pt>
    <dgm:pt modelId="{5C3315C0-63D6-4E6A-AA57-AAD77FC6ABC0}" type="pres">
      <dgm:prSet presAssocID="{984CA30C-9160-4BC1-9AFE-073D35537027}" presName="FourNodes_4" presStyleLbl="node1" presStyleIdx="3" presStyleCnt="4">
        <dgm:presLayoutVars>
          <dgm:bulletEnabled val="1"/>
        </dgm:presLayoutVars>
      </dgm:prSet>
      <dgm:spPr/>
    </dgm:pt>
    <dgm:pt modelId="{CF501643-5D87-4E1F-9253-899BB051ED91}" type="pres">
      <dgm:prSet presAssocID="{984CA30C-9160-4BC1-9AFE-073D35537027}" presName="FourConn_1-2" presStyleLbl="fgAccFollowNode1" presStyleIdx="0" presStyleCnt="3">
        <dgm:presLayoutVars>
          <dgm:bulletEnabled val="1"/>
        </dgm:presLayoutVars>
      </dgm:prSet>
      <dgm:spPr/>
    </dgm:pt>
    <dgm:pt modelId="{99128A1F-A8EC-457E-9CEE-6EF8678679E1}" type="pres">
      <dgm:prSet presAssocID="{984CA30C-9160-4BC1-9AFE-073D35537027}" presName="FourConn_2-3" presStyleLbl="fgAccFollowNode1" presStyleIdx="1" presStyleCnt="3">
        <dgm:presLayoutVars>
          <dgm:bulletEnabled val="1"/>
        </dgm:presLayoutVars>
      </dgm:prSet>
      <dgm:spPr/>
    </dgm:pt>
    <dgm:pt modelId="{264281E9-4025-4BB9-83C3-3EC85EEC38D3}" type="pres">
      <dgm:prSet presAssocID="{984CA30C-9160-4BC1-9AFE-073D35537027}" presName="FourConn_3-4" presStyleLbl="fgAccFollowNode1" presStyleIdx="2" presStyleCnt="3">
        <dgm:presLayoutVars>
          <dgm:bulletEnabled val="1"/>
        </dgm:presLayoutVars>
      </dgm:prSet>
      <dgm:spPr/>
    </dgm:pt>
    <dgm:pt modelId="{48080709-24B9-4C72-9F00-5DD2579A6CAB}" type="pres">
      <dgm:prSet presAssocID="{984CA30C-9160-4BC1-9AFE-073D35537027}" presName="FourNodes_1_text" presStyleLbl="node1" presStyleIdx="3" presStyleCnt="4">
        <dgm:presLayoutVars>
          <dgm:bulletEnabled val="1"/>
        </dgm:presLayoutVars>
      </dgm:prSet>
      <dgm:spPr/>
    </dgm:pt>
    <dgm:pt modelId="{D8653C4A-36A4-42A6-9962-41983DDCE4A5}" type="pres">
      <dgm:prSet presAssocID="{984CA30C-9160-4BC1-9AFE-073D35537027}" presName="FourNodes_2_text" presStyleLbl="node1" presStyleIdx="3" presStyleCnt="4">
        <dgm:presLayoutVars>
          <dgm:bulletEnabled val="1"/>
        </dgm:presLayoutVars>
      </dgm:prSet>
      <dgm:spPr/>
    </dgm:pt>
    <dgm:pt modelId="{9219F2DF-7EB9-4D69-8B5F-7EC04C028F26}" type="pres">
      <dgm:prSet presAssocID="{984CA30C-9160-4BC1-9AFE-073D35537027}" presName="FourNodes_3_text" presStyleLbl="node1" presStyleIdx="3" presStyleCnt="4">
        <dgm:presLayoutVars>
          <dgm:bulletEnabled val="1"/>
        </dgm:presLayoutVars>
      </dgm:prSet>
      <dgm:spPr/>
    </dgm:pt>
    <dgm:pt modelId="{B9F3A692-3854-4A04-8684-DB59CD6B3882}" type="pres">
      <dgm:prSet presAssocID="{984CA30C-9160-4BC1-9AFE-073D3553702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4936F0D-CFEE-46BA-BDE2-BDF8D65822AE}" type="presOf" srcId="{81E0F632-A5FE-42A4-8804-FF7A49231FDC}" destId="{830BFE11-460E-4D33-AC6A-BDF36B129370}" srcOrd="0" destOrd="0" presId="urn:microsoft.com/office/officeart/2005/8/layout/vProcess5"/>
    <dgm:cxn modelId="{672ABF0E-15F9-4C76-AFF7-B08CAB624231}" type="presOf" srcId="{8037235A-44F8-4A4F-AE00-C2E3A277A430}" destId="{878C7D4A-F220-4FBB-81F5-981AB5866F53}" srcOrd="0" destOrd="0" presId="urn:microsoft.com/office/officeart/2005/8/layout/vProcess5"/>
    <dgm:cxn modelId="{8D25892D-7BA9-47B1-9807-30A6627669BC}" type="presOf" srcId="{C1BE17F6-A4C4-4F4C-A3A5-597E5E062C8B}" destId="{B9F3A692-3854-4A04-8684-DB59CD6B3882}" srcOrd="1" destOrd="0" presId="urn:microsoft.com/office/officeart/2005/8/layout/vProcess5"/>
    <dgm:cxn modelId="{A810FB30-FA07-413A-88C9-70626C9B1348}" type="presOf" srcId="{54C60826-5BAD-48FF-A1D5-15CB4D24B3FA}" destId="{99128A1F-A8EC-457E-9CEE-6EF8678679E1}" srcOrd="0" destOrd="0" presId="urn:microsoft.com/office/officeart/2005/8/layout/vProcess5"/>
    <dgm:cxn modelId="{574D183A-1E1F-480D-A32A-0408965797C5}" type="presOf" srcId="{C1BE17F6-A4C4-4F4C-A3A5-597E5E062C8B}" destId="{5C3315C0-63D6-4E6A-AA57-AAD77FC6ABC0}" srcOrd="0" destOrd="0" presId="urn:microsoft.com/office/officeart/2005/8/layout/vProcess5"/>
    <dgm:cxn modelId="{E46CE33D-BDBB-47CF-9064-880ABD33FDE2}" srcId="{984CA30C-9160-4BC1-9AFE-073D35537027}" destId="{C1BE17F6-A4C4-4F4C-A3A5-597E5E062C8B}" srcOrd="3" destOrd="0" parTransId="{9F2414AB-46A3-4A47-ABDA-10FD27D39BEE}" sibTransId="{21C1933B-BFEE-42B0-8F8E-91EA7A042FCA}"/>
    <dgm:cxn modelId="{819C7844-AD78-4E86-A709-52851C9F5732}" type="presOf" srcId="{A452043F-9909-47B9-A423-C5AA186DA62B}" destId="{264281E9-4025-4BB9-83C3-3EC85EEC38D3}" srcOrd="0" destOrd="0" presId="urn:microsoft.com/office/officeart/2005/8/layout/vProcess5"/>
    <dgm:cxn modelId="{2667E447-B227-40C7-AE2E-30DB5F0F31D5}" type="presOf" srcId="{A7221381-7194-418C-915B-C54A1879B90E}" destId="{98F712D6-F7EC-450A-8CA8-0EAD698D5799}" srcOrd="0" destOrd="0" presId="urn:microsoft.com/office/officeart/2005/8/layout/vProcess5"/>
    <dgm:cxn modelId="{501F5786-E2A8-43D7-AACE-7DF20AA90AC9}" srcId="{984CA30C-9160-4BC1-9AFE-073D35537027}" destId="{A7221381-7194-418C-915B-C54A1879B90E}" srcOrd="1" destOrd="0" parTransId="{D97D8F93-95C8-47DD-89F9-883846089952}" sibTransId="{54C60826-5BAD-48FF-A1D5-15CB4D24B3FA}"/>
    <dgm:cxn modelId="{C73AF588-D6E0-4C38-91A7-BCD0D46C1E10}" srcId="{984CA30C-9160-4BC1-9AFE-073D35537027}" destId="{81E0F632-A5FE-42A4-8804-FF7A49231FDC}" srcOrd="0" destOrd="0" parTransId="{CFBA5A68-B3E6-4842-A303-D10688A7BF71}" sibTransId="{137E075A-AED6-440D-A4DA-0A3DD0D476BC}"/>
    <dgm:cxn modelId="{A4B0F6BB-71AB-4DE7-9A6A-79A794421E09}" srcId="{984CA30C-9160-4BC1-9AFE-073D35537027}" destId="{8037235A-44F8-4A4F-AE00-C2E3A277A430}" srcOrd="2" destOrd="0" parTransId="{ADFA0CA8-699B-4CCA-A180-ABAA3DDE464A}" sibTransId="{A452043F-9909-47B9-A423-C5AA186DA62B}"/>
    <dgm:cxn modelId="{D5FF7ABF-7FE9-4AFC-AF8D-E3F23DD63FF5}" type="presOf" srcId="{81E0F632-A5FE-42A4-8804-FF7A49231FDC}" destId="{48080709-24B9-4C72-9F00-5DD2579A6CAB}" srcOrd="1" destOrd="0" presId="urn:microsoft.com/office/officeart/2005/8/layout/vProcess5"/>
    <dgm:cxn modelId="{D59E62D9-216C-4D4F-95E3-0BD59E28162E}" type="presOf" srcId="{A7221381-7194-418C-915B-C54A1879B90E}" destId="{D8653C4A-36A4-42A6-9962-41983DDCE4A5}" srcOrd="1" destOrd="0" presId="urn:microsoft.com/office/officeart/2005/8/layout/vProcess5"/>
    <dgm:cxn modelId="{5DBCCAF8-1106-4012-8332-5687F1174C9F}" type="presOf" srcId="{8037235A-44F8-4A4F-AE00-C2E3A277A430}" destId="{9219F2DF-7EB9-4D69-8B5F-7EC04C028F26}" srcOrd="1" destOrd="0" presId="urn:microsoft.com/office/officeart/2005/8/layout/vProcess5"/>
    <dgm:cxn modelId="{34999EFB-7192-452D-838E-DB01164062F6}" type="presOf" srcId="{137E075A-AED6-440D-A4DA-0A3DD0D476BC}" destId="{CF501643-5D87-4E1F-9253-899BB051ED91}" srcOrd="0" destOrd="0" presId="urn:microsoft.com/office/officeart/2005/8/layout/vProcess5"/>
    <dgm:cxn modelId="{366FA6FC-C8A3-449B-859F-CBE2D9C3B4ED}" type="presOf" srcId="{984CA30C-9160-4BC1-9AFE-073D35537027}" destId="{0F95F4E2-7906-4D8F-9129-F7A5A1CC1660}" srcOrd="0" destOrd="0" presId="urn:microsoft.com/office/officeart/2005/8/layout/vProcess5"/>
    <dgm:cxn modelId="{0C54BE5E-5370-4DB2-BD37-BCF0CA45A5C5}" type="presParOf" srcId="{0F95F4E2-7906-4D8F-9129-F7A5A1CC1660}" destId="{8E733FA7-9BF8-46A8-B6AC-0374A8A6BEF0}" srcOrd="0" destOrd="0" presId="urn:microsoft.com/office/officeart/2005/8/layout/vProcess5"/>
    <dgm:cxn modelId="{BED116EF-FF3C-4D39-B5C6-548A3592AB38}" type="presParOf" srcId="{0F95F4E2-7906-4D8F-9129-F7A5A1CC1660}" destId="{830BFE11-460E-4D33-AC6A-BDF36B129370}" srcOrd="1" destOrd="0" presId="urn:microsoft.com/office/officeart/2005/8/layout/vProcess5"/>
    <dgm:cxn modelId="{F210079A-8C61-40CB-8C78-AD9EC22C010A}" type="presParOf" srcId="{0F95F4E2-7906-4D8F-9129-F7A5A1CC1660}" destId="{98F712D6-F7EC-450A-8CA8-0EAD698D5799}" srcOrd="2" destOrd="0" presId="urn:microsoft.com/office/officeart/2005/8/layout/vProcess5"/>
    <dgm:cxn modelId="{12CC21B2-846B-4557-9718-0C1667FF7037}" type="presParOf" srcId="{0F95F4E2-7906-4D8F-9129-F7A5A1CC1660}" destId="{878C7D4A-F220-4FBB-81F5-981AB5866F53}" srcOrd="3" destOrd="0" presId="urn:microsoft.com/office/officeart/2005/8/layout/vProcess5"/>
    <dgm:cxn modelId="{46C27307-1C58-4221-A63C-C354AF1DD3B6}" type="presParOf" srcId="{0F95F4E2-7906-4D8F-9129-F7A5A1CC1660}" destId="{5C3315C0-63D6-4E6A-AA57-AAD77FC6ABC0}" srcOrd="4" destOrd="0" presId="urn:microsoft.com/office/officeart/2005/8/layout/vProcess5"/>
    <dgm:cxn modelId="{E4A951EA-91B7-49B7-898B-B70166860A53}" type="presParOf" srcId="{0F95F4E2-7906-4D8F-9129-F7A5A1CC1660}" destId="{CF501643-5D87-4E1F-9253-899BB051ED91}" srcOrd="5" destOrd="0" presId="urn:microsoft.com/office/officeart/2005/8/layout/vProcess5"/>
    <dgm:cxn modelId="{F39A4F7C-D626-4034-8076-4312BB565DD8}" type="presParOf" srcId="{0F95F4E2-7906-4D8F-9129-F7A5A1CC1660}" destId="{99128A1F-A8EC-457E-9CEE-6EF8678679E1}" srcOrd="6" destOrd="0" presId="urn:microsoft.com/office/officeart/2005/8/layout/vProcess5"/>
    <dgm:cxn modelId="{0A79BFEB-BCAC-4503-8589-443C0D781F99}" type="presParOf" srcId="{0F95F4E2-7906-4D8F-9129-F7A5A1CC1660}" destId="{264281E9-4025-4BB9-83C3-3EC85EEC38D3}" srcOrd="7" destOrd="0" presId="urn:microsoft.com/office/officeart/2005/8/layout/vProcess5"/>
    <dgm:cxn modelId="{18BF804A-44CE-4D23-833E-32FE881F6274}" type="presParOf" srcId="{0F95F4E2-7906-4D8F-9129-F7A5A1CC1660}" destId="{48080709-24B9-4C72-9F00-5DD2579A6CAB}" srcOrd="8" destOrd="0" presId="urn:microsoft.com/office/officeart/2005/8/layout/vProcess5"/>
    <dgm:cxn modelId="{DBCD77A5-6369-44D6-A7F2-14BC59E8E646}" type="presParOf" srcId="{0F95F4E2-7906-4D8F-9129-F7A5A1CC1660}" destId="{D8653C4A-36A4-42A6-9962-41983DDCE4A5}" srcOrd="9" destOrd="0" presId="urn:microsoft.com/office/officeart/2005/8/layout/vProcess5"/>
    <dgm:cxn modelId="{F100721D-BF6D-4468-8B64-3DB5B5656EE7}" type="presParOf" srcId="{0F95F4E2-7906-4D8F-9129-F7A5A1CC1660}" destId="{9219F2DF-7EB9-4D69-8B5F-7EC04C028F26}" srcOrd="10" destOrd="0" presId="urn:microsoft.com/office/officeart/2005/8/layout/vProcess5"/>
    <dgm:cxn modelId="{3CB26B07-6964-4180-80D6-72ED459934E4}" type="presParOf" srcId="{0F95F4E2-7906-4D8F-9129-F7A5A1CC1660}" destId="{B9F3A692-3854-4A04-8684-DB59CD6B388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0BFE11-460E-4D33-AC6A-BDF36B129370}">
      <dsp:nvSpPr>
        <dsp:cNvPr id="0" name=""/>
        <dsp:cNvSpPr/>
      </dsp:nvSpPr>
      <dsp:spPr>
        <a:xfrm>
          <a:off x="0" y="0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- LangChain Documentation</a:t>
          </a:r>
          <a:endParaRPr lang="en-US" sz="3500" kern="1200"/>
        </a:p>
      </dsp:txBody>
      <dsp:txXfrm>
        <a:off x="26138" y="26138"/>
        <a:ext cx="6485086" cy="840139"/>
      </dsp:txXfrm>
    </dsp:sp>
    <dsp:sp modelId="{98F712D6-F7EC-450A-8CA8-0EAD698D5799}">
      <dsp:nvSpPr>
        <dsp:cNvPr id="0" name=""/>
        <dsp:cNvSpPr/>
      </dsp:nvSpPr>
      <dsp:spPr>
        <a:xfrm>
          <a:off x="630091" y="1054672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- OpenAI API Docs</a:t>
          </a:r>
          <a:endParaRPr lang="en-US" sz="3500" kern="1200"/>
        </a:p>
      </dsp:txBody>
      <dsp:txXfrm>
        <a:off x="656229" y="1080810"/>
        <a:ext cx="6261043" cy="840139"/>
      </dsp:txXfrm>
    </dsp:sp>
    <dsp:sp modelId="{878C7D4A-F220-4FBB-81F5-981AB5866F53}">
      <dsp:nvSpPr>
        <dsp:cNvPr id="0" name=""/>
        <dsp:cNvSpPr/>
      </dsp:nvSpPr>
      <dsp:spPr>
        <a:xfrm>
          <a:off x="1250778" y="2109345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- NewsAPI Docs</a:t>
          </a:r>
          <a:endParaRPr lang="en-US" sz="3500" kern="1200"/>
        </a:p>
      </dsp:txBody>
      <dsp:txXfrm>
        <a:off x="1276916" y="2135483"/>
        <a:ext cx="6270448" cy="840139"/>
      </dsp:txXfrm>
    </dsp:sp>
    <dsp:sp modelId="{5C3315C0-63D6-4E6A-AA57-AAD77FC6ABC0}">
      <dsp:nvSpPr>
        <dsp:cNvPr id="0" name=""/>
        <dsp:cNvSpPr/>
      </dsp:nvSpPr>
      <dsp:spPr>
        <a:xfrm>
          <a:off x="1880870" y="3164018"/>
          <a:ext cx="7523481" cy="892415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kern="1200"/>
            <a:t>- Streamlit Documentation</a:t>
          </a:r>
          <a:endParaRPr lang="en-US" sz="3500" kern="1200"/>
        </a:p>
      </dsp:txBody>
      <dsp:txXfrm>
        <a:off x="1907008" y="3190156"/>
        <a:ext cx="6261043" cy="840139"/>
      </dsp:txXfrm>
    </dsp:sp>
    <dsp:sp modelId="{CF501643-5D87-4E1F-9253-899BB051ED91}">
      <dsp:nvSpPr>
        <dsp:cNvPr id="0" name=""/>
        <dsp:cNvSpPr/>
      </dsp:nvSpPr>
      <dsp:spPr>
        <a:xfrm>
          <a:off x="6943411" y="683509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073927" y="683509"/>
        <a:ext cx="319038" cy="436503"/>
      </dsp:txXfrm>
    </dsp:sp>
    <dsp:sp modelId="{99128A1F-A8EC-457E-9CEE-6EF8678679E1}">
      <dsp:nvSpPr>
        <dsp:cNvPr id="0" name=""/>
        <dsp:cNvSpPr/>
      </dsp:nvSpPr>
      <dsp:spPr>
        <a:xfrm>
          <a:off x="7573503" y="1738181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704019" y="1738181"/>
        <a:ext cx="319038" cy="436503"/>
      </dsp:txXfrm>
    </dsp:sp>
    <dsp:sp modelId="{264281E9-4025-4BB9-83C3-3EC85EEC38D3}">
      <dsp:nvSpPr>
        <dsp:cNvPr id="0" name=""/>
        <dsp:cNvSpPr/>
      </dsp:nvSpPr>
      <dsp:spPr>
        <a:xfrm>
          <a:off x="8194190" y="2792854"/>
          <a:ext cx="580070" cy="5800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324706" y="2792854"/>
        <a:ext cx="319038" cy="4365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3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93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523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52147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789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038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5976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1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2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6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5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2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6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89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E1995F-FCA1-7EF0-0F2D-48B305C0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riangular abstract background">
            <a:extLst>
              <a:ext uri="{FF2B5EF4-FFF2-40B4-BE49-F238E27FC236}">
                <a16:creationId xmlns:a16="http://schemas.microsoft.com/office/drawing/2014/main" id="{6BC8457E-28E4-A5CA-D634-53F6C0D095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732"/>
          <a:stretch>
            <a:fillRect/>
          </a:stretch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7FACB-E5C4-96DC-4D56-FE9AE463C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371600"/>
            <a:ext cx="7903029" cy="2696866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-9</a:t>
            </a:r>
            <a:br>
              <a:rPr lang="en-US" sz="5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 Project </a:t>
            </a:r>
            <a:br>
              <a:rPr lang="en-US" sz="5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000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News Research Tool</a:t>
            </a:r>
            <a:br>
              <a:rPr lang="en-US" sz="4600" dirty="0">
                <a:solidFill>
                  <a:srgbClr val="FFFFFF"/>
                </a:solidFill>
              </a:rPr>
            </a:br>
            <a:endParaRPr lang="en-IN" sz="4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6B9E6-7DA6-641E-8C22-F668959D6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anchor="b">
            <a:normAutofit fontScale="25000" lnSpcReduction="20000"/>
          </a:bodyPr>
          <a:lstStyle/>
          <a:p>
            <a:endParaRPr lang="en-US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7200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Leveraging LangChain, OpenAI, and NewsAPI</a:t>
            </a:r>
            <a:br>
              <a:rPr lang="en-US" sz="7200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u="sng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7200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 Name :- HIMANSHU Manmode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7200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SUBMISSION DATE 05.10.205</a:t>
            </a: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242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4DC391D-8D88-7E51-549C-11517DAF57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IN" dirty="0"/>
              <a:t>Conclusion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60820-DF19-D5BF-8C11-19DDAF3BF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sz="2500" dirty="0"/>
              <a:t>- Built a working LLM-powered research tool</a:t>
            </a:r>
            <a:br>
              <a:rPr lang="en-US" sz="2500" dirty="0"/>
            </a:br>
            <a:r>
              <a:rPr lang="en-US" sz="2500" dirty="0"/>
              <a:t>- Demonstrated integration of </a:t>
            </a:r>
            <a:r>
              <a:rPr lang="en-US" sz="2500" dirty="0" err="1"/>
              <a:t>OpenAILangChain</a:t>
            </a:r>
            <a:r>
              <a:rPr lang="en-US" sz="2500" dirty="0"/>
              <a:t> + </a:t>
            </a:r>
            <a:r>
              <a:rPr lang="en-US" sz="2500" dirty="0" err="1"/>
              <a:t>NewsAPI</a:t>
            </a:r>
            <a:br>
              <a:rPr lang="en-US" sz="2500" dirty="0"/>
            </a:br>
            <a:r>
              <a:rPr lang="en-US" sz="2500" dirty="0"/>
              <a:t>- Potential extension: Add sentiment analysis, trend detection, and visualization</a:t>
            </a:r>
            <a:br>
              <a:rPr lang="en-US" sz="2500" dirty="0"/>
            </a:b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81337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3F01EA2-91C5-CFA0-A152-A2DCA0E77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/>
              <a:t>References</a:t>
            </a:r>
          </a:p>
        </p:txBody>
      </p:sp>
      <p:graphicFrame>
        <p:nvGraphicFramePr>
          <p:cNvPr id="9" name="Text Placeholder 3">
            <a:extLst>
              <a:ext uri="{FF2B5EF4-FFF2-40B4-BE49-F238E27FC236}">
                <a16:creationId xmlns:a16="http://schemas.microsoft.com/office/drawing/2014/main" id="{1797AAA5-AA52-DD3E-092E-0BF548884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977733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4113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C2F06-21C9-A039-B6D3-AD4DC73A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9E1F6E-0DE8-13C8-04DA-8C81E8788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137" y="1244600"/>
            <a:ext cx="4130635" cy="30665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4800" dirty="0">
                <a:solidFill>
                  <a:srgbClr val="EBEBEB"/>
                </a:solidFill>
              </a:rPr>
              <a:t>                                         </a:t>
            </a:r>
            <a:r>
              <a:rPr lang="en-IN" sz="4800" b="1" dirty="0">
                <a:solidFill>
                  <a:srgbClr val="EBEBEB"/>
                </a:solidFill>
              </a:rPr>
              <a:t>THANK YOU </a:t>
            </a:r>
            <a:br>
              <a:rPr lang="en-US" sz="4800" dirty="0">
                <a:solidFill>
                  <a:srgbClr val="EBEBEB"/>
                </a:solidFill>
              </a:rPr>
            </a:br>
            <a:endParaRPr lang="en-US" sz="4800" dirty="0">
              <a:solidFill>
                <a:srgbClr val="EBEBEB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CD8E37-29CB-9E0E-FF62-6AB46C9F7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3137" y="4588329"/>
            <a:ext cx="3571163" cy="1621508"/>
          </a:xfrm>
        </p:spPr>
        <p:txBody>
          <a:bodyPr>
            <a:normAutofit/>
          </a:bodyPr>
          <a:lstStyle/>
          <a:p>
            <a:r>
              <a:rPr lang="en-US" sz="1800" b="1" i="1" dirty="0"/>
              <a:t>“LLMs are not just programs—they are collaborators in knowledge, reasoning, and communication.”</a:t>
            </a:r>
            <a:r>
              <a:rPr lang="en-US" sz="1800" b="1" dirty="0"/>
              <a:t> </a:t>
            </a:r>
            <a:endParaRPr lang="en-IN" sz="1800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0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riangular abstract background">
            <a:extLst>
              <a:ext uri="{FF2B5EF4-FFF2-40B4-BE49-F238E27FC236}">
                <a16:creationId xmlns:a16="http://schemas.microsoft.com/office/drawing/2014/main" id="{4FAFBC67-AEFA-2EBA-4C82-B452826869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36" r="12234" b="-1"/>
          <a:stretch>
            <a:fillRect/>
          </a:stretch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18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BA47D-631E-9C90-9729-6BFEFE16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 u="sng">
                <a:solidFill>
                  <a:srgbClr val="EBEBEB"/>
                </a:solidFill>
              </a:rPr>
              <a:t>Introduction</a:t>
            </a:r>
            <a:br>
              <a:rPr lang="en-US" sz="4200">
                <a:solidFill>
                  <a:srgbClr val="EBEBEB"/>
                </a:solidFill>
              </a:rPr>
            </a:br>
            <a:endParaRPr lang="en-US" sz="420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6F2FA-3E9D-7131-4BC3-10FA4391C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Create a tool that helps equity research analysts summarize news articles.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Key Technologies: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LangChain (orchestration)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OpenAI API (summarization)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NewsAPI (news data)</a:t>
            </a:r>
          </a:p>
          <a:p>
            <a:pPr marL="342900" indent="-342900"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 Streamlit (web app interface)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riangular abstract background">
            <a:extLst>
              <a:ext uri="{FF2B5EF4-FFF2-40B4-BE49-F238E27FC236}">
                <a16:creationId xmlns:a16="http://schemas.microsoft.com/office/drawing/2014/main" id="{532D16E3-4DB1-6CF2-F8B9-005187A099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349" r="30342" b="-2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250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0B0C5-3D3E-95AA-E12D-ED39F114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22654-409D-1C5A-17C9-792030942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0837" y="1325881"/>
            <a:ext cx="3543464" cy="15494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100" b="1" u="sng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lang="en-US" sz="4100" dirty="0">
                <a:solidFill>
                  <a:srgbClr val="EBEBEB"/>
                </a:solidFill>
              </a:rPr>
            </a:br>
            <a:endParaRPr lang="en-US" sz="41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BD45F-49F2-6E25-E531-F3E5EAB08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7594" y="3058162"/>
            <a:ext cx="3571163" cy="1621508"/>
          </a:xfr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an AI-powered news research assistant</a:t>
            </a:r>
          </a:p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 news summarization for financial analysts</a:t>
            </a:r>
          </a:p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-Provide real-time, relevant insights from global news sources</a:t>
            </a:r>
          </a:p>
          <a:p>
            <a:pPr>
              <a:lnSpc>
                <a:spcPct val="90000"/>
              </a:lnSpc>
            </a:pPr>
            <a:r>
              <a:rPr lang="en-US" sz="72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analyst workflow with an interactive web app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Triangular abstract background">
            <a:extLst>
              <a:ext uri="{FF2B5EF4-FFF2-40B4-BE49-F238E27FC236}">
                <a16:creationId xmlns:a16="http://schemas.microsoft.com/office/drawing/2014/main" id="{293446F1-F7FF-E021-98E7-7CDF9C60CD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39" r="16732" b="-1"/>
          <a:stretch>
            <a:fillRect/>
          </a:stretch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15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3C17A-6C8B-6285-2987-5F3C92D0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F3B6EB-6C40-2FE2-AE7B-CB7491D79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9118" y="571500"/>
            <a:ext cx="4158334" cy="3066507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IN" sz="5000" u="sng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  <a:endParaRPr lang="en-US" sz="5000" u="sng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EF7A4-1D7F-68E5-0172-1A14997BD1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9118" y="3858487"/>
            <a:ext cx="4158334" cy="1621508"/>
          </a:xfrm>
        </p:spPr>
        <p:txBody>
          <a:bodyPr>
            <a:normAutofit/>
          </a:bodyPr>
          <a:lstStyle/>
          <a:p>
            <a:r>
              <a:rPr lang="en-IN" sz="1800" dirty="0"/>
              <a:t>Workflow-</a:t>
            </a:r>
          </a:p>
          <a:p>
            <a:r>
              <a:rPr lang="en-IN" sz="1800" dirty="0"/>
              <a:t>Environment Setup → API Integration → </a:t>
            </a:r>
            <a:r>
              <a:rPr lang="en-IN" sz="1800" dirty="0" err="1"/>
              <a:t>LangChain</a:t>
            </a:r>
            <a:r>
              <a:rPr lang="en-IN" sz="1800" dirty="0"/>
              <a:t> Configuration → News Summarization → </a:t>
            </a:r>
            <a:r>
              <a:rPr lang="en-IN" sz="1800" dirty="0" err="1"/>
              <a:t>Streamlit</a:t>
            </a:r>
            <a:r>
              <a:rPr lang="en-IN" sz="1800" dirty="0"/>
              <a:t> App</a:t>
            </a:r>
          </a:p>
          <a:p>
            <a:endParaRPr lang="en-IN" sz="18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" name="Graphic 8" descr="Document">
            <a:extLst>
              <a:ext uri="{FF2B5EF4-FFF2-40B4-BE49-F238E27FC236}">
                <a16:creationId xmlns:a16="http://schemas.microsoft.com/office/drawing/2014/main" id="{F4F47754-D50C-4DA9-F471-4B48DAAAB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854" y="703489"/>
            <a:ext cx="5450557" cy="54505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41389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43B6-395A-6D8D-F4CA-84A84E6A3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297" y="1447799"/>
            <a:ext cx="8825658" cy="3329581"/>
          </a:xfrm>
        </p:spPr>
        <p:txBody>
          <a:bodyPr/>
          <a:lstStyle/>
          <a:p>
            <a:r>
              <a:rPr lang="en-IN" sz="2000" b="1" dirty="0"/>
              <a:t>Task 1.1: Install required libraries</a:t>
            </a:r>
            <a:br>
              <a:rPr lang="en-IN" sz="2000" b="1" dirty="0"/>
            </a:br>
            <a:r>
              <a:rPr lang="en-IN" sz="2000" b="1" dirty="0"/>
              <a:t>pip install </a:t>
            </a:r>
            <a:r>
              <a:rPr lang="en-IN" sz="2000" b="1" dirty="0" err="1"/>
              <a:t>langchain</a:t>
            </a:r>
            <a:r>
              <a:rPr lang="en-IN" sz="2000" b="1" dirty="0"/>
              <a:t> </a:t>
            </a:r>
            <a:r>
              <a:rPr lang="en-IN" sz="2000" b="1" dirty="0" err="1"/>
              <a:t>openai</a:t>
            </a:r>
            <a:r>
              <a:rPr lang="en-IN" sz="2000" b="1" dirty="0"/>
              <a:t> </a:t>
            </a:r>
            <a:r>
              <a:rPr lang="en-IN" sz="2000" b="1" dirty="0" err="1"/>
              <a:t>streamlit</a:t>
            </a:r>
            <a:r>
              <a:rPr lang="en-IN" sz="2000" b="1" dirty="0"/>
              <a:t> </a:t>
            </a:r>
            <a:r>
              <a:rPr lang="en-IN" sz="2000" b="1" dirty="0" err="1"/>
              <a:t>newsapi</a:t>
            </a:r>
            <a:r>
              <a:rPr lang="en-IN" sz="2000" b="1" dirty="0"/>
              <a:t>-python</a:t>
            </a:r>
            <a:br>
              <a:rPr lang="en-IN" sz="2000" b="1" dirty="0"/>
            </a:br>
            <a:br>
              <a:rPr lang="en-IN" sz="2000" b="1" dirty="0"/>
            </a:br>
            <a:r>
              <a:rPr lang="en-IN" sz="2000" b="1" dirty="0"/>
              <a:t>Task 1.2: Obtain API Keys</a:t>
            </a:r>
            <a:br>
              <a:rPr lang="en-IN" sz="2000" b="1" dirty="0"/>
            </a:br>
            <a:r>
              <a:rPr lang="en-IN" sz="2000" b="1" dirty="0"/>
              <a:t>- API → from OpenAI Website</a:t>
            </a:r>
            <a:br>
              <a:rPr lang="en-IN" sz="2000" b="1" dirty="0"/>
            </a:br>
            <a:r>
              <a:rPr lang="en-IN" sz="2000" b="1" dirty="0"/>
              <a:t>- </a:t>
            </a:r>
            <a:r>
              <a:rPr lang="en-IN" sz="2000" b="1" dirty="0" err="1"/>
              <a:t>NewsAPI</a:t>
            </a:r>
            <a:r>
              <a:rPr lang="en-IN" sz="2000" b="1" dirty="0"/>
              <a:t> key → from </a:t>
            </a:r>
            <a:r>
              <a:rPr lang="en-IN" sz="2000" b="1" dirty="0" err="1"/>
              <a:t>NewsAPI</a:t>
            </a:r>
            <a:r>
              <a:rPr lang="en-IN" sz="2000" b="1" dirty="0"/>
              <a:t> Website</a:t>
            </a:r>
            <a:br>
              <a:rPr lang="en-IN" sz="2000" b="1" dirty="0"/>
            </a:br>
            <a:r>
              <a:rPr lang="en-IN" sz="2000" b="1" dirty="0"/>
              <a:t>-Used </a:t>
            </a:r>
            <a:r>
              <a:rPr lang="en-IN" sz="2000" b="1" dirty="0" err="1"/>
              <a:t>Groq</a:t>
            </a:r>
            <a:r>
              <a:rPr lang="en-IN" sz="2000" b="1" dirty="0"/>
              <a:t> Api Key .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5B8AB-0EEF-0BBB-6758-7080A0A3B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D824A-0250-22A4-7B6D-F1C441AB758F}"/>
              </a:ext>
            </a:extLst>
          </p:cNvPr>
          <p:cNvSpPr txBox="1"/>
          <p:nvPr/>
        </p:nvSpPr>
        <p:spPr>
          <a:xfrm>
            <a:off x="2520483" y="480776"/>
            <a:ext cx="60946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IN" u="sng" dirty="0"/>
              <a:t>Phase 1 – Environment Setup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27461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6CC0-F0DC-D67F-EEDF-3B5A295C9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F235-B805-7AA2-3965-00A549C8C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88" y="2871474"/>
            <a:ext cx="8825658" cy="3329581"/>
          </a:xfrm>
        </p:spPr>
        <p:txBody>
          <a:bodyPr/>
          <a:lstStyle/>
          <a:p>
            <a:r>
              <a:rPr lang="en-IN" sz="2000" dirty="0"/>
              <a:t>Task 2.1: Create langchain_config.py</a:t>
            </a:r>
            <a:br>
              <a:rPr lang="en-IN" sz="2000" dirty="0"/>
            </a:br>
            <a:r>
              <a:rPr lang="en-IN" sz="2000" dirty="0"/>
              <a:t>Task 2.2: Initialize OpenAI API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from </a:t>
            </a:r>
            <a:r>
              <a:rPr lang="en-IN" sz="2000" dirty="0" err="1"/>
              <a:t>langchain</a:t>
            </a:r>
            <a:r>
              <a:rPr lang="en-IN" sz="2000" dirty="0"/>
              <a:t> import OpenAI, </a:t>
            </a:r>
            <a:r>
              <a:rPr lang="en-IN" sz="2000" dirty="0" err="1"/>
              <a:t>LLMChain</a:t>
            </a:r>
            <a:r>
              <a:rPr lang="en-IN" sz="2000" dirty="0"/>
              <a:t>, </a:t>
            </a:r>
            <a:br>
              <a:rPr lang="en-IN" sz="2000" dirty="0"/>
            </a:br>
            <a:r>
              <a:rPr lang="en-IN" sz="2000" dirty="0" err="1"/>
              <a:t>PromptTemplate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 err="1"/>
              <a:t>openai_api_key</a:t>
            </a:r>
            <a:r>
              <a:rPr lang="en-IN" sz="2000" dirty="0"/>
              <a:t> = 'your-</a:t>
            </a:r>
            <a:r>
              <a:rPr lang="en-IN" sz="2000" dirty="0" err="1"/>
              <a:t>openai</a:t>
            </a:r>
            <a:r>
              <a:rPr lang="en-IN" sz="2000" dirty="0"/>
              <a:t>-</a:t>
            </a:r>
            <a:r>
              <a:rPr lang="en-IN" sz="2000" dirty="0" err="1"/>
              <a:t>api</a:t>
            </a:r>
            <a:r>
              <a:rPr lang="en-IN" sz="2000" dirty="0"/>
              <a:t>-key'</a:t>
            </a:r>
            <a:br>
              <a:rPr lang="en-IN" sz="2000" dirty="0"/>
            </a:br>
            <a:r>
              <a:rPr lang="en-IN" sz="2000" dirty="0" err="1"/>
              <a:t>groq_api_key</a:t>
            </a:r>
            <a:r>
              <a:rPr lang="en-IN" sz="2000" dirty="0"/>
              <a:t> = "your-</a:t>
            </a:r>
            <a:r>
              <a:rPr lang="en-IN" sz="2000" dirty="0" err="1"/>
              <a:t>groq</a:t>
            </a:r>
            <a:r>
              <a:rPr lang="en-IN" sz="2000" dirty="0"/>
              <a:t>-</a:t>
            </a:r>
            <a:r>
              <a:rPr lang="en-IN" sz="2000" dirty="0" err="1"/>
              <a:t>api</a:t>
            </a:r>
            <a:r>
              <a:rPr lang="en-IN" sz="2000" dirty="0"/>
              <a:t>-key"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C1E25A-1728-98BA-006C-3EC490FA5146}"/>
              </a:ext>
            </a:extLst>
          </p:cNvPr>
          <p:cNvSpPr txBox="1"/>
          <p:nvPr/>
        </p:nvSpPr>
        <p:spPr>
          <a:xfrm>
            <a:off x="817518" y="338164"/>
            <a:ext cx="60946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IN" u="sng" dirty="0"/>
              <a:t>Phase 2 – </a:t>
            </a:r>
            <a:r>
              <a:rPr lang="en-IN" u="sng" dirty="0" err="1"/>
              <a:t>LangChain</a:t>
            </a:r>
            <a:r>
              <a:rPr lang="en-IN" u="sng" dirty="0"/>
              <a:t> Configuration</a:t>
            </a:r>
            <a:endParaRPr lang="en-US" u="sng" dirty="0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B947BACC-DE5D-191B-40EA-55BE92E9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62" y="514012"/>
            <a:ext cx="6496050" cy="512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3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8B2D4-5967-F93D-7122-E4725C5A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231" y="516622"/>
            <a:ext cx="8825659" cy="934673"/>
          </a:xfrm>
        </p:spPr>
        <p:txBody>
          <a:bodyPr/>
          <a:lstStyle/>
          <a:p>
            <a:r>
              <a:rPr lang="en-IN" u="sng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15F69-5EEA-B350-3F18-D80BEB328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6230" y="1921079"/>
            <a:ext cx="8825659" cy="2362200"/>
          </a:xfrm>
        </p:spPr>
        <p:txBody>
          <a:bodyPr/>
          <a:lstStyle/>
          <a:p>
            <a:r>
              <a:rPr lang="en-US" sz="2000" dirty="0"/>
              <a:t>- AI-powered news summarization</a:t>
            </a:r>
          </a:p>
          <a:p>
            <a:r>
              <a:rPr lang="en-US" sz="2000" dirty="0"/>
              <a:t>- Real-time news fetching using </a:t>
            </a:r>
            <a:r>
              <a:rPr lang="en-US" sz="2000" dirty="0" err="1"/>
              <a:t>NewsAPI</a:t>
            </a:r>
            <a:endParaRPr lang="en-US" sz="2000" dirty="0"/>
          </a:p>
          <a:p>
            <a:r>
              <a:rPr lang="en-US" sz="2000" dirty="0"/>
              <a:t>- Easy-to-use </a:t>
            </a:r>
            <a:r>
              <a:rPr lang="en-US" sz="2000" dirty="0" err="1"/>
              <a:t>Streamlit</a:t>
            </a:r>
            <a:r>
              <a:rPr lang="en-US" sz="2000" dirty="0"/>
              <a:t> dashboard</a:t>
            </a:r>
          </a:p>
          <a:p>
            <a:r>
              <a:rPr lang="en-US" sz="2000" dirty="0"/>
              <a:t>-Customizable query prompts for financial insight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F0D5C-C027-0046-B89B-F436C5C75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Expected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EE34-F7C8-99B7-CBB3-3FBEA3ECB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Input: 'Latest news on Apple Inc.'</a:t>
            </a:r>
          </a:p>
          <a:p>
            <a:r>
              <a:rPr lang="en-US">
                <a:solidFill>
                  <a:srgbClr val="FFFFFF"/>
                </a:solidFill>
              </a:rPr>
              <a:t>- Output: Concise AI-generated summaries of top news articles</a:t>
            </a:r>
          </a:p>
          <a:p>
            <a:r>
              <a:rPr lang="en-US">
                <a:solidFill>
                  <a:srgbClr val="FFFFFF"/>
                </a:solidFill>
              </a:rPr>
              <a:t>- Streamlit app displays results interactively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F05FEA7-9894-B9B6-374E-9A34A5B248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8" r="34493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56938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776BE-0E4C-648E-0D0B-C4615B8E5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200">
                <a:solidFill>
                  <a:srgbClr val="EBEBEB"/>
                </a:solidFill>
              </a:rPr>
              <a:t>Learning Outcomes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946FC-8E88-E371-C08B-F38296107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0" y="2438400"/>
            <a:ext cx="618818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- Hands-on with LangChain framework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- Integration of LLMs + APIs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- Building and deploying Streamlit apps</a:t>
            </a:r>
          </a:p>
          <a:p>
            <a:pPr>
              <a:buFont typeface="Wingdings 3" charset="2"/>
              <a:buChar char=""/>
            </a:pPr>
            <a:r>
              <a:rPr lang="en-US">
                <a:solidFill>
                  <a:srgbClr val="FFFFFF"/>
                </a:solidFill>
              </a:rPr>
              <a:t>- Understanding AI-assisted financial research</a:t>
            </a:r>
          </a:p>
          <a:p>
            <a:pPr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541E3F-0D15-968D-9668-2FB43C6640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r="39602" b="-1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667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361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</vt:lpstr>
      <vt:lpstr>PROJECT -9 LLM Project  Building a News Research Tool </vt:lpstr>
      <vt:lpstr>Introduction </vt:lpstr>
      <vt:lpstr>OBJECTIVES </vt:lpstr>
      <vt:lpstr>Project Workflow</vt:lpstr>
      <vt:lpstr>Task 1.1: Install required libraries pip install langchain openai streamlit newsapi-python  Task 1.2: Obtain API Keys - API → from OpenAI Website - NewsAPI key → from NewsAPI Website -Used Groq Api Key . </vt:lpstr>
      <vt:lpstr>Task 2.1: Create langchain_config.py Task 2.2: Initialize OpenAI API  from langchain import OpenAI, LLMChain,  PromptTemplate  openai_api_key = 'your-openai-api-key' groq_api_key = "your-groq-api-key"  </vt:lpstr>
      <vt:lpstr>Key Features</vt:lpstr>
      <vt:lpstr>Expected Output</vt:lpstr>
      <vt:lpstr>Learning Outcomes</vt:lpstr>
      <vt:lpstr>- Built a working LLM-powered research tool - Demonstrated integration of OpenAILangChain + NewsAPI - Potential extension: Add sentiment analysis, trend detection, and visualization </vt:lpstr>
      <vt:lpstr>References</vt:lpstr>
      <vt:lpstr>                                         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Manmode</dc:creator>
  <cp:lastModifiedBy>Himanshu Manmode</cp:lastModifiedBy>
  <cp:revision>32</cp:revision>
  <dcterms:created xsi:type="dcterms:W3CDTF">2025-10-02T11:40:38Z</dcterms:created>
  <dcterms:modified xsi:type="dcterms:W3CDTF">2025-10-05T05:24:40Z</dcterms:modified>
</cp:coreProperties>
</file>