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27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077D-1D38-5F3C-6AD4-E2017779F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F6AE6B8-B19D-BF93-44F2-8A7985FDA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9628492-CC74-7631-8EE1-743D1EF0D94D}"/>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5" name="Footer Placeholder 4">
            <a:extLst>
              <a:ext uri="{FF2B5EF4-FFF2-40B4-BE49-F238E27FC236}">
                <a16:creationId xmlns:a16="http://schemas.microsoft.com/office/drawing/2014/main" id="{1A31B5F5-CF6C-7804-6479-E3B20EF5BF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F44CB4-860F-0E0A-A024-4F9D1652CCA9}"/>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304076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D13D-78A7-1AF0-00E9-003AE17AF8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1FB2D8-1191-EB01-AA23-1E0E8D082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2BBE85-5DF7-4C24-8EF5-E4AF03AC2EBC}"/>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5" name="Footer Placeholder 4">
            <a:extLst>
              <a:ext uri="{FF2B5EF4-FFF2-40B4-BE49-F238E27FC236}">
                <a16:creationId xmlns:a16="http://schemas.microsoft.com/office/drawing/2014/main" id="{E0DEBFF9-6EDF-6978-8328-0E9B9A0456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EF0DE9-CC23-45F8-33AB-53F87D609DD2}"/>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366878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DBA2C-DD0E-B087-87AC-2CD44E1E20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EC7785-AD1E-3A37-C848-7B22912614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70B1AD-42C8-177D-CFD5-4707B1BB402A}"/>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5" name="Footer Placeholder 4">
            <a:extLst>
              <a:ext uri="{FF2B5EF4-FFF2-40B4-BE49-F238E27FC236}">
                <a16:creationId xmlns:a16="http://schemas.microsoft.com/office/drawing/2014/main" id="{99D6B897-9A15-17FC-CE46-7B8436DA5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1983FE-C6C2-C84F-A344-79A95ED72F96}"/>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374597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E82-A662-9EA7-8D55-B5AED1D5F1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7BBAC9-9032-E503-B9EA-3E2F829C8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458596-B261-42B2-29A3-1736F959829D}"/>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5" name="Footer Placeholder 4">
            <a:extLst>
              <a:ext uri="{FF2B5EF4-FFF2-40B4-BE49-F238E27FC236}">
                <a16:creationId xmlns:a16="http://schemas.microsoft.com/office/drawing/2014/main" id="{164FEB08-20E4-B3F9-2445-ED59DA315C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F4CA50-27CB-2667-7FD9-DD21258ECDF9}"/>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334856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1056-8D1B-6A23-2DC0-D73600C63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D494E9-94C9-F79C-9904-90B619AA2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2707B-7F0C-9D5F-0CCB-DAC441DF8998}"/>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5" name="Footer Placeholder 4">
            <a:extLst>
              <a:ext uri="{FF2B5EF4-FFF2-40B4-BE49-F238E27FC236}">
                <a16:creationId xmlns:a16="http://schemas.microsoft.com/office/drawing/2014/main" id="{266C208B-4010-8596-EC4D-B98A985642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250E8D-33C0-13EC-16AE-7134A6BD6AC6}"/>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171407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97F7-CCB2-F306-18D1-437B15FC0F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9758A6-5FA6-B94E-37B9-4C739F646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16B3FC-40E7-999C-F980-6EE5A40326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69E73D-FB51-4279-8464-2AC541505064}"/>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6" name="Footer Placeholder 5">
            <a:extLst>
              <a:ext uri="{FF2B5EF4-FFF2-40B4-BE49-F238E27FC236}">
                <a16:creationId xmlns:a16="http://schemas.microsoft.com/office/drawing/2014/main" id="{0CB9C359-B135-1D3B-2C7A-8992D4586A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68E919-427F-BFA8-9496-0BC10D008C14}"/>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37189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CC73-2B1B-A31C-99A4-EC1238A3FF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7EB6AF-D5E9-F822-326B-DBCC9E71F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E1845D-840A-CA3A-04B7-F833125CD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CF0DC5-93EE-032F-2DAD-29E7FCB03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E52B2-BC24-FB25-BC4C-8B3B42E26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FAB7F1-4B80-2AA0-3EA0-DC16CAADD87A}"/>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8" name="Footer Placeholder 7">
            <a:extLst>
              <a:ext uri="{FF2B5EF4-FFF2-40B4-BE49-F238E27FC236}">
                <a16:creationId xmlns:a16="http://schemas.microsoft.com/office/drawing/2014/main" id="{D2401704-D601-7E87-9C3F-899732D0D6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8535AD-06FD-6FE4-0E14-2BA56A72C6C8}"/>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261596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36AC-8AD0-FDAF-902C-0D8D8624432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017F781-25E7-D4D6-194A-7F51CFE7ADBE}"/>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4" name="Footer Placeholder 3">
            <a:extLst>
              <a:ext uri="{FF2B5EF4-FFF2-40B4-BE49-F238E27FC236}">
                <a16:creationId xmlns:a16="http://schemas.microsoft.com/office/drawing/2014/main" id="{F55DF708-58AC-70AC-E36A-C75D13A5DD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733ED-C63B-BFC2-D975-65825797B460}"/>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51530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AF37F-1D52-E0BE-7570-6830EF9ADB53}"/>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3" name="Footer Placeholder 2">
            <a:extLst>
              <a:ext uri="{FF2B5EF4-FFF2-40B4-BE49-F238E27FC236}">
                <a16:creationId xmlns:a16="http://schemas.microsoft.com/office/drawing/2014/main" id="{2C5CBF96-4BB0-89DA-5213-CDA42268722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CDDAF2-8E59-03F8-AD23-F9225B5E5E97}"/>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20971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6E64-A3F9-291D-37DC-12F37B9B0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719DBD-A25C-3DF6-80C7-801358E6B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C5FB0C-E5A8-8689-C43F-52369146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33620-074A-DEBC-168A-4458A3C9E146}"/>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6" name="Footer Placeholder 5">
            <a:extLst>
              <a:ext uri="{FF2B5EF4-FFF2-40B4-BE49-F238E27FC236}">
                <a16:creationId xmlns:a16="http://schemas.microsoft.com/office/drawing/2014/main" id="{DFF1B5AE-8F9D-1756-7F7C-0275F6622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88428C-434E-C16D-6BD0-0BFC73FADE4E}"/>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294356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A848-56F1-11B5-B71A-99564A3CE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7FD3B9-A9CE-E9D6-DE52-15CA0FCA1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70B94B-F6F4-B862-60AC-78A90E989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7467A-1AE1-0E6C-FD40-5E9620456DFB}"/>
              </a:ext>
            </a:extLst>
          </p:cNvPr>
          <p:cNvSpPr>
            <a:spLocks noGrp="1"/>
          </p:cNvSpPr>
          <p:nvPr>
            <p:ph type="dt" sz="half" idx="10"/>
          </p:nvPr>
        </p:nvSpPr>
        <p:spPr/>
        <p:txBody>
          <a:bodyPr/>
          <a:lstStyle/>
          <a:p>
            <a:fld id="{B6785D8A-5B52-4473-9C63-1A5331489922}" type="datetimeFigureOut">
              <a:rPr lang="en-GB" smtClean="0"/>
              <a:t>28/06/2022</a:t>
            </a:fld>
            <a:endParaRPr lang="en-GB"/>
          </a:p>
        </p:txBody>
      </p:sp>
      <p:sp>
        <p:nvSpPr>
          <p:cNvPr id="6" name="Footer Placeholder 5">
            <a:extLst>
              <a:ext uri="{FF2B5EF4-FFF2-40B4-BE49-F238E27FC236}">
                <a16:creationId xmlns:a16="http://schemas.microsoft.com/office/drawing/2014/main" id="{C389CDCC-3A9D-73EB-C158-3B7F1E1C8E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0248B8-147B-3B3F-E3FB-3C64E95A83F7}"/>
              </a:ext>
            </a:extLst>
          </p:cNvPr>
          <p:cNvSpPr>
            <a:spLocks noGrp="1"/>
          </p:cNvSpPr>
          <p:nvPr>
            <p:ph type="sldNum" sz="quarter" idx="12"/>
          </p:nvPr>
        </p:nvSpPr>
        <p:spPr/>
        <p:txBody>
          <a:bodyPr/>
          <a:lstStyle/>
          <a:p>
            <a:fld id="{6175AA6F-1501-45A7-BB85-5FFA47E40476}" type="slidenum">
              <a:rPr lang="en-GB" smtClean="0"/>
              <a:t>‹#›</a:t>
            </a:fld>
            <a:endParaRPr lang="en-GB"/>
          </a:p>
        </p:txBody>
      </p:sp>
    </p:spTree>
    <p:extLst>
      <p:ext uri="{BB962C8B-B14F-4D97-AF65-F5344CB8AC3E}">
        <p14:creationId xmlns:p14="http://schemas.microsoft.com/office/powerpoint/2010/main" val="105607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07B49-8EC3-046C-31DA-EFBC44DB7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A0B408-DB3A-758A-6280-60D9DE3EE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84B2DF-54F5-07BD-6AC2-59C9F863D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85D8A-5B52-4473-9C63-1A5331489922}" type="datetimeFigureOut">
              <a:rPr lang="en-GB" smtClean="0"/>
              <a:t>28/06/2022</a:t>
            </a:fld>
            <a:endParaRPr lang="en-GB"/>
          </a:p>
        </p:txBody>
      </p:sp>
      <p:sp>
        <p:nvSpPr>
          <p:cNvPr id="5" name="Footer Placeholder 4">
            <a:extLst>
              <a:ext uri="{FF2B5EF4-FFF2-40B4-BE49-F238E27FC236}">
                <a16:creationId xmlns:a16="http://schemas.microsoft.com/office/drawing/2014/main" id="{DF892CA5-B139-9118-AE2B-ECEAF3F26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F22FD6-AD86-0DD9-D7E7-493728572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5AA6F-1501-45A7-BB85-5FFA47E40476}" type="slidenum">
              <a:rPr lang="en-GB" smtClean="0"/>
              <a:t>‹#›</a:t>
            </a:fld>
            <a:endParaRPr lang="en-GB"/>
          </a:p>
        </p:txBody>
      </p:sp>
    </p:spTree>
    <p:extLst>
      <p:ext uri="{BB962C8B-B14F-4D97-AF65-F5344CB8AC3E}">
        <p14:creationId xmlns:p14="http://schemas.microsoft.com/office/powerpoint/2010/main" val="44467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6FC3D-E182-A6AA-59FD-2A9F39D640E3}"/>
              </a:ext>
            </a:extLst>
          </p:cNvPr>
          <p:cNvPicPr>
            <a:picLocks noChangeAspect="1"/>
          </p:cNvPicPr>
          <p:nvPr/>
        </p:nvPicPr>
        <p:blipFill>
          <a:blip r:embed="rId2"/>
          <a:stretch>
            <a:fillRect/>
          </a:stretch>
        </p:blipFill>
        <p:spPr>
          <a:xfrm>
            <a:off x="232831" y="3271641"/>
            <a:ext cx="6467876" cy="3152181"/>
          </a:xfrm>
          <a:prstGeom prst="rect">
            <a:avLst/>
          </a:prstGeom>
        </p:spPr>
      </p:pic>
      <p:sp>
        <p:nvSpPr>
          <p:cNvPr id="5" name="TextBox 4">
            <a:extLst>
              <a:ext uri="{FF2B5EF4-FFF2-40B4-BE49-F238E27FC236}">
                <a16:creationId xmlns:a16="http://schemas.microsoft.com/office/drawing/2014/main" id="{21149BEF-1BA9-F75D-2F1D-14F638D1EE7E}"/>
              </a:ext>
            </a:extLst>
          </p:cNvPr>
          <p:cNvSpPr txBox="1"/>
          <p:nvPr/>
        </p:nvSpPr>
        <p:spPr>
          <a:xfrm>
            <a:off x="194361" y="6466634"/>
            <a:ext cx="7444655" cy="338554"/>
          </a:xfrm>
          <a:prstGeom prst="rect">
            <a:avLst/>
          </a:prstGeom>
          <a:noFill/>
        </p:spPr>
        <p:txBody>
          <a:bodyPr wrap="square" rtlCol="0">
            <a:spAutoFit/>
          </a:bodyPr>
          <a:lstStyle/>
          <a:p>
            <a:r>
              <a:rPr lang="en-GB" sz="1600" i="1" dirty="0">
                <a:latin typeface="Georgia" panose="02040502050405020303" pitchFamily="18" charset="0"/>
              </a:rPr>
              <a:t>Figure 1: Heatmap of Santander Cycle usage throughout analysis period</a:t>
            </a:r>
          </a:p>
        </p:txBody>
      </p:sp>
      <p:sp>
        <p:nvSpPr>
          <p:cNvPr id="7" name="TextBox 6">
            <a:extLst>
              <a:ext uri="{FF2B5EF4-FFF2-40B4-BE49-F238E27FC236}">
                <a16:creationId xmlns:a16="http://schemas.microsoft.com/office/drawing/2014/main" id="{7DA41FA0-A4F3-BECB-CB4B-2F404F49ED32}"/>
              </a:ext>
            </a:extLst>
          </p:cNvPr>
          <p:cNvSpPr txBox="1"/>
          <p:nvPr/>
        </p:nvSpPr>
        <p:spPr>
          <a:xfrm>
            <a:off x="269290" y="1443628"/>
            <a:ext cx="11315616" cy="2185214"/>
          </a:xfrm>
          <a:prstGeom prst="rect">
            <a:avLst/>
          </a:prstGeom>
          <a:noFill/>
        </p:spPr>
        <p:txBody>
          <a:bodyPr wrap="square" rtlCol="0">
            <a:spAutoFit/>
          </a:bodyPr>
          <a:lstStyle/>
          <a:p>
            <a:pPr>
              <a:spcAft>
                <a:spcPts val="1200"/>
              </a:spcAft>
            </a:pPr>
            <a:r>
              <a:rPr lang="en-GB" sz="2000" b="1" dirty="0">
                <a:latin typeface="Georgia" panose="02040502050405020303" pitchFamily="18" charset="0"/>
                <a:cs typeface="Arial" panose="020B0604020202020204" pitchFamily="34" charset="0"/>
              </a:rPr>
              <a:t>Patterns of usage</a:t>
            </a:r>
            <a:endParaRPr lang="en-GB" sz="2000" dirty="0">
              <a:latin typeface="Arial" panose="020B0604020202020204" pitchFamily="34" charset="0"/>
              <a:cs typeface="Arial" panose="020B0604020202020204" pitchFamily="34" charset="0"/>
            </a:endParaRPr>
          </a:p>
          <a:p>
            <a:pPr marL="285750" indent="-285750">
              <a:spcAft>
                <a:spcPts val="1200"/>
              </a:spcAft>
              <a:buFont typeface="Arial" panose="020B0604020202020204" pitchFamily="34" charset="0"/>
              <a:buChar char="•"/>
            </a:pPr>
            <a:r>
              <a:rPr lang="en-GB" sz="1600" dirty="0">
                <a:latin typeface="Arial" panose="020B0604020202020204" pitchFamily="34" charset="0"/>
                <a:cs typeface="Arial" panose="020B0604020202020204" pitchFamily="34" charset="0"/>
              </a:rPr>
              <a:t>Usage increased during summer months</a:t>
            </a:r>
          </a:p>
          <a:p>
            <a:pPr marL="285750" indent="-285750">
              <a:spcAft>
                <a:spcPts val="1200"/>
              </a:spcAft>
              <a:buFont typeface="Arial" panose="020B0604020202020204" pitchFamily="34" charset="0"/>
              <a:buChar char="•"/>
            </a:pPr>
            <a:r>
              <a:rPr lang="en-GB" sz="1600" dirty="0">
                <a:latin typeface="Arial" panose="020B0604020202020204" pitchFamily="34" charset="0"/>
                <a:cs typeface="Arial" panose="020B0604020202020204" pitchFamily="34" charset="0"/>
              </a:rPr>
              <a:t>Usage declined sharply in March 2020 following the UK national coronavirus lockdown, before resuming in May.</a:t>
            </a:r>
          </a:p>
          <a:p>
            <a:pPr marL="285750" indent="-285750">
              <a:spcAft>
                <a:spcPts val="1200"/>
              </a:spcAft>
              <a:buFont typeface="Arial" panose="020B0604020202020204" pitchFamily="34" charset="0"/>
              <a:buChar char="•"/>
            </a:pPr>
            <a:r>
              <a:rPr lang="en-GB" sz="1600" dirty="0">
                <a:latin typeface="Arial" panose="020B0604020202020204" pitchFamily="34" charset="0"/>
                <a:cs typeface="Arial" panose="020B0604020202020204" pitchFamily="34" charset="0"/>
              </a:rPr>
              <a:t>Usage was bi-modal on weekdays, and unimodal on the weekend, indicating </a:t>
            </a:r>
            <a:r>
              <a:rPr lang="en-GB" sz="1600" b="1" dirty="0">
                <a:latin typeface="Arial" panose="020B0604020202020204" pitchFamily="34" charset="0"/>
                <a:cs typeface="Arial" panose="020B0604020202020204" pitchFamily="34" charset="0"/>
              </a:rPr>
              <a:t>commuter use in the week </a:t>
            </a:r>
            <a:r>
              <a:rPr lang="en-GB" sz="1600" dirty="0">
                <a:latin typeface="Arial" panose="020B0604020202020204" pitchFamily="34" charset="0"/>
                <a:cs typeface="Arial" panose="020B0604020202020204" pitchFamily="34" charset="0"/>
              </a:rPr>
              <a:t>and increased </a:t>
            </a:r>
            <a:r>
              <a:rPr lang="en-GB" sz="1600" b="1" dirty="0">
                <a:latin typeface="Arial" panose="020B0604020202020204" pitchFamily="34" charset="0"/>
                <a:cs typeface="Arial" panose="020B0604020202020204" pitchFamily="34" charset="0"/>
              </a:rPr>
              <a:t>recreational use at the weekends</a:t>
            </a:r>
            <a:br>
              <a:rPr lang="en-GB" dirty="0"/>
            </a:br>
            <a:endParaRPr lang="en-GB" dirty="0"/>
          </a:p>
        </p:txBody>
      </p:sp>
      <p:pic>
        <p:nvPicPr>
          <p:cNvPr id="8" name="Picture 7">
            <a:extLst>
              <a:ext uri="{FF2B5EF4-FFF2-40B4-BE49-F238E27FC236}">
                <a16:creationId xmlns:a16="http://schemas.microsoft.com/office/drawing/2014/main" id="{26D10576-37FA-F027-D6F5-5C548F0C5030}"/>
              </a:ext>
            </a:extLst>
          </p:cNvPr>
          <p:cNvPicPr>
            <a:picLocks noChangeAspect="1"/>
          </p:cNvPicPr>
          <p:nvPr/>
        </p:nvPicPr>
        <p:blipFill rotWithShape="1">
          <a:blip r:embed="rId3"/>
          <a:srcRect l="12928" t="3350" r="5639" b="57678"/>
          <a:stretch/>
        </p:blipFill>
        <p:spPr>
          <a:xfrm>
            <a:off x="7327823" y="3834313"/>
            <a:ext cx="4555330" cy="725760"/>
          </a:xfrm>
          <a:prstGeom prst="rect">
            <a:avLst/>
          </a:prstGeom>
        </p:spPr>
      </p:pic>
      <p:pic>
        <p:nvPicPr>
          <p:cNvPr id="9" name="Picture 8">
            <a:extLst>
              <a:ext uri="{FF2B5EF4-FFF2-40B4-BE49-F238E27FC236}">
                <a16:creationId xmlns:a16="http://schemas.microsoft.com/office/drawing/2014/main" id="{B8DC4AC8-B582-F601-03EA-BCDD14C08083}"/>
              </a:ext>
            </a:extLst>
          </p:cNvPr>
          <p:cNvPicPr>
            <a:picLocks noChangeAspect="1"/>
          </p:cNvPicPr>
          <p:nvPr/>
        </p:nvPicPr>
        <p:blipFill rotWithShape="1">
          <a:blip r:embed="rId3"/>
          <a:srcRect l="12485" t="55568" r="6082" b="5460"/>
          <a:stretch/>
        </p:blipFill>
        <p:spPr>
          <a:xfrm>
            <a:off x="7403839" y="5147216"/>
            <a:ext cx="4555330" cy="713924"/>
          </a:xfrm>
          <a:prstGeom prst="rect">
            <a:avLst/>
          </a:prstGeom>
        </p:spPr>
      </p:pic>
      <p:sp>
        <p:nvSpPr>
          <p:cNvPr id="10" name="TextBox 9">
            <a:extLst>
              <a:ext uri="{FF2B5EF4-FFF2-40B4-BE49-F238E27FC236}">
                <a16:creationId xmlns:a16="http://schemas.microsoft.com/office/drawing/2014/main" id="{0EC78261-4934-2190-1D6B-3718800EF2BD}"/>
              </a:ext>
            </a:extLst>
          </p:cNvPr>
          <p:cNvSpPr txBox="1"/>
          <p:nvPr/>
        </p:nvSpPr>
        <p:spPr>
          <a:xfrm>
            <a:off x="7327823" y="4663414"/>
            <a:ext cx="4784302" cy="338554"/>
          </a:xfrm>
          <a:prstGeom prst="rect">
            <a:avLst/>
          </a:prstGeom>
          <a:noFill/>
        </p:spPr>
        <p:txBody>
          <a:bodyPr wrap="square" rtlCol="0">
            <a:spAutoFit/>
          </a:bodyPr>
          <a:lstStyle/>
          <a:p>
            <a:r>
              <a:rPr lang="en-GB" sz="1600" i="1" dirty="0">
                <a:latin typeface="Georgia" panose="02040502050405020303" pitchFamily="18" charset="0"/>
              </a:rPr>
              <a:t>Fig 2.1: heatmap of journeys on weekdays</a:t>
            </a:r>
          </a:p>
        </p:txBody>
      </p:sp>
      <p:sp>
        <p:nvSpPr>
          <p:cNvPr id="11" name="TextBox 10">
            <a:extLst>
              <a:ext uri="{FF2B5EF4-FFF2-40B4-BE49-F238E27FC236}">
                <a16:creationId xmlns:a16="http://schemas.microsoft.com/office/drawing/2014/main" id="{F213CB0A-B33B-8F88-4D10-A1B243EA4BD8}"/>
              </a:ext>
            </a:extLst>
          </p:cNvPr>
          <p:cNvSpPr txBox="1"/>
          <p:nvPr/>
        </p:nvSpPr>
        <p:spPr>
          <a:xfrm>
            <a:off x="7403839" y="6085268"/>
            <a:ext cx="4784302" cy="338554"/>
          </a:xfrm>
          <a:prstGeom prst="rect">
            <a:avLst/>
          </a:prstGeom>
          <a:noFill/>
        </p:spPr>
        <p:txBody>
          <a:bodyPr wrap="square" rtlCol="0">
            <a:spAutoFit/>
          </a:bodyPr>
          <a:lstStyle/>
          <a:p>
            <a:r>
              <a:rPr lang="en-GB" sz="1600" i="1" dirty="0">
                <a:latin typeface="Georgia" panose="02040502050405020303" pitchFamily="18" charset="0"/>
              </a:rPr>
              <a:t>Fig 2.2: heatmap of journeys on weekends</a:t>
            </a:r>
          </a:p>
        </p:txBody>
      </p:sp>
      <p:sp>
        <p:nvSpPr>
          <p:cNvPr id="12" name="Title 1">
            <a:extLst>
              <a:ext uri="{FF2B5EF4-FFF2-40B4-BE49-F238E27FC236}">
                <a16:creationId xmlns:a16="http://schemas.microsoft.com/office/drawing/2014/main" id="{3D769442-44BC-4F33-8F65-A4B0DC08CD5A}"/>
              </a:ext>
            </a:extLst>
          </p:cNvPr>
          <p:cNvSpPr txBox="1">
            <a:spLocks/>
          </p:cNvSpPr>
          <p:nvPr/>
        </p:nvSpPr>
        <p:spPr>
          <a:xfrm>
            <a:off x="269290" y="-160349"/>
            <a:ext cx="9144000" cy="106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a:latin typeface="Georgia" panose="02040502050405020303" pitchFamily="18" charset="0"/>
              </a:rPr>
              <a:t>Santander Cycle Analysis</a:t>
            </a:r>
          </a:p>
        </p:txBody>
      </p:sp>
      <p:sp>
        <p:nvSpPr>
          <p:cNvPr id="13" name="TextBox 12">
            <a:extLst>
              <a:ext uri="{FF2B5EF4-FFF2-40B4-BE49-F238E27FC236}">
                <a16:creationId xmlns:a16="http://schemas.microsoft.com/office/drawing/2014/main" id="{6CCB274B-CE56-7091-1F5D-86702F6778B7}"/>
              </a:ext>
            </a:extLst>
          </p:cNvPr>
          <p:cNvSpPr txBox="1"/>
          <p:nvPr/>
        </p:nvSpPr>
        <p:spPr>
          <a:xfrm>
            <a:off x="269290" y="673694"/>
            <a:ext cx="11210644"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The TfL cycle hire dataset consists of data from </a:t>
            </a:r>
            <a:r>
              <a:rPr lang="en-GB" b="1" dirty="0">
                <a:latin typeface="Arial" panose="020B0604020202020204" pitchFamily="34" charset="0"/>
                <a:cs typeface="Arial" panose="020B0604020202020204" pitchFamily="34" charset="0"/>
              </a:rPr>
              <a:t>32 million journeys</a:t>
            </a:r>
            <a:r>
              <a:rPr lang="en-GB" dirty="0">
                <a:latin typeface="Arial" panose="020B0604020202020204" pitchFamily="34" charset="0"/>
                <a:cs typeface="Arial" panose="020B0604020202020204" pitchFamily="34" charset="0"/>
              </a:rPr>
              <a:t> made by nearly </a:t>
            </a:r>
            <a:r>
              <a:rPr lang="en-GB" b="1" dirty="0">
                <a:latin typeface="Arial" panose="020B0604020202020204" pitchFamily="34" charset="0"/>
                <a:cs typeface="Arial" panose="020B0604020202020204" pitchFamily="34" charset="0"/>
              </a:rPr>
              <a:t>18,000 bikes </a:t>
            </a:r>
            <a:r>
              <a:rPr lang="en-GB" dirty="0">
                <a:latin typeface="Arial" panose="020B0604020202020204" pitchFamily="34" charset="0"/>
                <a:cs typeface="Arial" panose="020B0604020202020204" pitchFamily="34" charset="0"/>
              </a:rPr>
              <a:t>between </a:t>
            </a:r>
            <a:r>
              <a:rPr lang="en-GB" b="1" dirty="0">
                <a:latin typeface="Arial" panose="020B0604020202020204" pitchFamily="34" charset="0"/>
                <a:cs typeface="Arial" panose="020B0604020202020204" pitchFamily="34" charset="0"/>
              </a:rPr>
              <a:t>800 docking stations </a:t>
            </a:r>
            <a:r>
              <a:rPr lang="en-GB" dirty="0">
                <a:latin typeface="Arial" panose="020B0604020202020204" pitchFamily="34" charset="0"/>
                <a:cs typeface="Arial" panose="020B0604020202020204" pitchFamily="34" charset="0"/>
              </a:rPr>
              <a:t>from 2019 until 2021. </a:t>
            </a:r>
          </a:p>
        </p:txBody>
      </p:sp>
    </p:spTree>
    <p:extLst>
      <p:ext uri="{BB962C8B-B14F-4D97-AF65-F5344CB8AC3E}">
        <p14:creationId xmlns:p14="http://schemas.microsoft.com/office/powerpoint/2010/main" val="409084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F6C35F1-DA79-A774-DA85-4B994A7458DE}"/>
              </a:ext>
            </a:extLst>
          </p:cNvPr>
          <p:cNvGrpSpPr/>
          <p:nvPr/>
        </p:nvGrpSpPr>
        <p:grpSpPr>
          <a:xfrm>
            <a:off x="582600" y="2382199"/>
            <a:ext cx="4083357" cy="3439092"/>
            <a:chOff x="1612410" y="1485555"/>
            <a:chExt cx="4083357" cy="3439092"/>
          </a:xfrm>
        </p:grpSpPr>
        <p:cxnSp>
          <p:nvCxnSpPr>
            <p:cNvPr id="9" name="Straight Connector 8">
              <a:extLst>
                <a:ext uri="{FF2B5EF4-FFF2-40B4-BE49-F238E27FC236}">
                  <a16:creationId xmlns:a16="http://schemas.microsoft.com/office/drawing/2014/main" id="{343ED640-9607-2247-7576-FADE48D7FE72}"/>
                </a:ext>
              </a:extLst>
            </p:cNvPr>
            <p:cNvCxnSpPr>
              <a:cxnSpLocks/>
            </p:cNvCxnSpPr>
            <p:nvPr/>
          </p:nvCxnSpPr>
          <p:spPr>
            <a:xfrm flipV="1">
              <a:off x="2396230" y="2527916"/>
              <a:ext cx="333653" cy="15780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7F76DA-AD46-B5B8-6155-27728EFA8D18}"/>
                </a:ext>
              </a:extLst>
            </p:cNvPr>
            <p:cNvCxnSpPr>
              <a:cxnSpLocks/>
            </p:cNvCxnSpPr>
            <p:nvPr/>
          </p:nvCxnSpPr>
          <p:spPr>
            <a:xfrm flipV="1">
              <a:off x="2729883" y="2229405"/>
              <a:ext cx="2326690" cy="3140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90B4F0-1F1A-D644-F9EA-8C5A3EFDC873}"/>
                </a:ext>
              </a:extLst>
            </p:cNvPr>
            <p:cNvCxnSpPr>
              <a:cxnSpLocks/>
            </p:cNvCxnSpPr>
            <p:nvPr/>
          </p:nvCxnSpPr>
          <p:spPr>
            <a:xfrm>
              <a:off x="2711575" y="2543452"/>
              <a:ext cx="1417282" cy="18609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FB6345-6DB9-33F1-EC60-B5A507C1C87D}"/>
                </a:ext>
              </a:extLst>
            </p:cNvPr>
            <p:cNvCxnSpPr>
              <a:cxnSpLocks/>
            </p:cNvCxnSpPr>
            <p:nvPr/>
          </p:nvCxnSpPr>
          <p:spPr>
            <a:xfrm flipV="1">
              <a:off x="2408439" y="2195745"/>
              <a:ext cx="2648134" cy="19101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0E677AD0-D802-901B-AE06-99293584CBB8}"/>
                </a:ext>
              </a:extLst>
            </p:cNvPr>
            <p:cNvSpPr/>
            <p:nvPr/>
          </p:nvSpPr>
          <p:spPr>
            <a:xfrm>
              <a:off x="2219417" y="2068497"/>
              <a:ext cx="1020933" cy="949911"/>
            </a:xfrm>
            <a:prstGeom prst="ellipse">
              <a:avLst/>
            </a:prstGeom>
            <a:solidFill>
              <a:schemeClr val="accent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C3770CB0-60F4-396A-2767-34030FE4FB25}"/>
                </a:ext>
              </a:extLst>
            </p:cNvPr>
            <p:cNvSpPr/>
            <p:nvPr/>
          </p:nvSpPr>
          <p:spPr>
            <a:xfrm>
              <a:off x="3940946" y="4233170"/>
              <a:ext cx="375822" cy="352889"/>
            </a:xfrm>
            <a:prstGeom prst="ellipse">
              <a:avLst/>
            </a:prstGeom>
            <a:solidFill>
              <a:schemeClr val="accent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5E162BC4-81A3-6D2C-426F-FECB34D17244}"/>
                </a:ext>
              </a:extLst>
            </p:cNvPr>
            <p:cNvSpPr/>
            <p:nvPr/>
          </p:nvSpPr>
          <p:spPr>
            <a:xfrm>
              <a:off x="4639323" y="1883361"/>
              <a:ext cx="606272" cy="624767"/>
            </a:xfrm>
            <a:prstGeom prst="ellipse">
              <a:avLst/>
            </a:prstGeom>
            <a:solidFill>
              <a:schemeClr val="accent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34A25ED2-95AB-A7E8-86FD-C4696AB6697F}"/>
                </a:ext>
              </a:extLst>
            </p:cNvPr>
            <p:cNvSpPr/>
            <p:nvPr/>
          </p:nvSpPr>
          <p:spPr>
            <a:xfrm>
              <a:off x="2105303" y="3793539"/>
              <a:ext cx="606272" cy="624767"/>
            </a:xfrm>
            <a:prstGeom prst="ellipse">
              <a:avLst/>
            </a:prstGeom>
            <a:solidFill>
              <a:schemeClr val="accent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889A44-E0C0-8936-1D2D-82E1CD38A875}"/>
                </a:ext>
              </a:extLst>
            </p:cNvPr>
            <p:cNvSpPr txBox="1"/>
            <p:nvPr/>
          </p:nvSpPr>
          <p:spPr>
            <a:xfrm>
              <a:off x="1799575" y="1712568"/>
              <a:ext cx="763481" cy="369332"/>
            </a:xfrm>
            <a:prstGeom prst="rect">
              <a:avLst/>
            </a:prstGeom>
            <a:noFill/>
          </p:spPr>
          <p:txBody>
            <a:bodyPr wrap="square" rtlCol="0">
              <a:spAutoFit/>
            </a:bodyPr>
            <a:lstStyle/>
            <a:p>
              <a:r>
                <a:rPr lang="en-GB" dirty="0"/>
                <a:t>C = 3</a:t>
              </a:r>
            </a:p>
          </p:txBody>
        </p:sp>
        <p:sp>
          <p:nvSpPr>
            <p:cNvPr id="25" name="TextBox 24">
              <a:extLst>
                <a:ext uri="{FF2B5EF4-FFF2-40B4-BE49-F238E27FC236}">
                  <a16:creationId xmlns:a16="http://schemas.microsoft.com/office/drawing/2014/main" id="{17779E1E-B1E5-F600-5A10-89E5D1FEC533}"/>
                </a:ext>
              </a:extLst>
            </p:cNvPr>
            <p:cNvSpPr txBox="1"/>
            <p:nvPr/>
          </p:nvSpPr>
          <p:spPr>
            <a:xfrm>
              <a:off x="4293092" y="4555315"/>
              <a:ext cx="763481" cy="369332"/>
            </a:xfrm>
            <a:prstGeom prst="rect">
              <a:avLst/>
            </a:prstGeom>
            <a:noFill/>
          </p:spPr>
          <p:txBody>
            <a:bodyPr wrap="square" rtlCol="0">
              <a:spAutoFit/>
            </a:bodyPr>
            <a:lstStyle/>
            <a:p>
              <a:r>
                <a:rPr lang="en-GB" dirty="0"/>
                <a:t>C = 1</a:t>
              </a:r>
            </a:p>
          </p:txBody>
        </p:sp>
        <p:sp>
          <p:nvSpPr>
            <p:cNvPr id="26" name="TextBox 25">
              <a:extLst>
                <a:ext uri="{FF2B5EF4-FFF2-40B4-BE49-F238E27FC236}">
                  <a16:creationId xmlns:a16="http://schemas.microsoft.com/office/drawing/2014/main" id="{9D224A5A-DD13-CE60-238B-19251F912B07}"/>
                </a:ext>
              </a:extLst>
            </p:cNvPr>
            <p:cNvSpPr txBox="1"/>
            <p:nvPr/>
          </p:nvSpPr>
          <p:spPr>
            <a:xfrm>
              <a:off x="4932286" y="1485555"/>
              <a:ext cx="763481" cy="369332"/>
            </a:xfrm>
            <a:prstGeom prst="rect">
              <a:avLst/>
            </a:prstGeom>
            <a:noFill/>
          </p:spPr>
          <p:txBody>
            <a:bodyPr wrap="square" rtlCol="0">
              <a:spAutoFit/>
            </a:bodyPr>
            <a:lstStyle/>
            <a:p>
              <a:r>
                <a:rPr lang="en-GB" dirty="0"/>
                <a:t>C = 2</a:t>
              </a:r>
            </a:p>
          </p:txBody>
        </p:sp>
        <p:sp>
          <p:nvSpPr>
            <p:cNvPr id="27" name="TextBox 26">
              <a:extLst>
                <a:ext uri="{FF2B5EF4-FFF2-40B4-BE49-F238E27FC236}">
                  <a16:creationId xmlns:a16="http://schemas.microsoft.com/office/drawing/2014/main" id="{85070FBB-DB7F-BB21-B519-6B126055390A}"/>
                </a:ext>
              </a:extLst>
            </p:cNvPr>
            <p:cNvSpPr txBox="1"/>
            <p:nvPr/>
          </p:nvSpPr>
          <p:spPr>
            <a:xfrm>
              <a:off x="1612410" y="4401393"/>
              <a:ext cx="763481" cy="369332"/>
            </a:xfrm>
            <a:prstGeom prst="rect">
              <a:avLst/>
            </a:prstGeom>
            <a:noFill/>
          </p:spPr>
          <p:txBody>
            <a:bodyPr wrap="square" rtlCol="0">
              <a:spAutoFit/>
            </a:bodyPr>
            <a:lstStyle/>
            <a:p>
              <a:r>
                <a:rPr lang="en-GB" dirty="0"/>
                <a:t>C = 2</a:t>
              </a:r>
            </a:p>
          </p:txBody>
        </p:sp>
      </p:grpSp>
      <p:sp>
        <p:nvSpPr>
          <p:cNvPr id="29" name="Subtitle 2">
            <a:extLst>
              <a:ext uri="{FF2B5EF4-FFF2-40B4-BE49-F238E27FC236}">
                <a16:creationId xmlns:a16="http://schemas.microsoft.com/office/drawing/2014/main" id="{862CD9EE-312F-2BC6-A5D8-5F53A6A584D0}"/>
              </a:ext>
            </a:extLst>
          </p:cNvPr>
          <p:cNvSpPr txBox="1">
            <a:spLocks/>
          </p:cNvSpPr>
          <p:nvPr/>
        </p:nvSpPr>
        <p:spPr>
          <a:xfrm>
            <a:off x="4765829" y="2290676"/>
            <a:ext cx="7140609" cy="342653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600"/>
              </a:spcBef>
              <a:spcAft>
                <a:spcPts val="600"/>
              </a:spcAft>
            </a:pPr>
            <a:r>
              <a:rPr lang="en-GB" sz="1900" dirty="0">
                <a:latin typeface="Arial" panose="020B0604020202020204" pitchFamily="34" charset="0"/>
                <a:cs typeface="Arial" panose="020B0604020202020204" pitchFamily="34" charset="0"/>
              </a:rPr>
              <a:t>Cycle hire usage can be modelled as a graph network, where </a:t>
            </a:r>
            <a:r>
              <a:rPr lang="en-GB" sz="1900" b="1" dirty="0">
                <a:latin typeface="Arial" panose="020B0604020202020204" pitchFamily="34" charset="0"/>
                <a:cs typeface="Arial" panose="020B0604020202020204" pitchFamily="34" charset="0"/>
              </a:rPr>
              <a:t>docking stations are nodes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each journey is an edge </a:t>
            </a:r>
            <a:r>
              <a:rPr lang="en-GB" sz="1900" dirty="0">
                <a:latin typeface="Arial" panose="020B0604020202020204" pitchFamily="34" charset="0"/>
                <a:cs typeface="Arial" panose="020B0604020202020204" pitchFamily="34" charset="0"/>
              </a:rPr>
              <a:t>that connects two nodes.</a:t>
            </a:r>
          </a:p>
          <a:p>
            <a:pPr>
              <a:lnSpc>
                <a:spcPct val="160000"/>
              </a:lnSpc>
            </a:pPr>
            <a:r>
              <a:rPr lang="en-GB" sz="1900" dirty="0">
                <a:latin typeface="Arial" panose="020B0604020202020204" pitchFamily="34" charset="0"/>
                <a:cs typeface="Arial" panose="020B0604020202020204" pitchFamily="34" charset="0"/>
              </a:rPr>
              <a:t>The </a:t>
            </a:r>
            <a:r>
              <a:rPr lang="en-GB" sz="1900" b="1" dirty="0">
                <a:latin typeface="Arial" panose="020B0604020202020204" pitchFamily="34" charset="0"/>
                <a:cs typeface="Arial" panose="020B0604020202020204" pitchFamily="34" charset="0"/>
              </a:rPr>
              <a:t>degree centrality </a:t>
            </a:r>
            <a:r>
              <a:rPr lang="en-GB" sz="1900" dirty="0">
                <a:latin typeface="Arial" panose="020B0604020202020204" pitchFamily="34" charset="0"/>
                <a:cs typeface="Arial" panose="020B0604020202020204" pitchFamily="34" charset="0"/>
              </a:rPr>
              <a:t>of a node is a measure of the number of edges. </a:t>
            </a:r>
            <a:r>
              <a:rPr lang="en-GB" sz="1900" b="1" dirty="0">
                <a:latin typeface="Arial" panose="020B0604020202020204" pitchFamily="34" charset="0"/>
                <a:cs typeface="Arial" panose="020B0604020202020204" pitchFamily="34" charset="0"/>
              </a:rPr>
              <a:t>Higher centrality scores indicate more heavily used docking stations</a:t>
            </a:r>
            <a:r>
              <a:rPr lang="en-GB" sz="1900" dirty="0">
                <a:latin typeface="Arial" panose="020B0604020202020204" pitchFamily="34" charset="0"/>
                <a:cs typeface="Arial" panose="020B0604020202020204" pitchFamily="34" charset="0"/>
              </a:rPr>
              <a:t>.</a:t>
            </a:r>
          </a:p>
          <a:p>
            <a:pPr>
              <a:lnSpc>
                <a:spcPct val="160000"/>
              </a:lnSpc>
            </a:pPr>
            <a:r>
              <a:rPr lang="en-GB" sz="1900" dirty="0">
                <a:latin typeface="Arial" panose="020B0604020202020204" pitchFamily="34" charset="0"/>
                <a:cs typeface="Arial" panose="020B0604020202020204" pitchFamily="34" charset="0"/>
              </a:rPr>
              <a:t>We have additionally defined </a:t>
            </a:r>
            <a:r>
              <a:rPr lang="en-GB" sz="1900" b="1" dirty="0">
                <a:latin typeface="Arial" panose="020B0604020202020204" pitchFamily="34" charset="0"/>
                <a:cs typeface="Arial" panose="020B0604020202020204" pitchFamily="34" charset="0"/>
              </a:rPr>
              <a:t>net centrality – a measure of the difference between the number of in edges and out edges</a:t>
            </a:r>
          </a:p>
          <a:p>
            <a:endParaRPr lang="en-GB" dirty="0"/>
          </a:p>
        </p:txBody>
      </p:sp>
      <p:sp>
        <p:nvSpPr>
          <p:cNvPr id="33" name="TextBox 32">
            <a:extLst>
              <a:ext uri="{FF2B5EF4-FFF2-40B4-BE49-F238E27FC236}">
                <a16:creationId xmlns:a16="http://schemas.microsoft.com/office/drawing/2014/main" id="{D6A896AF-17CA-4013-0707-EA00569A31EC}"/>
              </a:ext>
            </a:extLst>
          </p:cNvPr>
          <p:cNvSpPr txBox="1"/>
          <p:nvPr/>
        </p:nvSpPr>
        <p:spPr>
          <a:xfrm>
            <a:off x="582600" y="386433"/>
            <a:ext cx="3744936" cy="400110"/>
          </a:xfrm>
          <a:prstGeom prst="rect">
            <a:avLst/>
          </a:prstGeom>
          <a:noFill/>
        </p:spPr>
        <p:txBody>
          <a:bodyPr wrap="none" rtlCol="0">
            <a:spAutoFit/>
          </a:bodyPr>
          <a:lstStyle/>
          <a:p>
            <a:r>
              <a:rPr lang="en-GB" sz="2000" b="1" dirty="0">
                <a:latin typeface="Georgia" panose="02040502050405020303" pitchFamily="18" charset="0"/>
              </a:rPr>
              <a:t>Our model – Graph Theory</a:t>
            </a:r>
          </a:p>
        </p:txBody>
      </p:sp>
      <p:sp>
        <p:nvSpPr>
          <p:cNvPr id="34" name="TextBox 33">
            <a:extLst>
              <a:ext uri="{FF2B5EF4-FFF2-40B4-BE49-F238E27FC236}">
                <a16:creationId xmlns:a16="http://schemas.microsoft.com/office/drawing/2014/main" id="{44978059-4757-E25C-99C7-B373BD528DEF}"/>
              </a:ext>
            </a:extLst>
          </p:cNvPr>
          <p:cNvSpPr txBox="1"/>
          <p:nvPr/>
        </p:nvSpPr>
        <p:spPr>
          <a:xfrm>
            <a:off x="582600" y="1157061"/>
            <a:ext cx="11210644"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To better understand this vast dataset, we have modelled this system using Graph Theory.</a:t>
            </a:r>
          </a:p>
        </p:txBody>
      </p:sp>
    </p:spTree>
    <p:extLst>
      <p:ext uri="{BB962C8B-B14F-4D97-AF65-F5344CB8AC3E}">
        <p14:creationId xmlns:p14="http://schemas.microsoft.com/office/powerpoint/2010/main" val="88510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D09B53-0549-4DA6-6295-C056C4AA7653}"/>
              </a:ext>
            </a:extLst>
          </p:cNvPr>
          <p:cNvPicPr>
            <a:picLocks noChangeAspect="1"/>
          </p:cNvPicPr>
          <p:nvPr/>
        </p:nvPicPr>
        <p:blipFill rotWithShape="1">
          <a:blip r:embed="rId2"/>
          <a:srcRect t="5226"/>
          <a:stretch/>
        </p:blipFill>
        <p:spPr>
          <a:xfrm>
            <a:off x="381123" y="1790727"/>
            <a:ext cx="6363008" cy="4522877"/>
          </a:xfrm>
          <a:prstGeom prst="rect">
            <a:avLst/>
          </a:prstGeom>
        </p:spPr>
      </p:pic>
      <p:sp>
        <p:nvSpPr>
          <p:cNvPr id="5" name="TextBox 4">
            <a:extLst>
              <a:ext uri="{FF2B5EF4-FFF2-40B4-BE49-F238E27FC236}">
                <a16:creationId xmlns:a16="http://schemas.microsoft.com/office/drawing/2014/main" id="{4274D897-041E-E5C2-B984-CFBEDB16607A}"/>
              </a:ext>
            </a:extLst>
          </p:cNvPr>
          <p:cNvSpPr txBox="1"/>
          <p:nvPr/>
        </p:nvSpPr>
        <p:spPr>
          <a:xfrm>
            <a:off x="209666" y="99926"/>
            <a:ext cx="11483570" cy="1508105"/>
          </a:xfrm>
          <a:prstGeom prst="rect">
            <a:avLst/>
          </a:prstGeom>
          <a:noFill/>
        </p:spPr>
        <p:txBody>
          <a:bodyPr wrap="square" rtlCol="0">
            <a:spAutoFit/>
          </a:bodyPr>
          <a:lstStyle/>
          <a:p>
            <a:r>
              <a:rPr lang="en-GB" sz="2000" b="1" dirty="0">
                <a:latin typeface="Georgia" panose="02040502050405020303" pitchFamily="18" charset="0"/>
              </a:rPr>
              <a:t>Recommendation 1: Prioritise installation of docks in high-use areas</a:t>
            </a:r>
          </a:p>
          <a:p>
            <a:endParaRPr lang="en-GB" dirty="0"/>
          </a:p>
          <a:p>
            <a:r>
              <a:rPr lang="en-GB" dirty="0">
                <a:latin typeface="Arial" panose="020B0604020202020204" pitchFamily="34" charset="0"/>
                <a:cs typeface="Arial" panose="020B0604020202020204" pitchFamily="34" charset="0"/>
              </a:rPr>
              <a:t>Docks in Hyde Park, the Olympic Park, as well as transport hubs such as Waterloo, Kings Cross, Liverpool Street and London Bridge were in more frequent use during the analysis period. We recommend prioritising these sites for dock installation. </a:t>
            </a:r>
          </a:p>
        </p:txBody>
      </p:sp>
      <p:graphicFrame>
        <p:nvGraphicFramePr>
          <p:cNvPr id="7" name="Table 6">
            <a:extLst>
              <a:ext uri="{FF2B5EF4-FFF2-40B4-BE49-F238E27FC236}">
                <a16:creationId xmlns:a16="http://schemas.microsoft.com/office/drawing/2014/main" id="{04E8B4A1-9996-6C99-626E-64BD0891107F}"/>
              </a:ext>
            </a:extLst>
          </p:cNvPr>
          <p:cNvGraphicFramePr>
            <a:graphicFrameLocks noGrp="1"/>
          </p:cNvGraphicFramePr>
          <p:nvPr>
            <p:extLst>
              <p:ext uri="{D42A27DB-BD31-4B8C-83A1-F6EECF244321}">
                <p14:modId xmlns:p14="http://schemas.microsoft.com/office/powerpoint/2010/main" val="3069287971"/>
              </p:ext>
            </p:extLst>
          </p:nvPr>
        </p:nvGraphicFramePr>
        <p:xfrm>
          <a:off x="6887653" y="1974445"/>
          <a:ext cx="4990311" cy="3942080"/>
        </p:xfrm>
        <a:graphic>
          <a:graphicData uri="http://schemas.openxmlformats.org/drawingml/2006/table">
            <a:tbl>
              <a:tblPr/>
              <a:tblGrid>
                <a:gridCol w="3553846">
                  <a:extLst>
                    <a:ext uri="{9D8B030D-6E8A-4147-A177-3AD203B41FA5}">
                      <a16:colId xmlns:a16="http://schemas.microsoft.com/office/drawing/2014/main" val="2472710746"/>
                    </a:ext>
                  </a:extLst>
                </a:gridCol>
                <a:gridCol w="1436465">
                  <a:extLst>
                    <a:ext uri="{9D8B030D-6E8A-4147-A177-3AD203B41FA5}">
                      <a16:colId xmlns:a16="http://schemas.microsoft.com/office/drawing/2014/main" val="1590359377"/>
                    </a:ext>
                  </a:extLst>
                </a:gridCol>
              </a:tblGrid>
              <a:tr h="184150">
                <a:tc>
                  <a:txBody>
                    <a:bodyPr/>
                    <a:lstStyle/>
                    <a:p>
                      <a:pPr algn="l" fontAlgn="b"/>
                      <a:r>
                        <a:rPr lang="en-GB" sz="1400" b="1" i="0" u="none" strike="noStrike" dirty="0">
                          <a:solidFill>
                            <a:srgbClr val="FFFFFF"/>
                          </a:solidFill>
                          <a:effectLst/>
                          <a:latin typeface="Georgia" panose="02040502050405020303" pitchFamily="18" charset="0"/>
                        </a:rPr>
                        <a:t>Dock station name</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solidFill>
                  </a:tcPr>
                </a:tc>
                <a:tc>
                  <a:txBody>
                    <a:bodyPr/>
                    <a:lstStyle/>
                    <a:p>
                      <a:pPr algn="ctr" fontAlgn="b"/>
                      <a:r>
                        <a:rPr lang="en-GB" sz="1400" b="1" i="0" u="none" strike="noStrike" dirty="0">
                          <a:solidFill>
                            <a:srgbClr val="FFFFFF"/>
                          </a:solidFill>
                          <a:effectLst/>
                          <a:latin typeface="Georgia" panose="02040502050405020303" pitchFamily="18" charset="0"/>
                        </a:rPr>
                        <a:t>Average daily journeys</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solidFill>
                  </a:tcPr>
                </a:tc>
                <a:extLst>
                  <a:ext uri="{0D108BD9-81ED-4DB2-BD59-A6C34878D82A}">
                    <a16:rowId xmlns:a16="http://schemas.microsoft.com/office/drawing/2014/main" val="181796447"/>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Waterloo Station , Waterloo</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637</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43241282"/>
                  </a:ext>
                </a:extLst>
              </a:tr>
              <a:tr h="1841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Hyde Park Corner, Hyde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440</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0846571"/>
                  </a:ext>
                </a:extLst>
              </a:tr>
              <a:tr h="1841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Hop Exchange, The Borough</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307</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74965373"/>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Wellington Arch, Hyde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301</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631933"/>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Belgrove Street , King's Cross</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294</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93190220"/>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Albert Gate, Hyde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289</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65655164"/>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Black Lion Gate, Kensington Gardens</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287</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70676210"/>
                  </a:ext>
                </a:extLst>
              </a:tr>
              <a:tr h="1841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Aquatic Centre, Queen Elizabeth Olympic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275</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12010548"/>
                  </a:ext>
                </a:extLst>
              </a:tr>
              <a:tr h="1841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Duke Street Hill, London Bridge</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239</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52486563"/>
                  </a:ext>
                </a:extLst>
              </a:tr>
              <a:tr h="184150">
                <a:tc>
                  <a:txBody>
                    <a:bodyPr/>
                    <a:lstStyle/>
                    <a:p>
                      <a:pPr algn="l" fontAlgn="b"/>
                      <a:r>
                        <a:rPr lang="fr-FR" sz="1400" b="0" i="0" u="none" strike="noStrike" dirty="0">
                          <a:solidFill>
                            <a:srgbClr val="000000"/>
                          </a:solidFill>
                          <a:effectLst/>
                          <a:latin typeface="Arial" panose="020B0604020202020204" pitchFamily="34" charset="0"/>
                          <a:cs typeface="Arial" panose="020B0604020202020204" pitchFamily="34" charset="0"/>
                        </a:rPr>
                        <a:t>Triangle Car Park, Hyde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234</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78013006"/>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Tooley Street, Bermondsey</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229</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99769990"/>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Park Lane , Hyde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228</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53044797"/>
                  </a:ext>
                </a:extLst>
              </a:tr>
              <a:tr h="184150">
                <a:tc>
                  <a:txBody>
                    <a:bodyPr/>
                    <a:lstStyle/>
                    <a:p>
                      <a:pPr algn="l" fontAlgn="b"/>
                      <a:r>
                        <a:rPr lang="fr-FR" sz="1400" b="0" i="0" u="none" strike="noStrike" dirty="0">
                          <a:solidFill>
                            <a:srgbClr val="000000"/>
                          </a:solidFill>
                          <a:effectLst/>
                          <a:latin typeface="Arial" panose="020B0604020202020204" pitchFamily="34" charset="0"/>
                          <a:cs typeface="Arial" panose="020B0604020202020204" pitchFamily="34" charset="0"/>
                        </a:rPr>
                        <a:t>Serpentine Car Park, Hyde Park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226</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68864715"/>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Storey's Gate, Westminster</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a:solidFill>
                            <a:srgbClr val="000000"/>
                          </a:solidFill>
                          <a:effectLst/>
                          <a:latin typeface="Arial" panose="020B0604020202020204" pitchFamily="34" charset="0"/>
                          <a:cs typeface="Arial" panose="020B0604020202020204" pitchFamily="34" charset="0"/>
                        </a:rPr>
                        <a:t>220</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67913141"/>
                  </a:ext>
                </a:extLst>
              </a:tr>
              <a:tr h="1841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Wormwood Street, Liverpool Street</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219</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24422062"/>
                  </a:ext>
                </a:extLst>
              </a:tr>
            </a:tbl>
          </a:graphicData>
        </a:graphic>
      </p:graphicFrame>
      <p:sp>
        <p:nvSpPr>
          <p:cNvPr id="8" name="TextBox 7">
            <a:extLst>
              <a:ext uri="{FF2B5EF4-FFF2-40B4-BE49-F238E27FC236}">
                <a16:creationId xmlns:a16="http://schemas.microsoft.com/office/drawing/2014/main" id="{F6EFEC57-C0D8-57A5-12EB-AEE9FB51AF01}"/>
              </a:ext>
            </a:extLst>
          </p:cNvPr>
          <p:cNvSpPr txBox="1"/>
          <p:nvPr/>
        </p:nvSpPr>
        <p:spPr>
          <a:xfrm>
            <a:off x="381123" y="6372212"/>
            <a:ext cx="4501553" cy="338554"/>
          </a:xfrm>
          <a:prstGeom prst="rect">
            <a:avLst/>
          </a:prstGeom>
          <a:noFill/>
        </p:spPr>
        <p:txBody>
          <a:bodyPr wrap="none" rtlCol="0">
            <a:spAutoFit/>
          </a:bodyPr>
          <a:lstStyle/>
          <a:p>
            <a:r>
              <a:rPr lang="en-GB" sz="1600" i="1" dirty="0">
                <a:latin typeface="Georgia" panose="02040502050405020303" pitchFamily="18" charset="0"/>
              </a:rPr>
              <a:t>Figure 3: Docking stations by degree centrality</a:t>
            </a:r>
          </a:p>
        </p:txBody>
      </p:sp>
    </p:spTree>
    <p:extLst>
      <p:ext uri="{BB962C8B-B14F-4D97-AF65-F5344CB8AC3E}">
        <p14:creationId xmlns:p14="http://schemas.microsoft.com/office/powerpoint/2010/main" val="255563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A2054F-912D-3693-9272-A74F8C9AF54B}"/>
              </a:ext>
            </a:extLst>
          </p:cNvPr>
          <p:cNvPicPr>
            <a:picLocks noChangeAspect="1"/>
          </p:cNvPicPr>
          <p:nvPr/>
        </p:nvPicPr>
        <p:blipFill rotWithShape="1">
          <a:blip r:embed="rId2"/>
          <a:srcRect t="4960"/>
          <a:stretch/>
        </p:blipFill>
        <p:spPr>
          <a:xfrm>
            <a:off x="397164" y="2004291"/>
            <a:ext cx="6172662" cy="4399848"/>
          </a:xfrm>
          <a:prstGeom prst="rect">
            <a:avLst/>
          </a:prstGeom>
        </p:spPr>
      </p:pic>
      <p:sp>
        <p:nvSpPr>
          <p:cNvPr id="7" name="TextBox 6">
            <a:extLst>
              <a:ext uri="{FF2B5EF4-FFF2-40B4-BE49-F238E27FC236}">
                <a16:creationId xmlns:a16="http://schemas.microsoft.com/office/drawing/2014/main" id="{E15371D7-174F-D63A-24B2-62A7DC9FF9CD}"/>
              </a:ext>
            </a:extLst>
          </p:cNvPr>
          <p:cNvSpPr txBox="1"/>
          <p:nvPr/>
        </p:nvSpPr>
        <p:spPr>
          <a:xfrm>
            <a:off x="209666" y="99926"/>
            <a:ext cx="11483570" cy="1785104"/>
          </a:xfrm>
          <a:prstGeom prst="rect">
            <a:avLst/>
          </a:prstGeom>
          <a:noFill/>
        </p:spPr>
        <p:txBody>
          <a:bodyPr wrap="square" rtlCol="0">
            <a:spAutoFit/>
          </a:bodyPr>
          <a:lstStyle/>
          <a:p>
            <a:r>
              <a:rPr lang="en-GB" sz="2000" b="1" dirty="0">
                <a:latin typeface="Georgia" panose="02040502050405020303" pitchFamily="18" charset="0"/>
              </a:rPr>
              <a:t>Recommendation 2: Redistribute bikes from net sinks to net sources</a:t>
            </a:r>
            <a:endParaRPr lang="en-GB" sz="2000" dirty="0"/>
          </a:p>
          <a:p>
            <a:r>
              <a:rPr lang="en-GB" dirty="0">
                <a:latin typeface="Arial" panose="020B0604020202020204" pitchFamily="34" charset="0"/>
                <a:cs typeface="Arial" panose="020B0604020202020204" pitchFamily="34" charset="0"/>
              </a:rPr>
              <a:t>Certain docks had notably more bikes docked than undocked during the analysis period (sinks), or vice versa (sources).</a:t>
            </a:r>
          </a:p>
          <a:p>
            <a:endParaRPr lang="en-GB" dirty="0">
              <a:latin typeface="Arial" panose="020B0604020202020204" pitchFamily="34" charset="0"/>
              <a:cs typeface="Arial" panose="020B0604020202020204" pitchFamily="34" charset="0"/>
            </a:endParaRPr>
          </a:p>
          <a:p>
            <a:pPr>
              <a:spcAft>
                <a:spcPts val="600"/>
              </a:spcAft>
            </a:pPr>
            <a:r>
              <a:rPr lang="en-GB" dirty="0">
                <a:latin typeface="Arial" panose="020B0604020202020204" pitchFamily="34" charset="0"/>
                <a:cs typeface="Arial" panose="020B0604020202020204" pitchFamily="34" charset="0"/>
              </a:rPr>
              <a:t>To ensure balancing of the network, we recommend redistribution of bikes from sinks to sources through either price incentives or actively relocating bikes during </a:t>
            </a:r>
            <a:r>
              <a:rPr lang="en-GB">
                <a:latin typeface="Arial" panose="020B0604020202020204" pitchFamily="34" charset="0"/>
                <a:cs typeface="Arial" panose="020B0604020202020204" pitchFamily="34" charset="0"/>
              </a:rPr>
              <a:t>quiet periods.</a:t>
            </a:r>
            <a:endParaRPr lang="en-GB"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C7A7F12F-E336-9EAE-38F2-A440DC78A627}"/>
              </a:ext>
            </a:extLst>
          </p:cNvPr>
          <p:cNvGraphicFramePr>
            <a:graphicFrameLocks noGrp="1"/>
          </p:cNvGraphicFramePr>
          <p:nvPr>
            <p:extLst>
              <p:ext uri="{D42A27DB-BD31-4B8C-83A1-F6EECF244321}">
                <p14:modId xmlns:p14="http://schemas.microsoft.com/office/powerpoint/2010/main" val="3319873334"/>
              </p:ext>
            </p:extLst>
          </p:nvPr>
        </p:nvGraphicFramePr>
        <p:xfrm>
          <a:off x="7177348" y="4379512"/>
          <a:ext cx="4432761" cy="1919750"/>
        </p:xfrm>
        <a:graphic>
          <a:graphicData uri="http://schemas.openxmlformats.org/drawingml/2006/table">
            <a:tbl>
              <a:tblPr/>
              <a:tblGrid>
                <a:gridCol w="2994204">
                  <a:extLst>
                    <a:ext uri="{9D8B030D-6E8A-4147-A177-3AD203B41FA5}">
                      <a16:colId xmlns:a16="http://schemas.microsoft.com/office/drawing/2014/main" val="3402446112"/>
                    </a:ext>
                  </a:extLst>
                </a:gridCol>
                <a:gridCol w="1438557">
                  <a:extLst>
                    <a:ext uri="{9D8B030D-6E8A-4147-A177-3AD203B41FA5}">
                      <a16:colId xmlns:a16="http://schemas.microsoft.com/office/drawing/2014/main" val="1507458791"/>
                    </a:ext>
                  </a:extLst>
                </a:gridCol>
              </a:tblGrid>
              <a:tr h="274250">
                <a:tc>
                  <a:txBody>
                    <a:bodyPr/>
                    <a:lstStyle/>
                    <a:p>
                      <a:pPr algn="l" fontAlgn="b"/>
                      <a:r>
                        <a:rPr lang="en-GB" sz="1400" b="1" i="0" u="none" strike="noStrike" dirty="0">
                          <a:solidFill>
                            <a:srgbClr val="FFFFFF"/>
                          </a:solidFill>
                          <a:effectLst/>
                          <a:latin typeface="Georgia" panose="02040502050405020303" pitchFamily="18" charset="0"/>
                        </a:rPr>
                        <a:t>Docking station name</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tc>
                  <a:txBody>
                    <a:bodyPr/>
                    <a:lstStyle/>
                    <a:p>
                      <a:pPr algn="ctr" fontAlgn="b"/>
                      <a:r>
                        <a:rPr lang="en-GB" sz="1400" b="1" i="0" u="none" strike="noStrike" dirty="0">
                          <a:solidFill>
                            <a:schemeClr val="bg1"/>
                          </a:solidFill>
                          <a:effectLst/>
                          <a:latin typeface="Georgia" panose="02040502050405020303" pitchFamily="18" charset="0"/>
                        </a:rPr>
                        <a:t>Daily deficit</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extLst>
                  <a:ext uri="{0D108BD9-81ED-4DB2-BD59-A6C34878D82A}">
                    <a16:rowId xmlns:a16="http://schemas.microsoft.com/office/drawing/2014/main" val="1412730610"/>
                  </a:ext>
                </a:extLst>
              </a:tr>
              <a:tr h="274250">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Waterloo Station, Waterloo</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algn="ctr" defTabSz="914400" rtl="0" eaLnBrk="1" fontAlgn="b" latinLnBrk="0" hangingPunct="1"/>
                      <a:r>
                        <a:rPr lang="en-GB" sz="1400" b="0" i="0" u="none" strike="noStrike" kern="1200" dirty="0">
                          <a:solidFill>
                            <a:srgbClr val="000000"/>
                          </a:solidFill>
                          <a:effectLst/>
                          <a:latin typeface="Arial" panose="020B0604020202020204" pitchFamily="34" charset="0"/>
                          <a:ea typeface="+mn-ea"/>
                          <a:cs typeface="Arial" panose="020B0604020202020204" pitchFamily="34" charset="0"/>
                        </a:rPr>
                        <a:t>-30</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04206099"/>
                  </a:ext>
                </a:extLst>
              </a:tr>
              <a:tr h="2742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Cloudesley Road, Angel</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algn="ctr" defTabSz="914400" rtl="0" eaLnBrk="1" fontAlgn="b" latinLnBrk="0" hangingPunct="1"/>
                      <a:r>
                        <a:rPr lang="en-GB" sz="1400" b="0" i="0" u="none" strike="noStrike" kern="1200" dirty="0">
                          <a:solidFill>
                            <a:srgbClr val="000000"/>
                          </a:solidFill>
                          <a:effectLst/>
                          <a:latin typeface="Arial" panose="020B0604020202020204" pitchFamily="34" charset="0"/>
                          <a:ea typeface="+mn-ea"/>
                          <a:cs typeface="Arial" panose="020B0604020202020204" pitchFamily="34" charset="0"/>
                        </a:rPr>
                        <a:t>-11</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37550412"/>
                  </a:ext>
                </a:extLst>
              </a:tr>
              <a:tr h="2742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Eagle Wharf Road, Hoxton</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algn="ctr" defTabSz="914400" rtl="0" eaLnBrk="1" fontAlgn="b" latinLnBrk="0" hangingPunct="1"/>
                      <a:r>
                        <a:rPr lang="en-GB" sz="1400" b="0" i="0" u="none" strike="noStrike" kern="1200" dirty="0">
                          <a:solidFill>
                            <a:srgbClr val="000000"/>
                          </a:solidFill>
                          <a:effectLst/>
                          <a:latin typeface="Arial" panose="020B0604020202020204" pitchFamily="34" charset="0"/>
                          <a:ea typeface="+mn-ea"/>
                          <a:cs typeface="Arial" panose="020B0604020202020204" pitchFamily="34" charset="0"/>
                        </a:rPr>
                        <a:t>-9</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02212099"/>
                  </a:ext>
                </a:extLst>
              </a:tr>
              <a:tr h="2742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Lancaster Gate , Bayswater</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algn="ctr" defTabSz="914400" rtl="0" eaLnBrk="1" fontAlgn="b" latinLnBrk="0" hangingPunct="1"/>
                      <a:r>
                        <a:rPr lang="en-GB" sz="1400" b="0" i="0" u="none" strike="noStrike" kern="1200" dirty="0">
                          <a:solidFill>
                            <a:srgbClr val="000000"/>
                          </a:solidFill>
                          <a:effectLst/>
                          <a:latin typeface="Arial" panose="020B0604020202020204" pitchFamily="34" charset="0"/>
                          <a:ea typeface="+mn-ea"/>
                          <a:cs typeface="Arial" panose="020B0604020202020204" pitchFamily="34" charset="0"/>
                        </a:rPr>
                        <a:t>-9</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22055379"/>
                  </a:ext>
                </a:extLst>
              </a:tr>
              <a:tr h="2742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Boston Place, Marylebone</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algn="ctr" defTabSz="914400" rtl="0" eaLnBrk="1" fontAlgn="b" latinLnBrk="0" hangingPunct="1"/>
                      <a:r>
                        <a:rPr lang="en-GB" sz="1400" b="0" i="0" u="none" strike="noStrike" kern="1200" dirty="0">
                          <a:solidFill>
                            <a:srgbClr val="000000"/>
                          </a:solidFill>
                          <a:effectLst/>
                          <a:latin typeface="Arial" panose="020B0604020202020204" pitchFamily="34" charset="0"/>
                          <a:ea typeface="+mn-ea"/>
                          <a:cs typeface="Arial" panose="020B0604020202020204" pitchFamily="34" charset="0"/>
                        </a:rPr>
                        <a:t>-8</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18863549"/>
                  </a:ext>
                </a:extLst>
              </a:tr>
              <a:tr h="274250">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Notting Hill Gate Station, Notting Hill</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0" algn="ctr" defTabSz="914400" rtl="0" eaLnBrk="1" fontAlgn="b" latinLnBrk="0" hangingPunct="1"/>
                      <a:r>
                        <a:rPr lang="en-GB" sz="1400" b="0" i="0" u="none" strike="noStrike" kern="1200" dirty="0">
                          <a:solidFill>
                            <a:srgbClr val="000000"/>
                          </a:solidFill>
                          <a:effectLst/>
                          <a:latin typeface="Arial" panose="020B0604020202020204" pitchFamily="34" charset="0"/>
                          <a:ea typeface="+mn-ea"/>
                          <a:cs typeface="Arial" panose="020B0604020202020204" pitchFamily="34" charset="0"/>
                        </a:rPr>
                        <a:t>-8</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11986379"/>
                  </a:ext>
                </a:extLst>
              </a:tr>
            </a:tbl>
          </a:graphicData>
        </a:graphic>
      </p:graphicFrame>
      <p:graphicFrame>
        <p:nvGraphicFramePr>
          <p:cNvPr id="10" name="Table 9">
            <a:extLst>
              <a:ext uri="{FF2B5EF4-FFF2-40B4-BE49-F238E27FC236}">
                <a16:creationId xmlns:a16="http://schemas.microsoft.com/office/drawing/2014/main" id="{046F4F9B-316E-2216-A4FD-EE3BA5F4FDEC}"/>
              </a:ext>
            </a:extLst>
          </p:cNvPr>
          <p:cNvGraphicFramePr>
            <a:graphicFrameLocks noGrp="1"/>
          </p:cNvGraphicFramePr>
          <p:nvPr>
            <p:extLst>
              <p:ext uri="{D42A27DB-BD31-4B8C-83A1-F6EECF244321}">
                <p14:modId xmlns:p14="http://schemas.microsoft.com/office/powerpoint/2010/main" val="4293610004"/>
              </p:ext>
            </p:extLst>
          </p:nvPr>
        </p:nvGraphicFramePr>
        <p:xfrm>
          <a:off x="7177347" y="2074306"/>
          <a:ext cx="4432762" cy="1747893"/>
        </p:xfrm>
        <a:graphic>
          <a:graphicData uri="http://schemas.openxmlformats.org/drawingml/2006/table">
            <a:tbl>
              <a:tblPr/>
              <a:tblGrid>
                <a:gridCol w="2994205">
                  <a:extLst>
                    <a:ext uri="{9D8B030D-6E8A-4147-A177-3AD203B41FA5}">
                      <a16:colId xmlns:a16="http://schemas.microsoft.com/office/drawing/2014/main" val="3402446112"/>
                    </a:ext>
                  </a:extLst>
                </a:gridCol>
                <a:gridCol w="1438557">
                  <a:extLst>
                    <a:ext uri="{9D8B030D-6E8A-4147-A177-3AD203B41FA5}">
                      <a16:colId xmlns:a16="http://schemas.microsoft.com/office/drawing/2014/main" val="1507458791"/>
                    </a:ext>
                  </a:extLst>
                </a:gridCol>
              </a:tblGrid>
              <a:tr h="249699">
                <a:tc>
                  <a:txBody>
                    <a:bodyPr/>
                    <a:lstStyle/>
                    <a:p>
                      <a:pPr algn="l" fontAlgn="b"/>
                      <a:r>
                        <a:rPr lang="en-GB" sz="1400" b="1" i="0" u="none" strike="noStrike" dirty="0">
                          <a:solidFill>
                            <a:srgbClr val="000000"/>
                          </a:solidFill>
                          <a:effectLst/>
                          <a:latin typeface="Georgia" panose="02040502050405020303" pitchFamily="18" charset="0"/>
                        </a:rPr>
                        <a:t>Docking station name</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GB" sz="1400" b="1" i="0" u="none" strike="noStrike" dirty="0">
                          <a:solidFill>
                            <a:srgbClr val="000000"/>
                          </a:solidFill>
                          <a:effectLst/>
                          <a:latin typeface="Georgia" panose="02040502050405020303" pitchFamily="18" charset="0"/>
                        </a:rPr>
                        <a:t>Daily surplus</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1412730610"/>
                  </a:ext>
                </a:extLst>
              </a:tr>
              <a:tr h="249699">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Hop Exchange, The Borough</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45</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04206099"/>
                  </a:ext>
                </a:extLst>
              </a:tr>
              <a:tr h="249699">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St. James's Square, St. James's</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21</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37550412"/>
                  </a:ext>
                </a:extLst>
              </a:tr>
              <a:tr h="249699">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Holborn Circus, Holborn</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18</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02212099"/>
                  </a:ext>
                </a:extLst>
              </a:tr>
              <a:tr h="249699">
                <a:tc>
                  <a:txBody>
                    <a:bodyPr/>
                    <a:lstStyle/>
                    <a:p>
                      <a:pPr algn="l" fontAlgn="b"/>
                      <a:r>
                        <a:rPr lang="en-GB" sz="1400" b="0" i="0" u="none" strike="noStrike" dirty="0" err="1">
                          <a:solidFill>
                            <a:srgbClr val="000000"/>
                          </a:solidFill>
                          <a:effectLst/>
                          <a:latin typeface="Arial" panose="020B0604020202020204" pitchFamily="34" charset="0"/>
                          <a:cs typeface="Arial" panose="020B0604020202020204" pitchFamily="34" charset="0"/>
                        </a:rPr>
                        <a:t>Brushfield</a:t>
                      </a:r>
                      <a:r>
                        <a:rPr lang="en-GB" sz="1400" b="0" i="0" u="none" strike="noStrike" dirty="0">
                          <a:solidFill>
                            <a:srgbClr val="000000"/>
                          </a:solidFill>
                          <a:effectLst/>
                          <a:latin typeface="Arial" panose="020B0604020202020204" pitchFamily="34" charset="0"/>
                          <a:cs typeface="Arial" panose="020B0604020202020204" pitchFamily="34" charset="0"/>
                        </a:rPr>
                        <a:t> Street, Liverpool Street</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14</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22055379"/>
                  </a:ext>
                </a:extLst>
              </a:tr>
              <a:tr h="249699">
                <a:tc>
                  <a:txBody>
                    <a:bodyPr/>
                    <a:lstStyle/>
                    <a:p>
                      <a:pPr algn="l" fontAlgn="b"/>
                      <a:r>
                        <a:rPr lang="en-GB" sz="1400" b="0" i="0" u="none" strike="noStrike">
                          <a:solidFill>
                            <a:srgbClr val="000000"/>
                          </a:solidFill>
                          <a:effectLst/>
                          <a:latin typeface="Arial" panose="020B0604020202020204" pitchFamily="34" charset="0"/>
                          <a:cs typeface="Arial" panose="020B0604020202020204" pitchFamily="34" charset="0"/>
                        </a:rPr>
                        <a:t>Queen Street 2, Bank</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13</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18863549"/>
                  </a:ext>
                </a:extLst>
              </a:tr>
              <a:tr h="249699">
                <a:tc>
                  <a:txBody>
                    <a:bodyPr/>
                    <a:lstStyle/>
                    <a:p>
                      <a:pPr algn="l" fontAlgn="b"/>
                      <a:r>
                        <a:rPr lang="en-GB" sz="1400" b="0" i="0" u="none" strike="noStrike" dirty="0">
                          <a:solidFill>
                            <a:srgbClr val="000000"/>
                          </a:solidFill>
                          <a:effectLst/>
                          <a:latin typeface="Arial" panose="020B0604020202020204" pitchFamily="34" charset="0"/>
                          <a:cs typeface="Arial" panose="020B0604020202020204" pitchFamily="34" charset="0"/>
                        </a:rPr>
                        <a:t>Soho Square , Soho</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400" b="0" i="0" u="none" strike="noStrike" dirty="0">
                          <a:solidFill>
                            <a:srgbClr val="000000"/>
                          </a:solidFill>
                          <a:effectLst/>
                          <a:latin typeface="Arial" panose="020B0604020202020204" pitchFamily="34" charset="0"/>
                          <a:cs typeface="Arial" panose="020B0604020202020204" pitchFamily="34" charset="0"/>
                        </a:rPr>
                        <a:t>13</a:t>
                      </a:r>
                    </a:p>
                  </a:txBody>
                  <a:tcPr marL="6350" marR="6350" marT="635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11986379"/>
                  </a:ext>
                </a:extLst>
              </a:tr>
            </a:tbl>
          </a:graphicData>
        </a:graphic>
      </p:graphicFrame>
      <p:sp>
        <p:nvSpPr>
          <p:cNvPr id="11" name="TextBox 10">
            <a:extLst>
              <a:ext uri="{FF2B5EF4-FFF2-40B4-BE49-F238E27FC236}">
                <a16:creationId xmlns:a16="http://schemas.microsoft.com/office/drawing/2014/main" id="{47030B85-E6BE-8210-7A58-8F6AB70B0146}"/>
              </a:ext>
            </a:extLst>
          </p:cNvPr>
          <p:cNvSpPr txBox="1"/>
          <p:nvPr/>
        </p:nvSpPr>
        <p:spPr>
          <a:xfrm>
            <a:off x="394388" y="6419520"/>
            <a:ext cx="4198585" cy="338554"/>
          </a:xfrm>
          <a:prstGeom prst="rect">
            <a:avLst/>
          </a:prstGeom>
          <a:noFill/>
        </p:spPr>
        <p:txBody>
          <a:bodyPr wrap="none" rtlCol="0">
            <a:spAutoFit/>
          </a:bodyPr>
          <a:lstStyle/>
          <a:p>
            <a:r>
              <a:rPr lang="en-GB" sz="1600" i="1" dirty="0">
                <a:latin typeface="Georgia" panose="02040502050405020303" pitchFamily="18" charset="0"/>
              </a:rPr>
              <a:t>Figure 4: Docking stations by net centrality</a:t>
            </a:r>
          </a:p>
        </p:txBody>
      </p:sp>
    </p:spTree>
    <p:extLst>
      <p:ext uri="{BB962C8B-B14F-4D97-AF65-F5344CB8AC3E}">
        <p14:creationId xmlns:p14="http://schemas.microsoft.com/office/powerpoint/2010/main" val="2470838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2193</TotalTime>
  <Words>534</Words>
  <Application>Microsoft Office PowerPoint</Application>
  <PresentationFormat>Widescreen</PresentationFormat>
  <Paragraphs>87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manson</dc:creator>
  <cp:lastModifiedBy>hugo manson</cp:lastModifiedBy>
  <cp:revision>36</cp:revision>
  <dcterms:created xsi:type="dcterms:W3CDTF">2022-06-24T19:56:33Z</dcterms:created>
  <dcterms:modified xsi:type="dcterms:W3CDTF">2022-06-28T08:24:46Z</dcterms:modified>
</cp:coreProperties>
</file>