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EB Garamond"/>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BC602A0-7DEE-48BE-ADB1-6C7A41723C04}">
  <a:tblStyle styleId="{0BC602A0-7DEE-48BE-ADB1-6C7A41723C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EBGaramond-bold.fntdata"/><Relationship Id="rId12" Type="http://schemas.openxmlformats.org/officeDocument/2006/relationships/slide" Target="slides/slide7.xml"/><Relationship Id="rId34" Type="http://schemas.openxmlformats.org/officeDocument/2006/relationships/font" Target="fonts/EBGaramond-regular.fntdata"/><Relationship Id="rId15" Type="http://schemas.openxmlformats.org/officeDocument/2006/relationships/slide" Target="slides/slide10.xml"/><Relationship Id="rId37" Type="http://schemas.openxmlformats.org/officeDocument/2006/relationships/font" Target="fonts/EBGaramond-boldItalic.fntdata"/><Relationship Id="rId14" Type="http://schemas.openxmlformats.org/officeDocument/2006/relationships/slide" Target="slides/slide9.xml"/><Relationship Id="rId36" Type="http://schemas.openxmlformats.org/officeDocument/2006/relationships/font" Target="fonts/EBGaramond-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inmarketcap.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Good </a:t>
            </a:r>
            <a:r>
              <a:rPr lang="en"/>
              <a:t>morning everyone, we are group 7. Our project provides a few insights for Cryptocurrency Trading. We utilized Bollinger Band &amp; Simple Moving Average/Exponential Moving Average strategies.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Too see it more clearly, we plotted characterized n-day MA strategy returns on the same graph ranging from 15 to 50. The optimized result ranges from pink to purple which corresponds to the interval 18-45.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Since the cryptocurrencies highly volatile nature.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 stands for Simple Moving Average. This indicator tracks the current trend of the market; it is simply an average of the closing prices over the last n days of trading. Common values of n range from 5 to 50. </a:t>
            </a:r>
            <a:endParaRPr/>
          </a:p>
          <a:p>
            <a:pPr indent="0" lvl="0" marL="0">
              <a:spcBef>
                <a:spcPts val="0"/>
              </a:spcBef>
              <a:spcAft>
                <a:spcPts val="0"/>
              </a:spcAft>
              <a:buNone/>
            </a:pPr>
            <a:r>
              <a:t/>
            </a:r>
            <a:endParaRPr/>
          </a:p>
          <a:p>
            <a:pPr indent="0" lvl="0" marL="0">
              <a:spcBef>
                <a:spcPts val="0"/>
              </a:spcBef>
              <a:spcAft>
                <a:spcPts val="0"/>
              </a:spcAft>
              <a:buNone/>
            </a:pPr>
            <a:r>
              <a:rPr lang="en"/>
              <a:t>EMA stands for Exponential Moving average. This is a similar indicator. The only difference is that it weights data points from closer to the present more heavily. So this is essentially a weighted SMA.</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SMA crossover signal is based on the idea that when the indicator based on a shorter time period crosses above the longer time period indicator, </a:t>
            </a:r>
            <a:endParaRPr/>
          </a:p>
          <a:p>
            <a:pPr indent="0" lvl="0" marL="0">
              <a:spcBef>
                <a:spcPts val="0"/>
              </a:spcBef>
              <a:spcAft>
                <a:spcPts val="0"/>
              </a:spcAft>
              <a:buNone/>
            </a:pPr>
            <a:r>
              <a:rPr lang="en"/>
              <a:t>then this indicates that the short-term sentiment of the market is more positive than it has been in the long term.</a:t>
            </a:r>
            <a:endParaRPr/>
          </a:p>
          <a:p>
            <a:pPr indent="0" lvl="0" marL="0">
              <a:spcBef>
                <a:spcPts val="0"/>
              </a:spcBef>
              <a:spcAft>
                <a:spcPts val="0"/>
              </a:spcAft>
              <a:buNone/>
            </a:pPr>
            <a:r>
              <a:rPr lang="en"/>
              <a:t>Thus, this is  a buy signal.</a:t>
            </a:r>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Similarly, when the short-term indicator crosses below, the sentiment at the moment is more negative than it has been over the long term. And this represents a sell opportunity.</a:t>
            </a:r>
            <a:endParaRPr/>
          </a:p>
          <a:p>
            <a:pPr indent="0" lvl="0" marL="0">
              <a:spcBef>
                <a:spcPts val="0"/>
              </a:spcBef>
              <a:spcAft>
                <a:spcPts val="0"/>
              </a:spcAft>
              <a:buNone/>
            </a:pPr>
            <a:r>
              <a:t/>
            </a:r>
            <a:endParaRPr/>
          </a:p>
          <a:p>
            <a:pPr indent="0" lvl="0" marL="0">
              <a:spcBef>
                <a:spcPts val="0"/>
              </a:spcBef>
              <a:spcAft>
                <a:spcPts val="0"/>
              </a:spcAft>
              <a:buNone/>
            </a:pPr>
            <a:r>
              <a:rPr lang="en"/>
              <a:t>The same idea holds for EMA as well. </a:t>
            </a:r>
            <a:endParaRPr/>
          </a:p>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长短线</a:t>
            </a:r>
            <a:endParaRPr/>
          </a:p>
          <a:p>
            <a:pPr indent="0" lvl="0" marL="0">
              <a:spcBef>
                <a:spcPts val="0"/>
              </a:spcBef>
              <a:spcAft>
                <a:spcPts val="0"/>
              </a:spcAft>
              <a:buNone/>
            </a:pPr>
            <a:r>
              <a:rPr lang="en"/>
              <a:t>Follow same assumption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strategy is executed on daily basis. Same for the liquidation.</a:t>
            </a:r>
            <a:endParaRPr/>
          </a:p>
          <a:p>
            <a:pPr indent="0" lvl="0" marL="0" rtl="0">
              <a:spcBef>
                <a:spcPts val="0"/>
              </a:spcBef>
              <a:spcAft>
                <a:spcPts val="0"/>
              </a:spcAft>
              <a:buNone/>
            </a:pPr>
            <a:r>
              <a:rPr lang="en"/>
              <a:t>3.Before the market close, we will buy or sell 1 unit of bitcoin and reverse the position before the market close on the next day.</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 30 best</a:t>
            </a:r>
            <a:endParaRPr/>
          </a:p>
          <a:p>
            <a:pPr indent="0" lvl="0" marL="0">
              <a:spcBef>
                <a:spcPts val="0"/>
              </a:spcBef>
              <a:spcAft>
                <a:spcPts val="0"/>
              </a:spcAft>
              <a:buNone/>
            </a:pPr>
            <a:r>
              <a:rPr lang="en"/>
              <a:t>Jul-Aug sometimes negative</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note</a:t>
            </a:r>
            <a:r>
              <a:rPr lang="en"/>
              <a:t>worthy is that the price of bitcoin has reached the highest point on December 2017. Because of the high price volatility, this mysterious currency entered the public view.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20 day: the best</a:t>
            </a:r>
            <a:endParaRPr/>
          </a:p>
          <a:p>
            <a:pPr indent="0" lvl="0" marL="0" rtl="0">
              <a:spcBef>
                <a:spcPts val="0"/>
              </a:spcBef>
              <a:spcAft>
                <a:spcPts val="0"/>
              </a:spcAft>
              <a:buNone/>
            </a:pPr>
            <a:r>
              <a:rPr lang="en"/>
              <a:t>EMA fluctuates more than SMA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way we can improve this method is to combine it with other method, for example we can use the SMA/EMA together with the ADX indicator. </a:t>
            </a:r>
            <a:endParaRPr/>
          </a:p>
          <a:p>
            <a:pPr indent="0" lvl="0" marL="0">
              <a:spcBef>
                <a:spcPts val="0"/>
              </a:spcBef>
              <a:spcAft>
                <a:spcPts val="0"/>
              </a:spcAft>
              <a:buNone/>
            </a:pPr>
            <a:r>
              <a:t/>
            </a:r>
            <a:endParaRPr/>
          </a:p>
          <a:p>
            <a:pPr indent="0" lvl="0" marL="0">
              <a:spcBef>
                <a:spcPts val="0"/>
              </a:spcBef>
              <a:spcAft>
                <a:spcPts val="0"/>
              </a:spcAft>
              <a:buNone/>
            </a:pPr>
            <a:r>
              <a:rPr lang="en"/>
              <a:t>ADX is the Average Directional Index. It is an indicator used to measure the strength of the trend. And it can help traders choose the strongest trends. </a:t>
            </a:r>
            <a:endParaRPr/>
          </a:p>
          <a:p>
            <a:pPr indent="0" lvl="0" marL="0">
              <a:spcBef>
                <a:spcPts val="0"/>
              </a:spcBef>
              <a:spcAft>
                <a:spcPts val="0"/>
              </a:spcAft>
              <a:buNone/>
            </a:pPr>
            <a:r>
              <a:t/>
            </a:r>
            <a:endParaRPr/>
          </a:p>
          <a:p>
            <a:pPr indent="0" lvl="0" marL="0">
              <a:spcBef>
                <a:spcPts val="0"/>
              </a:spcBef>
              <a:spcAft>
                <a:spcPts val="0"/>
              </a:spcAft>
              <a:buNone/>
            </a:pPr>
            <a:r>
              <a:rPr lang="en"/>
              <a:t>So basically, we analyze the ADX indicator first. And if the signal is strong, we then use SMA/EMA to decide whether to buy or sell at this point. </a:t>
            </a:r>
            <a:endParaRPr/>
          </a:p>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we have an example. This is an application of EMA and ADX. But instead of using EMA of price, we’re using the EMA of another indicator, which is MACD. But the idea is similar, and we don’t explain it here. The red line is the short-term indicator, and the blue line is the long-term indicator.</a:t>
            </a:r>
            <a:endParaRPr/>
          </a:p>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look at it in detail</a:t>
            </a:r>
            <a:endParaRPr/>
          </a:p>
          <a:p>
            <a:pPr indent="0" lvl="0" marL="0">
              <a:spcBef>
                <a:spcPts val="0"/>
              </a:spcBef>
              <a:spcAft>
                <a:spcPts val="0"/>
              </a:spcAft>
              <a:buNone/>
            </a:pPr>
            <a:r>
              <a:t/>
            </a:r>
            <a:endParaRPr/>
          </a:p>
          <a:p>
            <a:pPr indent="0" lvl="0" marL="0">
              <a:spcBef>
                <a:spcPts val="0"/>
              </a:spcBef>
              <a:spcAft>
                <a:spcPts val="0"/>
              </a:spcAft>
              <a:buNone/>
            </a:pPr>
            <a:r>
              <a:rPr lang="en"/>
              <a:t>So let’s look at the yellow box here, the red line crosses above the blue line at this point. If we just use the SMA/EMA method we just talked about, this should be a buy signal. However, if we look at the ADX indicator here, it shows a relatively weak trend, which means this buy signal is a false signal. this is true because we can see that here the red line immediately crosses below the blue line, and the price of bitcoin also decreased. </a:t>
            </a:r>
            <a:endParaRPr/>
          </a:p>
          <a:p>
            <a:pPr indent="0" lvl="0" marL="0">
              <a:spcBef>
                <a:spcPts val="0"/>
              </a:spcBef>
              <a:spcAft>
                <a:spcPts val="0"/>
              </a:spcAft>
              <a:buNone/>
            </a:pPr>
            <a:r>
              <a:t/>
            </a:r>
            <a:endParaRPr/>
          </a:p>
          <a:p>
            <a:pPr indent="0" lvl="0" marL="0">
              <a:spcBef>
                <a:spcPts val="0"/>
              </a:spcBef>
              <a:spcAft>
                <a:spcPts val="0"/>
              </a:spcAft>
              <a:buNone/>
            </a:pPr>
            <a:r>
              <a:rPr lang="en"/>
              <a:t>Now we look at the green box. The red line crosses above the blue line at this point. The ADX indicator shows a relatively strong trend. And it is true that the red line stayed above the blue line for a while. There was also a significant increase in the bitcoin price. So this is the true signal. </a:t>
            </a:r>
            <a:endParaRPr/>
          </a:p>
          <a:p>
            <a:pPr indent="0" lvl="0" marL="0">
              <a:spcBef>
                <a:spcPts val="0"/>
              </a:spcBef>
              <a:spcAft>
                <a:spcPts val="0"/>
              </a:spcAft>
              <a:buNone/>
            </a:pPr>
            <a:r>
              <a:t/>
            </a:r>
            <a:endParaRPr/>
          </a:p>
          <a:p>
            <a:pPr indent="0" lvl="0" marL="0">
              <a:spcBef>
                <a:spcPts val="0"/>
              </a:spcBef>
              <a:spcAft>
                <a:spcPts val="0"/>
              </a:spcAft>
              <a:buNone/>
            </a:pPr>
            <a:r>
              <a:rPr lang="en"/>
              <a:t>So this example demonstrates that combining the SMA/EMA and ADX is a better way than using the SMA/EMA method alone. Thus, this is one way that we could use to improve our method. </a:t>
            </a:r>
            <a:endParaRPr/>
          </a:p>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have two discoveries in our project. Given the specific data and the optimized situation, the performance of Bolinger Bands exceeds that of SMA/EMA.</a:t>
            </a:r>
            <a:endParaRPr/>
          </a:p>
          <a:p>
            <a:pPr indent="0" lvl="0" marL="0">
              <a:spcBef>
                <a:spcPts val="0"/>
              </a:spcBef>
              <a:spcAft>
                <a:spcPts val="0"/>
              </a:spcAft>
              <a:buNone/>
            </a:pPr>
            <a:r>
              <a:t/>
            </a:r>
            <a:endParaRPr/>
          </a:p>
          <a:p>
            <a:pPr indent="0" lvl="0" marL="0">
              <a:spcBef>
                <a:spcPts val="0"/>
              </a:spcBef>
              <a:spcAft>
                <a:spcPts val="0"/>
              </a:spcAft>
              <a:buNone/>
            </a:pPr>
            <a:r>
              <a:rPr lang="en"/>
              <a:t>Second, there is no universal standard setting for these strategies, all the parameters are market-sensitive.</a:t>
            </a:r>
            <a:endParaRPr/>
          </a:p>
          <a:p>
            <a:pPr indent="0" lvl="0" marL="0">
              <a:spcBef>
                <a:spcPts val="0"/>
              </a:spcBef>
              <a:spcAft>
                <a:spcPts val="0"/>
              </a:spcAft>
              <a:buNone/>
            </a:pPr>
            <a:r>
              <a:t/>
            </a:r>
            <a:endParaRPr/>
          </a:p>
          <a:p>
            <a:pPr indent="0" lvl="0" marL="0">
              <a:spcBef>
                <a:spcPts val="0"/>
              </a:spcBef>
              <a:spcAft>
                <a:spcPts val="0"/>
              </a:spcAft>
              <a:buNone/>
            </a:pPr>
            <a:r>
              <a:rPr lang="en"/>
              <a:t>That’s all for our project.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 you so much for your time. And now we are open to questions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a:t>
            </a:r>
            <a:r>
              <a:rPr lang="en" u="sng">
                <a:solidFill>
                  <a:schemeClr val="hlink"/>
                </a:solidFill>
                <a:hlinkClick r:id="rId2"/>
              </a:rPr>
              <a:t>https://coinmarketcap.com</a:t>
            </a:r>
            <a:endParaRPr/>
          </a:p>
          <a:p>
            <a:pPr indent="0" lvl="0" marL="0">
              <a:spcBef>
                <a:spcPts val="0"/>
              </a:spcBef>
              <a:spcAft>
                <a:spcPts val="0"/>
              </a:spcAft>
              <a:buNone/>
            </a:pPr>
            <a:r>
              <a:t/>
            </a:r>
            <a:endParaRPr/>
          </a:p>
          <a:p>
            <a:pPr indent="0" lvl="0" marL="0" rtl="0">
              <a:spcBef>
                <a:spcPts val="0"/>
              </a:spcBef>
              <a:spcAft>
                <a:spcPts val="0"/>
              </a:spcAft>
              <a:buNone/>
            </a:pPr>
            <a:r>
              <a:rPr lang="en"/>
              <a:t>Among hundreds of cryptocurrencies, we chose to analyze Bitcoin because it has the largest market cap.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00">
                <a:solidFill>
                  <a:srgbClr val="111111"/>
                </a:solidFill>
                <a:highlight>
                  <a:srgbClr val="FFFFFF"/>
                </a:highlight>
              </a:rPr>
              <a:t>Bitcoin is a digital currency created in 2009. </a:t>
            </a:r>
            <a:r>
              <a:rPr lang="en" sz="1200">
                <a:highlight>
                  <a:srgbClr val="FFFFFF"/>
                </a:highlight>
              </a:rPr>
              <a:t>Bitcoin offers the promise of lower transaction fees than traditional online payment and is operated by a decentralized authority, unlike government-issued currencies.</a:t>
            </a:r>
            <a:endParaRPr sz="1200">
              <a:highlight>
                <a:srgbClr val="FFFFFF"/>
              </a:highlight>
            </a:endParaRPr>
          </a:p>
          <a:p>
            <a:pPr indent="0" lvl="0" marL="0">
              <a:spcBef>
                <a:spcPts val="0"/>
              </a:spcBef>
              <a:spcAft>
                <a:spcPts val="0"/>
              </a:spcAft>
              <a:buNone/>
            </a:pPr>
            <a:r>
              <a:t/>
            </a:r>
            <a:endParaRPr sz="1200">
              <a:highlight>
                <a:srgbClr val="FFFFFF"/>
              </a:highlight>
            </a:endParaRPr>
          </a:p>
          <a:p>
            <a:pPr indent="0" lvl="0" marL="0">
              <a:spcBef>
                <a:spcPts val="0"/>
              </a:spcBef>
              <a:spcAft>
                <a:spcPts val="0"/>
              </a:spcAft>
              <a:buNone/>
            </a:pPr>
            <a:r>
              <a:rPr lang="en" sz="1200">
                <a:highlight>
                  <a:srgbClr val="FFFFFF"/>
                </a:highlight>
              </a:rPr>
              <a:t>Now I will pass to Sasha for the strategy of Bollinger Band.</a:t>
            </a:r>
            <a:endParaRPr sz="1200">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54000" lvl="0" marL="0" rtl="0">
              <a:lnSpc>
                <a:spcPct val="115000"/>
              </a:lnSpc>
              <a:spcBef>
                <a:spcPts val="0"/>
              </a:spcBef>
              <a:spcAft>
                <a:spcPts val="0"/>
              </a:spcAft>
              <a:buNone/>
            </a:pPr>
            <a:r>
              <a:rPr lang="en" sz="1000">
                <a:solidFill>
                  <a:schemeClr val="accent1"/>
                </a:solidFill>
                <a:latin typeface="PT Sans Narrow"/>
                <a:ea typeface="PT Sans Narrow"/>
                <a:cs typeface="PT Sans Narrow"/>
                <a:sym typeface="PT Sans Narrow"/>
              </a:rPr>
              <a:t>1. a financial volatility indicator that is used to characterize the trading band of securities</a:t>
            </a:r>
            <a:endParaRPr sz="1000">
              <a:solidFill>
                <a:schemeClr val="accent1"/>
              </a:solidFill>
              <a:latin typeface="PT Sans Narrow"/>
              <a:ea typeface="PT Sans Narrow"/>
              <a:cs typeface="PT Sans Narrow"/>
              <a:sym typeface="PT Sans Narrow"/>
            </a:endParaRPr>
          </a:p>
          <a:p>
            <a:pPr indent="254000" lvl="0" marL="0" rtl="0">
              <a:lnSpc>
                <a:spcPct val="115000"/>
              </a:lnSpc>
              <a:spcBef>
                <a:spcPts val="0"/>
              </a:spcBef>
              <a:spcAft>
                <a:spcPts val="0"/>
              </a:spcAft>
              <a:buNone/>
            </a:pPr>
            <a:r>
              <a:rPr lang="en" sz="1000">
                <a:solidFill>
                  <a:schemeClr val="accent1"/>
                </a:solidFill>
                <a:latin typeface="PT Sans Narrow"/>
                <a:ea typeface="PT Sans Narrow"/>
                <a:cs typeface="PT Sans Narrow"/>
                <a:sym typeface="PT Sans Narrow"/>
              </a:rPr>
              <a:t>2.  consist of an N-period moving average, an upper band (MA + Kσ), and a lower band (MA − Kσ).</a:t>
            </a:r>
            <a:endParaRPr sz="1000">
              <a:solidFill>
                <a:schemeClr val="accent1"/>
              </a:solidFill>
              <a:latin typeface="PT Sans Narrow"/>
              <a:ea typeface="PT Sans Narrow"/>
              <a:cs typeface="PT Sans Narrow"/>
              <a:sym typeface="PT Sans Narrow"/>
            </a:endParaRPr>
          </a:p>
          <a:p>
            <a:pPr indent="254000" lvl="0" marL="0" rtl="0">
              <a:lnSpc>
                <a:spcPct val="115000"/>
              </a:lnSpc>
              <a:spcBef>
                <a:spcPts val="0"/>
              </a:spcBef>
              <a:spcAft>
                <a:spcPts val="0"/>
              </a:spcAft>
              <a:buNone/>
            </a:pPr>
            <a:r>
              <a:rPr lang="en" sz="1000">
                <a:solidFill>
                  <a:schemeClr val="accent1"/>
                </a:solidFill>
                <a:latin typeface="PT Sans Narrow"/>
                <a:ea typeface="PT Sans Narrow"/>
                <a:cs typeface="PT Sans Narrow"/>
                <a:sym typeface="PT Sans Narrow"/>
              </a:rPr>
              <a:t>3. However, here, we didn’t plot the N-day MA which is equally spaced in between the upper and lower band, </a:t>
            </a:r>
            <a:endParaRPr sz="1000">
              <a:solidFill>
                <a:schemeClr val="accent1"/>
              </a:solidFill>
              <a:latin typeface="PT Sans Narrow"/>
              <a:ea typeface="PT Sans Narrow"/>
              <a:cs typeface="PT Sans Narrow"/>
              <a:sym typeface="PT Sans Narrow"/>
            </a:endParaRPr>
          </a:p>
          <a:p>
            <a:pPr indent="254000" lvl="0" marL="0" rtl="0">
              <a:lnSpc>
                <a:spcPct val="115000"/>
              </a:lnSpc>
              <a:spcBef>
                <a:spcPts val="0"/>
              </a:spcBef>
              <a:spcAft>
                <a:spcPts val="0"/>
              </a:spcAft>
              <a:buNone/>
            </a:pPr>
            <a:r>
              <a:rPr lang="en" sz="1000">
                <a:solidFill>
                  <a:schemeClr val="accent1"/>
                </a:solidFill>
                <a:latin typeface="PT Sans Narrow"/>
                <a:ea typeface="PT Sans Narrow"/>
                <a:cs typeface="PT Sans Narrow"/>
                <a:sym typeface="PT Sans Narrow"/>
              </a:rPr>
              <a:t>4. Instead, we plotted daily closing price  from April 2017 to April 2018</a:t>
            </a:r>
            <a:endParaRPr sz="1000">
              <a:solidFill>
                <a:schemeClr val="accent1"/>
              </a:solidFill>
              <a:latin typeface="PT Sans Narrow"/>
              <a:ea typeface="PT Sans Narrow"/>
              <a:cs typeface="PT Sans Narrow"/>
              <a:sym typeface="PT Sans Narro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strategy is executed on daily basis. Same for the liquidation.</a:t>
            </a:r>
            <a:endParaRPr/>
          </a:p>
          <a:p>
            <a:pPr indent="0" lvl="0" marL="0">
              <a:spcBef>
                <a:spcPts val="0"/>
              </a:spcBef>
              <a:spcAft>
                <a:spcPts val="0"/>
              </a:spcAft>
              <a:buNone/>
            </a:pPr>
            <a:r>
              <a:rPr lang="en"/>
              <a:t>3.Before the market close, we will buy or sell 1 unit of bitcoin and reverse the position before the market close on the next day.</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54000" lvl="0" marL="0" rtl="0">
              <a:lnSpc>
                <a:spcPct val="115000"/>
              </a:lnSpc>
              <a:spcBef>
                <a:spcPts val="0"/>
              </a:spcBef>
              <a:spcAft>
                <a:spcPts val="0"/>
              </a:spcAft>
              <a:buNone/>
            </a:pPr>
            <a:r>
              <a:t/>
            </a:r>
            <a:endParaRPr sz="1000">
              <a:solidFill>
                <a:srgbClr val="EF6C00"/>
              </a:solidFill>
              <a:latin typeface="PT Sans Narrow"/>
              <a:ea typeface="PT Sans Narrow"/>
              <a:cs typeface="PT Sans Narrow"/>
              <a:sym typeface="PT Sans Narrow"/>
            </a:endParaRPr>
          </a:p>
          <a:p>
            <a:pPr indent="254000" lvl="0" marL="0" rtl="0">
              <a:lnSpc>
                <a:spcPct val="115000"/>
              </a:lnSpc>
              <a:spcBef>
                <a:spcPts val="0"/>
              </a:spcBef>
              <a:spcAft>
                <a:spcPts val="0"/>
              </a:spcAft>
              <a:buNone/>
            </a:pPr>
            <a:r>
              <a:rPr lang="en" sz="1000">
                <a:solidFill>
                  <a:srgbClr val="EF6C00"/>
                </a:solidFill>
                <a:latin typeface="PT Sans Narrow"/>
                <a:ea typeface="PT Sans Narrow"/>
                <a:cs typeface="PT Sans Narrow"/>
                <a:sym typeface="PT Sans Narrow"/>
              </a:rPr>
              <a:t>3. buy when price touches lower Bollinger band and sell when price hits high Bollinger band.</a:t>
            </a:r>
            <a:endParaRPr sz="1000">
              <a:solidFill>
                <a:srgbClr val="EF6C00"/>
              </a:solidFill>
              <a:latin typeface="PT Sans Narrow"/>
              <a:ea typeface="PT Sans Narrow"/>
              <a:cs typeface="PT Sans Narrow"/>
              <a:sym typeface="PT Sans Narrow"/>
            </a:endParaRPr>
          </a:p>
          <a:p>
            <a:pPr indent="0" lvl="0" marL="0">
              <a:spcBef>
                <a:spcPts val="0"/>
              </a:spcBef>
              <a:spcAft>
                <a:spcPts val="0"/>
              </a:spcAft>
              <a:buNone/>
            </a:pPr>
            <a:r>
              <a:rPr lang="en"/>
              <a:t>Oversold==Underpriced-----&gt;Long Position </a:t>
            </a:r>
            <a:endParaRPr/>
          </a:p>
          <a:p>
            <a:pPr indent="0" lvl="0" marL="0">
              <a:spcBef>
                <a:spcPts val="0"/>
              </a:spcBef>
              <a:spcAft>
                <a:spcPts val="0"/>
              </a:spcAft>
              <a:buNone/>
            </a:pPr>
            <a:r>
              <a:rPr lang="en"/>
              <a:t>Overbought==Overpriced-------&gt;Short Position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our experiments, we found out that when K is fixed to 3, we can get the largest interval for satisfying N. </a:t>
            </a:r>
            <a:endParaRPr/>
          </a:p>
          <a:p>
            <a:pPr indent="0" lvl="0" marL="0">
              <a:spcBef>
                <a:spcPts val="0"/>
              </a:spcBef>
              <a:spcAft>
                <a:spcPts val="0"/>
              </a:spcAft>
              <a:buNone/>
            </a:pPr>
            <a:r>
              <a:rPr lang="en"/>
              <a:t>The resulting cumulative summation curve of returns will fluctuates around or always below x-axis, indicating capital losses.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N is between 18 and 45, we can obtain continuous positive curve, indicating capital gains.</a:t>
            </a:r>
            <a:endParaRPr/>
          </a:p>
          <a:p>
            <a:pPr indent="0" lvl="0" marL="0">
              <a:spcBef>
                <a:spcPts val="0"/>
              </a:spcBef>
              <a:spcAft>
                <a:spcPts val="0"/>
              </a:spcAft>
              <a:buNone/>
            </a:pPr>
            <a:r>
              <a:rPr lang="en"/>
              <a:t>And now, I will pass the time to Rylie for the summary and further analysis of the strategy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200"/>
              <a:t>Bollinger Band &amp; SMA/EMA:</a:t>
            </a:r>
            <a:endParaRPr sz="3200"/>
          </a:p>
          <a:p>
            <a:pPr indent="0" lvl="0" marL="0">
              <a:spcBef>
                <a:spcPts val="0"/>
              </a:spcBef>
              <a:spcAft>
                <a:spcPts val="0"/>
              </a:spcAft>
              <a:buNone/>
            </a:pPr>
            <a:r>
              <a:rPr lang="en" sz="3200"/>
              <a:t>Strategies for Cryptocurrency Trading</a:t>
            </a:r>
            <a:endParaRPr sz="3200"/>
          </a:p>
        </p:txBody>
      </p:sp>
      <p:sp>
        <p:nvSpPr>
          <p:cNvPr id="67" name="Shape 67"/>
          <p:cNvSpPr txBox="1"/>
          <p:nvPr>
            <p:ph idx="1" type="subTitle"/>
          </p:nvPr>
        </p:nvSpPr>
        <p:spPr>
          <a:xfrm>
            <a:off x="2137250" y="283148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7</a:t>
            </a:r>
            <a:endParaRPr/>
          </a:p>
          <a:p>
            <a:pPr indent="0" lvl="0" marL="0">
              <a:spcBef>
                <a:spcPts val="0"/>
              </a:spcBef>
              <a:spcAft>
                <a:spcPts val="0"/>
              </a:spcAft>
              <a:buNone/>
            </a:pPr>
            <a:r>
              <a:rPr lang="en" sz="1800"/>
              <a:t>Mengyuan Li, Sasha Cui, Hongyu Mao Jessica Chen, Rylie Gao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Performance of Bollinger Band (K=3)</a:t>
            </a:r>
            <a:endParaRPr/>
          </a:p>
          <a:p>
            <a:pPr indent="0" lvl="0" marL="0" rtl="0">
              <a:spcBef>
                <a:spcPts val="0"/>
              </a:spcBef>
              <a:spcAft>
                <a:spcPts val="0"/>
              </a:spcAft>
              <a:buNone/>
            </a:pPr>
            <a:r>
              <a:t/>
            </a:r>
            <a:endParaRPr/>
          </a:p>
        </p:txBody>
      </p:sp>
      <p:pic>
        <p:nvPicPr>
          <p:cNvPr id="145" name="Shape 145"/>
          <p:cNvPicPr preferRelativeResize="0"/>
          <p:nvPr/>
        </p:nvPicPr>
        <p:blipFill>
          <a:blip r:embed="rId3">
            <a:alphaModFix/>
          </a:blip>
          <a:stretch>
            <a:fillRect/>
          </a:stretch>
        </p:blipFill>
        <p:spPr>
          <a:xfrm>
            <a:off x="952100" y="1203250"/>
            <a:ext cx="6824149" cy="368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Analysis of the result</a:t>
            </a:r>
            <a:endParaRPr/>
          </a:p>
        </p:txBody>
      </p:sp>
      <p:sp>
        <p:nvSpPr>
          <p:cNvPr id="151" name="Shape 1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434343"/>
                </a:solidFill>
                <a:latin typeface="Arial"/>
                <a:ea typeface="Arial"/>
                <a:cs typeface="Arial"/>
                <a:sym typeface="Arial"/>
              </a:rPr>
              <a:t>1. Using N between 18 to 45 will give us a generally positive return, enabling capital gains.</a:t>
            </a:r>
            <a:endParaRPr>
              <a:solidFill>
                <a:srgbClr val="434343"/>
              </a:solidFill>
              <a:latin typeface="Arial"/>
              <a:ea typeface="Arial"/>
              <a:cs typeface="Arial"/>
              <a:sym typeface="Arial"/>
            </a:endParaRPr>
          </a:p>
          <a:p>
            <a:pPr indent="0" lvl="0" marL="0" rtl="0">
              <a:lnSpc>
                <a:spcPct val="115000"/>
              </a:lnSpc>
              <a:spcBef>
                <a:spcPts val="0"/>
              </a:spcBef>
              <a:spcAft>
                <a:spcPts val="0"/>
              </a:spcAft>
              <a:buNone/>
            </a:pPr>
            <a:r>
              <a:t/>
            </a:r>
            <a:endParaRPr>
              <a:solidFill>
                <a:srgbClr val="434343"/>
              </a:solidFill>
              <a:latin typeface="Arial"/>
              <a:ea typeface="Arial"/>
              <a:cs typeface="Arial"/>
              <a:sym typeface="Arial"/>
            </a:endParaRPr>
          </a:p>
          <a:p>
            <a:pPr indent="0" lvl="0" marL="0" rtl="0">
              <a:lnSpc>
                <a:spcPct val="115000"/>
              </a:lnSpc>
              <a:spcBef>
                <a:spcPts val="0"/>
              </a:spcBef>
              <a:spcAft>
                <a:spcPts val="0"/>
              </a:spcAft>
              <a:buNone/>
            </a:pPr>
            <a:r>
              <a:rPr lang="en">
                <a:solidFill>
                  <a:srgbClr val="434343"/>
                </a:solidFill>
                <a:latin typeface="Arial"/>
                <a:ea typeface="Arial"/>
                <a:cs typeface="Arial"/>
                <a:sym typeface="Arial"/>
              </a:rPr>
              <a:t>2. Only K=3 leads to continuous positive cumulative returns within the [18,45]</a:t>
            </a:r>
            <a:endParaRPr>
              <a:solidFill>
                <a:srgbClr val="434343"/>
              </a:solidFill>
              <a:latin typeface="Arial"/>
              <a:ea typeface="Arial"/>
              <a:cs typeface="Arial"/>
              <a:sym typeface="Arial"/>
            </a:endParaRPr>
          </a:p>
          <a:p>
            <a:pPr indent="0" lvl="0" marL="0" rtl="0">
              <a:lnSpc>
                <a:spcPct val="115000"/>
              </a:lnSpc>
              <a:spcBef>
                <a:spcPts val="0"/>
              </a:spcBef>
              <a:spcAft>
                <a:spcPts val="0"/>
              </a:spcAft>
              <a:buNone/>
            </a:pPr>
            <a:r>
              <a:t/>
            </a:r>
            <a:endParaRPr>
              <a:solidFill>
                <a:srgbClr val="434343"/>
              </a:solidFill>
              <a:latin typeface="Arial"/>
              <a:ea typeface="Arial"/>
              <a:cs typeface="Arial"/>
              <a:sym typeface="Arial"/>
            </a:endParaRPr>
          </a:p>
          <a:p>
            <a:pPr indent="0" lvl="0" marL="0" rtl="0">
              <a:lnSpc>
                <a:spcPct val="115000"/>
              </a:lnSpc>
              <a:spcBef>
                <a:spcPts val="0"/>
              </a:spcBef>
              <a:spcAft>
                <a:spcPts val="0"/>
              </a:spcAft>
              <a:buNone/>
            </a:pPr>
            <a:r>
              <a:rPr lang="en">
                <a:solidFill>
                  <a:srgbClr val="434343"/>
                </a:solidFill>
                <a:latin typeface="Arial"/>
                <a:ea typeface="Arial"/>
                <a:cs typeface="Arial"/>
                <a:sym typeface="Arial"/>
              </a:rPr>
              <a:t>3. The N-K combination needs adjustments across different time periods.</a:t>
            </a:r>
            <a:endParaRPr>
              <a:solidFill>
                <a:srgbClr val="43434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Shortcomings</a:t>
            </a:r>
            <a:endParaRPr/>
          </a:p>
        </p:txBody>
      </p:sp>
      <p:sp>
        <p:nvSpPr>
          <p:cNvPr id="157" name="Shape 1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solidFill>
                  <a:srgbClr val="404040"/>
                </a:solidFill>
                <a:latin typeface="Arial"/>
                <a:ea typeface="Arial"/>
                <a:cs typeface="Arial"/>
                <a:sym typeface="Arial"/>
              </a:rPr>
              <a:t>Bollinger Bands are derived from a simple moving average, so they will always react to price moves but will not forecast them.</a:t>
            </a:r>
            <a:endParaRPr>
              <a:solidFill>
                <a:srgbClr val="404040"/>
              </a:solidFill>
              <a:latin typeface="Arial"/>
              <a:ea typeface="Arial"/>
              <a:cs typeface="Arial"/>
              <a:sym typeface="Arial"/>
            </a:endParaRPr>
          </a:p>
          <a:p>
            <a:pPr indent="0" lvl="0" marL="0" rtl="0">
              <a:lnSpc>
                <a:spcPct val="100000"/>
              </a:lnSpc>
              <a:spcBef>
                <a:spcPts val="1600"/>
              </a:spcBef>
              <a:spcAft>
                <a:spcPts val="0"/>
              </a:spcAft>
              <a:buNone/>
            </a:pPr>
            <a:r>
              <a:t/>
            </a:r>
            <a:endParaRPr sz="600">
              <a:solidFill>
                <a:srgbClr val="404040"/>
              </a:solidFill>
              <a:latin typeface="Arial"/>
              <a:ea typeface="Arial"/>
              <a:cs typeface="Arial"/>
              <a:sym typeface="Arial"/>
            </a:endParaRPr>
          </a:p>
          <a:p>
            <a:pPr indent="-342900" lvl="0" marL="457200" rtl="0">
              <a:spcBef>
                <a:spcPts val="1600"/>
              </a:spcBef>
              <a:spcAft>
                <a:spcPts val="0"/>
              </a:spcAft>
              <a:buClr>
                <a:srgbClr val="404040"/>
              </a:buClr>
              <a:buSzPts val="1800"/>
              <a:buFont typeface="Arial"/>
              <a:buAutoNum type="arabicPeriod"/>
            </a:pPr>
            <a:r>
              <a:rPr lang="en">
                <a:solidFill>
                  <a:srgbClr val="404040"/>
                </a:solidFill>
                <a:latin typeface="Arial"/>
                <a:ea typeface="Arial"/>
                <a:cs typeface="Arial"/>
                <a:sym typeface="Arial"/>
              </a:rPr>
              <a:t>There is no way to know when the selling pressure or buying interest will come to an end.</a:t>
            </a:r>
            <a:endParaRPr>
              <a:solidFill>
                <a:srgbClr val="404040"/>
              </a:solidFill>
              <a:latin typeface="Arial"/>
              <a:ea typeface="Arial"/>
              <a:cs typeface="Arial"/>
              <a:sym typeface="Arial"/>
            </a:endParaRPr>
          </a:p>
          <a:p>
            <a:pPr indent="0" lvl="0" marL="0" rtl="0">
              <a:spcBef>
                <a:spcPts val="800"/>
              </a:spcBef>
              <a:spcAft>
                <a:spcPts val="0"/>
              </a:spcAft>
              <a:buNone/>
            </a:pPr>
            <a:r>
              <a:t/>
            </a:r>
            <a:endParaRPr>
              <a:solidFill>
                <a:srgbClr val="404040"/>
              </a:solidFill>
              <a:latin typeface="Arial"/>
              <a:ea typeface="Arial"/>
              <a:cs typeface="Arial"/>
              <a:sym typeface="Arial"/>
            </a:endParaRPr>
          </a:p>
          <a:p>
            <a:pPr indent="-342900" lvl="0" marL="457200">
              <a:spcBef>
                <a:spcPts val="0"/>
              </a:spcBef>
              <a:spcAft>
                <a:spcPts val="0"/>
              </a:spcAft>
              <a:buClr>
                <a:srgbClr val="404040"/>
              </a:buClr>
              <a:buSzPts val="1800"/>
              <a:buFont typeface="Arial"/>
              <a:buAutoNum type="arabicPeriod"/>
            </a:pPr>
            <a:r>
              <a:rPr lang="en">
                <a:solidFill>
                  <a:srgbClr val="404040"/>
                </a:solidFill>
                <a:latin typeface="Arial"/>
                <a:ea typeface="Arial"/>
                <a:cs typeface="Arial"/>
                <a:sym typeface="Arial"/>
              </a:rPr>
              <a:t>Standard settings will not work for all traders. Active traders vs. Long-term traders</a:t>
            </a:r>
            <a:endParaRPr>
              <a:solidFill>
                <a:srgbClr val="40404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Further Improvements</a:t>
            </a:r>
            <a:endParaRPr/>
          </a:p>
        </p:txBody>
      </p:sp>
      <p:sp>
        <p:nvSpPr>
          <p:cNvPr id="163" name="Shape 16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34343"/>
                </a:solidFill>
                <a:latin typeface="Arial"/>
                <a:ea typeface="Arial"/>
                <a:cs typeface="Arial"/>
                <a:sym typeface="Arial"/>
              </a:rPr>
              <a:t>1. </a:t>
            </a:r>
            <a:r>
              <a:rPr lang="en">
                <a:solidFill>
                  <a:srgbClr val="333333"/>
                </a:solidFill>
                <a:highlight>
                  <a:srgbClr val="FFFFFF"/>
                </a:highlight>
                <a:latin typeface="Arial"/>
                <a:ea typeface="Arial"/>
                <a:cs typeface="Arial"/>
                <a:sym typeface="Arial"/>
              </a:rPr>
              <a:t>Combine with M and W price patterns aids in spotting major reversal signals.</a:t>
            </a:r>
            <a:endParaRPr>
              <a:solidFill>
                <a:srgbClr val="434343"/>
              </a:solidFill>
              <a:latin typeface="Arial"/>
              <a:ea typeface="Arial"/>
              <a:cs typeface="Arial"/>
              <a:sym typeface="Arial"/>
            </a:endParaRPr>
          </a:p>
          <a:p>
            <a:pPr indent="0" lvl="0" marL="0" rtl="0">
              <a:spcBef>
                <a:spcPts val="0"/>
              </a:spcBef>
              <a:spcAft>
                <a:spcPts val="0"/>
              </a:spcAft>
              <a:buNone/>
            </a:pPr>
            <a:r>
              <a:t/>
            </a:r>
            <a:endParaRPr>
              <a:solidFill>
                <a:srgbClr val="434343"/>
              </a:solidFill>
              <a:latin typeface="Arial"/>
              <a:ea typeface="Arial"/>
              <a:cs typeface="Arial"/>
              <a:sym typeface="Arial"/>
            </a:endParaRPr>
          </a:p>
          <a:p>
            <a:pPr indent="0" lvl="0" marL="0" rtl="0">
              <a:spcBef>
                <a:spcPts val="0"/>
              </a:spcBef>
              <a:spcAft>
                <a:spcPts val="0"/>
              </a:spcAft>
              <a:buNone/>
            </a:pPr>
            <a:r>
              <a:rPr lang="en">
                <a:solidFill>
                  <a:srgbClr val="434343"/>
                </a:solidFill>
                <a:latin typeface="Arial"/>
                <a:ea typeface="Arial"/>
                <a:cs typeface="Arial"/>
                <a:sym typeface="Arial"/>
              </a:rPr>
              <a:t>2. Predict and take advantage of the breakout: E.g. Tightening of Bollinger Bands.</a:t>
            </a:r>
            <a:endParaRPr>
              <a:solidFill>
                <a:srgbClr val="434343"/>
              </a:solidFill>
              <a:latin typeface="Arial"/>
              <a:ea typeface="Arial"/>
              <a:cs typeface="Arial"/>
              <a:sym typeface="Arial"/>
            </a:endParaRPr>
          </a:p>
          <a:p>
            <a:pPr indent="0" lvl="0" marL="0" rtl="0">
              <a:spcBef>
                <a:spcPts val="0"/>
              </a:spcBef>
              <a:spcAft>
                <a:spcPts val="0"/>
              </a:spcAft>
              <a:buNone/>
            </a:pPr>
            <a:r>
              <a:t/>
            </a:r>
            <a:endParaRPr>
              <a:solidFill>
                <a:srgbClr val="434343"/>
              </a:solidFill>
              <a:latin typeface="Arial"/>
              <a:ea typeface="Arial"/>
              <a:cs typeface="Arial"/>
              <a:sym typeface="Arial"/>
            </a:endParaRPr>
          </a:p>
          <a:p>
            <a:pPr indent="0" lvl="0" marL="0" rtl="0">
              <a:spcBef>
                <a:spcPts val="0"/>
              </a:spcBef>
              <a:spcAft>
                <a:spcPts val="0"/>
              </a:spcAft>
              <a:buNone/>
            </a:pPr>
            <a:r>
              <a:t/>
            </a:r>
            <a:endParaRPr>
              <a:solidFill>
                <a:srgbClr val="434343"/>
              </a:solidFill>
              <a:latin typeface="Arial"/>
              <a:ea typeface="Arial"/>
              <a:cs typeface="Arial"/>
              <a:sym typeface="Arial"/>
            </a:endParaRPr>
          </a:p>
          <a:p>
            <a:pPr indent="0" lvl="0" marL="0" rtl="0">
              <a:spcBef>
                <a:spcPts val="0"/>
              </a:spcBef>
              <a:spcAft>
                <a:spcPts val="1600"/>
              </a:spcAft>
              <a:buNone/>
            </a:pPr>
            <a:r>
              <a:t/>
            </a:r>
            <a:endParaRPr>
              <a:solidFill>
                <a:srgbClr val="333333"/>
              </a:solidFill>
              <a:highlight>
                <a:srgbClr val="FFFFFF"/>
              </a:highlight>
              <a:latin typeface="Arial"/>
              <a:ea typeface="Arial"/>
              <a:cs typeface="Arial"/>
              <a:sym typeface="Arial"/>
            </a:endParaRPr>
          </a:p>
        </p:txBody>
      </p:sp>
      <p:pic>
        <p:nvPicPr>
          <p:cNvPr descr="W-Bottom in AT&amp;T" id="164" name="Shape 164"/>
          <p:cNvPicPr preferRelativeResize="0"/>
          <p:nvPr/>
        </p:nvPicPr>
        <p:blipFill>
          <a:blip r:embed="rId3">
            <a:alphaModFix/>
          </a:blip>
          <a:stretch>
            <a:fillRect/>
          </a:stretch>
        </p:blipFill>
        <p:spPr>
          <a:xfrm>
            <a:off x="396050" y="2684863"/>
            <a:ext cx="3502875" cy="2141025"/>
          </a:xfrm>
          <a:prstGeom prst="rect">
            <a:avLst/>
          </a:prstGeom>
          <a:noFill/>
          <a:ln>
            <a:noFill/>
          </a:ln>
        </p:spPr>
      </p:pic>
      <p:pic>
        <p:nvPicPr>
          <p:cNvPr descr="M-Top in Pandora Media" id="165" name="Shape 165"/>
          <p:cNvPicPr preferRelativeResize="0"/>
          <p:nvPr/>
        </p:nvPicPr>
        <p:blipFill>
          <a:blip r:embed="rId4">
            <a:alphaModFix/>
          </a:blip>
          <a:stretch>
            <a:fillRect/>
          </a:stretch>
        </p:blipFill>
        <p:spPr>
          <a:xfrm>
            <a:off x="4133900" y="2703750"/>
            <a:ext cx="3463000" cy="210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SMA/EMA</a:t>
            </a:r>
            <a:endParaRPr/>
          </a:p>
        </p:txBody>
      </p:sp>
      <p:sp>
        <p:nvSpPr>
          <p:cNvPr id="171" name="Shape 17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00000"/>
                </a:solidFill>
                <a:latin typeface="EB Garamond"/>
                <a:ea typeface="EB Garamond"/>
                <a:cs typeface="EB Garamond"/>
                <a:sym typeface="EB Garamond"/>
              </a:rPr>
              <a:t>SMA: Simple Moving Average</a:t>
            </a:r>
            <a:endParaRPr sz="2000">
              <a:solidFill>
                <a:srgbClr val="000000"/>
              </a:solidFill>
              <a:latin typeface="EB Garamond"/>
              <a:ea typeface="EB Garamond"/>
              <a:cs typeface="EB Garamond"/>
              <a:sym typeface="EB Garamond"/>
            </a:endParaRPr>
          </a:p>
          <a:p>
            <a:pPr indent="-355600" lvl="0" marL="457200" rtl="0">
              <a:spcBef>
                <a:spcPts val="160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An </a:t>
            </a:r>
            <a:r>
              <a:rPr lang="en" sz="2000">
                <a:solidFill>
                  <a:srgbClr val="000000"/>
                </a:solidFill>
                <a:latin typeface="EB Garamond"/>
                <a:ea typeface="EB Garamond"/>
                <a:cs typeface="EB Garamond"/>
                <a:sym typeface="EB Garamond"/>
              </a:rPr>
              <a:t>average</a:t>
            </a:r>
            <a:r>
              <a:rPr lang="en" sz="2000">
                <a:solidFill>
                  <a:srgbClr val="000000"/>
                </a:solidFill>
                <a:latin typeface="EB Garamond"/>
                <a:ea typeface="EB Garamond"/>
                <a:cs typeface="EB Garamond"/>
                <a:sym typeface="EB Garamond"/>
              </a:rPr>
              <a:t> of the closing prices over the last n days of trading</a:t>
            </a:r>
            <a:endParaRPr sz="2000">
              <a:solidFill>
                <a:srgbClr val="000000"/>
              </a:solidFill>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Tracks the current trend of the market</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EMA: Exponential Moving Average</a:t>
            </a:r>
            <a:endParaRPr sz="2000">
              <a:solidFill>
                <a:srgbClr val="000000"/>
              </a:solidFill>
              <a:latin typeface="EB Garamond"/>
              <a:ea typeface="EB Garamond"/>
              <a:cs typeface="EB Garamond"/>
              <a:sym typeface="EB Garamond"/>
            </a:endParaRPr>
          </a:p>
          <a:p>
            <a:pPr indent="-355600" lvl="0" marL="457200">
              <a:spcBef>
                <a:spcPts val="160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Similar to SMA / A weighted SMA</a:t>
            </a:r>
            <a:endParaRPr sz="2000">
              <a:solidFill>
                <a:srgbClr val="000000"/>
              </a:solidFill>
              <a:latin typeface="EB Garamond"/>
              <a:ea typeface="EB Garamond"/>
              <a:cs typeface="EB Garamond"/>
              <a:sym typeface="EB Garamond"/>
            </a:endParaRPr>
          </a:p>
          <a:p>
            <a:pPr indent="-355600" lvl="0" marL="457200">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Weights data points from closer to the present more heavily</a:t>
            </a:r>
            <a:endParaRPr sz="2000">
              <a:solidFill>
                <a:srgbClr val="000000"/>
              </a:solidFill>
              <a:latin typeface="EB Garamond"/>
              <a:ea typeface="EB Garamond"/>
              <a:cs typeface="EB Garamond"/>
              <a:sym typeface="EB Garamond"/>
            </a:endParaRPr>
          </a:p>
          <a:p>
            <a:pPr indent="0" lvl="0" marL="0">
              <a:spcBef>
                <a:spcPts val="1600"/>
              </a:spcBef>
              <a:spcAft>
                <a:spcPts val="1600"/>
              </a:spcAft>
              <a:buNone/>
            </a:pPr>
            <a:r>
              <a:t/>
            </a:r>
            <a:endParaRPr>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 Crossover</a:t>
            </a:r>
            <a:endParaRPr/>
          </a:p>
        </p:txBody>
      </p:sp>
      <p:sp>
        <p:nvSpPr>
          <p:cNvPr id="177" name="Shape 17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000000"/>
                </a:solidFill>
                <a:latin typeface="EB Garamond"/>
                <a:ea typeface="EB Garamond"/>
                <a:cs typeface="EB Garamond"/>
                <a:sym typeface="EB Garamond"/>
              </a:rPr>
              <a:t>Up-Cross signal </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 When the indicator based on a shorter time period crosses above the longer time                          period indicator</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 The short-term sentiment of the market is more positive</a:t>
            </a:r>
            <a:endParaRPr sz="2000">
              <a:solidFill>
                <a:srgbClr val="000000"/>
              </a:solidFill>
              <a:latin typeface="EB Garamond"/>
              <a:ea typeface="EB Garamond"/>
              <a:cs typeface="EB Garamond"/>
              <a:sym typeface="EB Garamond"/>
            </a:endParaRPr>
          </a:p>
          <a:p>
            <a:pPr indent="0" lvl="0" marL="0">
              <a:spcBef>
                <a:spcPts val="1600"/>
              </a:spcBef>
              <a:spcAft>
                <a:spcPts val="1600"/>
              </a:spcAft>
              <a:buNone/>
            </a:pPr>
            <a:r>
              <a:rPr lang="en" sz="2000">
                <a:solidFill>
                  <a:srgbClr val="000000"/>
                </a:solidFill>
                <a:latin typeface="EB Garamond"/>
                <a:ea typeface="EB Garamond"/>
                <a:cs typeface="EB Garamond"/>
                <a:sym typeface="EB Garamond"/>
              </a:rPr>
              <a:t>→ BUY signal</a:t>
            </a:r>
            <a:endParaRPr sz="2000">
              <a:solidFill>
                <a:srgbClr val="000000"/>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 Crossover</a:t>
            </a:r>
            <a:endParaRPr/>
          </a:p>
        </p:txBody>
      </p:sp>
      <p:sp>
        <p:nvSpPr>
          <p:cNvPr id="183" name="Shape 18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000000"/>
                </a:solidFill>
                <a:latin typeface="EB Garamond"/>
                <a:ea typeface="EB Garamond"/>
                <a:cs typeface="EB Garamond"/>
                <a:sym typeface="EB Garamond"/>
              </a:rPr>
              <a:t>Down-Cross signal</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 When the short-term indicator crosses below</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 The sentiment at the moment is more negative</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 SELL signal</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t/>
            </a:r>
            <a:endParaRPr sz="2000">
              <a:solidFill>
                <a:srgbClr val="000000"/>
              </a:solidFill>
              <a:latin typeface="EB Garamond"/>
              <a:ea typeface="EB Garamond"/>
              <a:cs typeface="EB Garamond"/>
              <a:sym typeface="EB Garamond"/>
            </a:endParaRPr>
          </a:p>
          <a:p>
            <a:pPr indent="0" lvl="0" marL="0">
              <a:spcBef>
                <a:spcPts val="1600"/>
              </a:spcBef>
              <a:spcAft>
                <a:spcPts val="1600"/>
              </a:spcAft>
              <a:buNone/>
            </a:pPr>
            <a:r>
              <a:rPr lang="en" sz="2000">
                <a:solidFill>
                  <a:srgbClr val="000000"/>
                </a:solidFill>
                <a:latin typeface="EB Garamond"/>
                <a:ea typeface="EB Garamond"/>
                <a:cs typeface="EB Garamond"/>
                <a:sym typeface="EB Garamond"/>
              </a:rPr>
              <a:t>The same idea holds for EMA. </a:t>
            </a:r>
            <a:endParaRPr sz="2000">
              <a:solidFill>
                <a:srgbClr val="000000"/>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apply this strategy?</a:t>
            </a:r>
            <a:endParaRPr/>
          </a:p>
        </p:txBody>
      </p:sp>
      <p:pic>
        <p:nvPicPr>
          <p:cNvPr id="189" name="Shape 189"/>
          <p:cNvPicPr preferRelativeResize="0"/>
          <p:nvPr/>
        </p:nvPicPr>
        <p:blipFill>
          <a:blip r:embed="rId3">
            <a:alphaModFix/>
          </a:blip>
          <a:stretch>
            <a:fillRect/>
          </a:stretch>
        </p:blipFill>
        <p:spPr>
          <a:xfrm>
            <a:off x="806725" y="1105725"/>
            <a:ext cx="8337276" cy="4289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Assumptions</a:t>
            </a:r>
            <a:endParaRPr/>
          </a:p>
        </p:txBody>
      </p:sp>
      <p:sp>
        <p:nvSpPr>
          <p:cNvPr id="195" name="Shape 19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00000"/>
                </a:solidFill>
                <a:latin typeface="EB Garamond"/>
                <a:ea typeface="EB Garamond"/>
                <a:cs typeface="EB Garamond"/>
                <a:sym typeface="EB Garamond"/>
              </a:rPr>
              <a:t>1. Unlimited Capital</a:t>
            </a:r>
            <a:endParaRPr sz="2000">
              <a:solidFill>
                <a:srgbClr val="000000"/>
              </a:solidFill>
              <a:latin typeface="EB Garamond"/>
              <a:ea typeface="EB Garamond"/>
              <a:cs typeface="EB Garamond"/>
              <a:sym typeface="EB Garamond"/>
            </a:endParaRPr>
          </a:p>
          <a:p>
            <a:pPr indent="0" lvl="0" marL="0" rtl="0">
              <a:spcBef>
                <a:spcPts val="1600"/>
              </a:spcBef>
              <a:spcAft>
                <a:spcPts val="0"/>
              </a:spcAft>
              <a:buNone/>
            </a:pPr>
            <a:r>
              <a:rPr lang="en" sz="2000">
                <a:solidFill>
                  <a:srgbClr val="000000"/>
                </a:solidFill>
                <a:latin typeface="EB Garamond"/>
                <a:ea typeface="EB Garamond"/>
                <a:cs typeface="EB Garamond"/>
                <a:sym typeface="EB Garamond"/>
              </a:rPr>
              <a:t>2.  All Four Types of Trade Orders : Buy, Sell, Short Sell, Buy to Cover</a:t>
            </a:r>
            <a:endParaRPr sz="2000">
              <a:solidFill>
                <a:srgbClr val="000000"/>
              </a:solidFill>
              <a:latin typeface="EB Garamond"/>
              <a:ea typeface="EB Garamond"/>
              <a:cs typeface="EB Garamond"/>
              <a:sym typeface="EB Garamond"/>
            </a:endParaRPr>
          </a:p>
          <a:p>
            <a:pPr indent="0" lvl="0" marL="0" rtl="0">
              <a:spcBef>
                <a:spcPts val="1600"/>
              </a:spcBef>
              <a:spcAft>
                <a:spcPts val="0"/>
              </a:spcAft>
              <a:buNone/>
            </a:pPr>
            <a:r>
              <a:rPr lang="en" sz="2000">
                <a:solidFill>
                  <a:srgbClr val="000000"/>
                </a:solidFill>
                <a:latin typeface="EB Garamond"/>
                <a:ea typeface="EB Garamond"/>
                <a:cs typeface="EB Garamond"/>
                <a:sym typeface="EB Garamond"/>
              </a:rPr>
              <a:t>3. Daily Strategy Execution and Liquidation</a:t>
            </a:r>
            <a:endParaRPr sz="2000">
              <a:solidFill>
                <a:srgbClr val="000000"/>
              </a:solidFill>
              <a:latin typeface="EB Garamond"/>
              <a:ea typeface="EB Garamond"/>
              <a:cs typeface="EB Garamond"/>
              <a:sym typeface="EB Garamond"/>
            </a:endParaRPr>
          </a:p>
          <a:p>
            <a:pPr indent="0" lvl="0" marL="0" rtl="0">
              <a:spcBef>
                <a:spcPts val="1600"/>
              </a:spcBef>
              <a:spcAft>
                <a:spcPts val="0"/>
              </a:spcAft>
              <a:buNone/>
            </a:pPr>
            <a:r>
              <a:t/>
            </a:r>
            <a:endParaRPr sz="2000">
              <a:solidFill>
                <a:srgbClr val="000000"/>
              </a:solidFill>
              <a:latin typeface="EB Garamond"/>
              <a:ea typeface="EB Garamond"/>
              <a:cs typeface="EB Garamond"/>
              <a:sym typeface="EB Garamond"/>
            </a:endParaRPr>
          </a:p>
          <a:p>
            <a:pPr indent="0" lvl="0" marL="0" rtl="0">
              <a:spcBef>
                <a:spcPts val="1600"/>
              </a:spcBef>
              <a:spcAft>
                <a:spcPts val="1600"/>
              </a:spcAft>
              <a:buNone/>
            </a:pPr>
            <a:r>
              <a:t/>
            </a:r>
            <a:endParaRPr>
              <a:solidFill>
                <a:srgbClr val="000000"/>
              </a:solidFill>
            </a:endParaRPr>
          </a:p>
        </p:txBody>
      </p:sp>
      <p:graphicFrame>
        <p:nvGraphicFramePr>
          <p:cNvPr id="196" name="Shape 196"/>
          <p:cNvGraphicFramePr/>
          <p:nvPr/>
        </p:nvGraphicFramePr>
        <p:xfrm>
          <a:off x="473400" y="3110325"/>
          <a:ext cx="3000000" cy="3000000"/>
        </p:xfrm>
        <a:graphic>
          <a:graphicData uri="http://schemas.openxmlformats.org/drawingml/2006/table">
            <a:tbl>
              <a:tblPr>
                <a:noFill/>
                <a:tableStyleId>{0BC602A0-7DEE-48BE-ADB1-6C7A41723C04}</a:tableStyleId>
              </a:tblPr>
              <a:tblGrid>
                <a:gridCol w="1447800"/>
                <a:gridCol w="1649900"/>
                <a:gridCol w="1639800"/>
              </a:tblGrid>
              <a:tr h="381000">
                <a:tc>
                  <a:txBody>
                    <a:bodyPr>
                      <a:noAutofit/>
                    </a:bodyPr>
                    <a:lstStyle/>
                    <a:p>
                      <a:pPr indent="0" lvl="0" marL="0" rtl="0">
                        <a:spcBef>
                          <a:spcPts val="0"/>
                        </a:spcBef>
                        <a:spcAft>
                          <a:spcPts val="0"/>
                        </a:spcAft>
                        <a:buNone/>
                      </a:pPr>
                      <a:r>
                        <a:rPr lang="en"/>
                        <a:t>Day N</a:t>
                      </a:r>
                      <a:endParaRPr/>
                    </a:p>
                  </a:txBody>
                  <a:tcPr marT="91425" marB="91425" marR="91425" marL="91425"/>
                </a:tc>
                <a:tc>
                  <a:txBody>
                    <a:bodyPr>
                      <a:noAutofit/>
                    </a:bodyPr>
                    <a:lstStyle/>
                    <a:p>
                      <a:pPr indent="0" lvl="0" marL="0" rtl="0">
                        <a:spcBef>
                          <a:spcPts val="0"/>
                        </a:spcBef>
                        <a:spcAft>
                          <a:spcPts val="0"/>
                        </a:spcAft>
                        <a:buNone/>
                      </a:pPr>
                      <a:r>
                        <a:rPr lang="en"/>
                        <a:t>Buy/Buy to Cover </a:t>
                      </a:r>
                      <a:endParaRPr/>
                    </a:p>
                  </a:txBody>
                  <a:tcPr marT="91425" marB="91425" marR="91425" marL="91425"/>
                </a:tc>
                <a:tc>
                  <a:txBody>
                    <a:bodyPr>
                      <a:noAutofit/>
                    </a:bodyPr>
                    <a:lstStyle/>
                    <a:p>
                      <a:pPr indent="0" lvl="0" marL="0" rtl="0">
                        <a:spcBef>
                          <a:spcPts val="0"/>
                        </a:spcBef>
                        <a:spcAft>
                          <a:spcPts val="0"/>
                        </a:spcAft>
                        <a:buNone/>
                      </a:pPr>
                      <a:r>
                        <a:rPr lang="en"/>
                        <a:t>Sell/Short Sell</a:t>
                      </a:r>
                      <a:endParaRPr/>
                    </a:p>
                  </a:txBody>
                  <a:tcPr marT="91425" marB="91425" marR="91425" marL="91425"/>
                </a:tc>
              </a:tr>
              <a:tr h="381000">
                <a:tc>
                  <a:txBody>
                    <a:bodyPr>
                      <a:noAutofit/>
                    </a:bodyPr>
                    <a:lstStyle/>
                    <a:p>
                      <a:pPr indent="0" lvl="0" marL="0" rtl="0">
                        <a:spcBef>
                          <a:spcPts val="0"/>
                        </a:spcBef>
                        <a:spcAft>
                          <a:spcPts val="0"/>
                        </a:spcAft>
                        <a:buNone/>
                      </a:pPr>
                      <a:r>
                        <a:rPr lang="en"/>
                        <a:t>Day N+1</a:t>
                      </a:r>
                      <a:endParaRPr/>
                    </a:p>
                  </a:txBody>
                  <a:tcPr marT="91425" marB="91425" marR="91425" marL="91425"/>
                </a:tc>
                <a:tc>
                  <a:txBody>
                    <a:bodyPr>
                      <a:noAutofit/>
                    </a:bodyPr>
                    <a:lstStyle/>
                    <a:p>
                      <a:pPr indent="0" lvl="0" marL="0" rtl="0">
                        <a:spcBef>
                          <a:spcPts val="0"/>
                        </a:spcBef>
                        <a:spcAft>
                          <a:spcPts val="0"/>
                        </a:spcAft>
                        <a:buNone/>
                      </a:pPr>
                      <a:r>
                        <a:rPr lang="en"/>
                        <a:t>Sell/Short Sell</a:t>
                      </a:r>
                      <a:endParaRPr/>
                    </a:p>
                  </a:txBody>
                  <a:tcPr marT="91425" marB="91425" marR="91425" marL="91425"/>
                </a:tc>
                <a:tc>
                  <a:txBody>
                    <a:bodyPr>
                      <a:noAutofit/>
                    </a:bodyPr>
                    <a:lstStyle/>
                    <a:p>
                      <a:pPr indent="0" lvl="0" marL="0" rtl="0">
                        <a:spcBef>
                          <a:spcPts val="0"/>
                        </a:spcBef>
                        <a:spcAft>
                          <a:spcPts val="0"/>
                        </a:spcAft>
                        <a:buNone/>
                      </a:pPr>
                      <a:r>
                        <a:rPr lang="en"/>
                        <a:t>Buy/Buy to Cover</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Analysis for the result</a:t>
            </a:r>
            <a:endParaRPr/>
          </a:p>
        </p:txBody>
      </p:sp>
      <p:sp>
        <p:nvSpPr>
          <p:cNvPr id="202" name="Shape 20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Bullet Points</a:t>
            </a:r>
            <a:endParaRPr/>
          </a:p>
          <a:p>
            <a:pPr indent="0" lvl="0" marL="0" rtl="0">
              <a:spcBef>
                <a:spcPts val="1600"/>
              </a:spcBef>
              <a:spcAft>
                <a:spcPts val="1600"/>
              </a:spcAft>
              <a:buNone/>
            </a:pPr>
            <a:r>
              <a:rPr lang="en"/>
              <a:t>(Mao)</a:t>
            </a:r>
            <a:endParaRPr/>
          </a:p>
        </p:txBody>
      </p:sp>
      <p:pic>
        <p:nvPicPr>
          <p:cNvPr id="203" name="Shape 203"/>
          <p:cNvPicPr preferRelativeResize="0"/>
          <p:nvPr/>
        </p:nvPicPr>
        <p:blipFill>
          <a:blip r:embed="rId3">
            <a:alphaModFix/>
          </a:blip>
          <a:stretch>
            <a:fillRect/>
          </a:stretch>
        </p:blipFill>
        <p:spPr>
          <a:xfrm>
            <a:off x="148975" y="0"/>
            <a:ext cx="4331125" cy="2499576"/>
          </a:xfrm>
          <a:prstGeom prst="rect">
            <a:avLst/>
          </a:prstGeom>
          <a:noFill/>
          <a:ln>
            <a:noFill/>
          </a:ln>
        </p:spPr>
      </p:pic>
      <p:pic>
        <p:nvPicPr>
          <p:cNvPr id="204" name="Shape 204"/>
          <p:cNvPicPr preferRelativeResize="0"/>
          <p:nvPr/>
        </p:nvPicPr>
        <p:blipFill>
          <a:blip r:embed="rId4">
            <a:alphaModFix/>
          </a:blip>
          <a:stretch>
            <a:fillRect/>
          </a:stretch>
        </p:blipFill>
        <p:spPr>
          <a:xfrm>
            <a:off x="4480100" y="0"/>
            <a:ext cx="4490648" cy="2499574"/>
          </a:xfrm>
          <a:prstGeom prst="rect">
            <a:avLst/>
          </a:prstGeom>
          <a:noFill/>
          <a:ln>
            <a:noFill/>
          </a:ln>
        </p:spPr>
      </p:pic>
      <p:pic>
        <p:nvPicPr>
          <p:cNvPr id="205" name="Shape 205"/>
          <p:cNvPicPr preferRelativeResize="0"/>
          <p:nvPr/>
        </p:nvPicPr>
        <p:blipFill>
          <a:blip r:embed="rId5">
            <a:alphaModFix/>
          </a:blip>
          <a:stretch>
            <a:fillRect/>
          </a:stretch>
        </p:blipFill>
        <p:spPr>
          <a:xfrm>
            <a:off x="247400" y="2499575"/>
            <a:ext cx="4134276" cy="2499574"/>
          </a:xfrm>
          <a:prstGeom prst="rect">
            <a:avLst/>
          </a:prstGeom>
          <a:noFill/>
          <a:ln>
            <a:noFill/>
          </a:ln>
        </p:spPr>
      </p:pic>
      <p:pic>
        <p:nvPicPr>
          <p:cNvPr id="206" name="Shape 206"/>
          <p:cNvPicPr preferRelativeResize="0"/>
          <p:nvPr/>
        </p:nvPicPr>
        <p:blipFill>
          <a:blip r:embed="rId6">
            <a:alphaModFix/>
          </a:blip>
          <a:stretch>
            <a:fillRect/>
          </a:stretch>
        </p:blipFill>
        <p:spPr>
          <a:xfrm>
            <a:off x="4480100" y="2499575"/>
            <a:ext cx="4490648" cy="244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Background</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Font typeface="EB Garamond"/>
              <a:buChar char="●"/>
            </a:pPr>
            <a:r>
              <a:rPr lang="en" sz="2000">
                <a:solidFill>
                  <a:srgbClr val="000000"/>
                </a:solidFill>
                <a:highlight>
                  <a:srgbClr val="FFFFFF"/>
                </a:highlight>
                <a:latin typeface="EB Garamond"/>
                <a:ea typeface="EB Garamond"/>
                <a:cs typeface="EB Garamond"/>
                <a:sym typeface="EB Garamond"/>
              </a:rPr>
              <a:t>Revolutionize the way the world views traditional financial institutions</a:t>
            </a:r>
            <a:endParaRPr sz="2000">
              <a:solidFill>
                <a:srgbClr val="000000"/>
              </a:solidFill>
              <a:highlight>
                <a:srgbClr val="FFFFFF"/>
              </a:highlight>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highlight>
                  <a:srgbClr val="FFFFFF"/>
                </a:highlight>
                <a:latin typeface="EB Garamond"/>
                <a:ea typeface="EB Garamond"/>
                <a:cs typeface="EB Garamond"/>
                <a:sym typeface="EB Garamond"/>
              </a:rPr>
              <a:t>The price of bitcoin has reached the pinnacle on Dec 2017 </a:t>
            </a:r>
            <a:endParaRPr sz="2000">
              <a:solidFill>
                <a:srgbClr val="000000"/>
              </a:solidFill>
              <a:highlight>
                <a:srgbClr val="FFFFFF"/>
              </a:highlight>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highlight>
                  <a:srgbClr val="FFFFFF"/>
                </a:highlight>
                <a:latin typeface="EB Garamond"/>
                <a:ea typeface="EB Garamond"/>
                <a:cs typeface="EB Garamond"/>
                <a:sym typeface="EB Garamond"/>
              </a:rPr>
              <a:t>Because of the price </a:t>
            </a:r>
            <a:r>
              <a:rPr lang="en" sz="2000">
                <a:solidFill>
                  <a:srgbClr val="000000"/>
                </a:solidFill>
                <a:highlight>
                  <a:srgbClr val="FFFFFF"/>
                </a:highlight>
                <a:latin typeface="EB Garamond"/>
                <a:ea typeface="EB Garamond"/>
                <a:cs typeface="EB Garamond"/>
                <a:sym typeface="EB Garamond"/>
              </a:rPr>
              <a:t>volatility</a:t>
            </a:r>
            <a:r>
              <a:rPr lang="en" sz="2000">
                <a:solidFill>
                  <a:srgbClr val="000000"/>
                </a:solidFill>
                <a:highlight>
                  <a:srgbClr val="FFFFFF"/>
                </a:highlight>
                <a:latin typeface="EB Garamond"/>
                <a:ea typeface="EB Garamond"/>
                <a:cs typeface="EB Garamond"/>
                <a:sym typeface="EB Garamond"/>
              </a:rPr>
              <a:t>, we are interested in the trading strategies of cryptocurrency</a:t>
            </a:r>
            <a:endParaRPr sz="2000">
              <a:solidFill>
                <a:srgbClr val="000000"/>
              </a:solidFill>
              <a:highlight>
                <a:srgbClr val="FFFFFF"/>
              </a:highlight>
              <a:latin typeface="EB Garamond"/>
              <a:ea typeface="EB Garamond"/>
              <a:cs typeface="EB Garamond"/>
              <a:sym typeface="EB Garamond"/>
            </a:endParaRPr>
          </a:p>
          <a:p>
            <a:pPr indent="0" lvl="0" marL="0" rtl="0">
              <a:spcBef>
                <a:spcPts val="1600"/>
              </a:spcBef>
              <a:spcAft>
                <a:spcPts val="0"/>
              </a:spcAft>
              <a:buNone/>
            </a:pPr>
            <a:r>
              <a:t/>
            </a:r>
            <a:endParaRPr sz="2000">
              <a:solidFill>
                <a:srgbClr val="000000"/>
              </a:solidFill>
              <a:latin typeface="EB Garamond"/>
              <a:ea typeface="EB Garamond"/>
              <a:cs typeface="EB Garamond"/>
              <a:sym typeface="EB Garamond"/>
            </a:endParaRPr>
          </a:p>
          <a:p>
            <a:pPr indent="0" lvl="0" marL="0" rtl="0">
              <a:spcBef>
                <a:spcPts val="1600"/>
              </a:spcBef>
              <a:spcAft>
                <a:spcPts val="1600"/>
              </a:spcAft>
              <a:buNone/>
            </a:pPr>
            <a:r>
              <a:t/>
            </a:r>
            <a:endParaRPr sz="2000">
              <a:solidFill>
                <a:srgbClr val="000000"/>
              </a:solidFill>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Shortcoming</a:t>
            </a:r>
            <a:endParaRPr/>
          </a:p>
        </p:txBody>
      </p:sp>
      <p:sp>
        <p:nvSpPr>
          <p:cNvPr id="212" name="Shape 21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(Mao)</a:t>
            </a:r>
            <a:endParaRPr/>
          </a:p>
        </p:txBody>
      </p:sp>
      <p:pic>
        <p:nvPicPr>
          <p:cNvPr id="213" name="Shape 213"/>
          <p:cNvPicPr preferRelativeResize="0"/>
          <p:nvPr/>
        </p:nvPicPr>
        <p:blipFill>
          <a:blip r:embed="rId3">
            <a:alphaModFix/>
          </a:blip>
          <a:stretch>
            <a:fillRect/>
          </a:stretch>
        </p:blipFill>
        <p:spPr>
          <a:xfrm>
            <a:off x="198725" y="0"/>
            <a:ext cx="4307749" cy="2501526"/>
          </a:xfrm>
          <a:prstGeom prst="rect">
            <a:avLst/>
          </a:prstGeom>
          <a:noFill/>
          <a:ln>
            <a:noFill/>
          </a:ln>
        </p:spPr>
      </p:pic>
      <p:pic>
        <p:nvPicPr>
          <p:cNvPr id="214" name="Shape 214"/>
          <p:cNvPicPr preferRelativeResize="0"/>
          <p:nvPr/>
        </p:nvPicPr>
        <p:blipFill>
          <a:blip r:embed="rId4">
            <a:alphaModFix/>
          </a:blip>
          <a:stretch>
            <a:fillRect/>
          </a:stretch>
        </p:blipFill>
        <p:spPr>
          <a:xfrm>
            <a:off x="4677475" y="0"/>
            <a:ext cx="4307752" cy="2613949"/>
          </a:xfrm>
          <a:prstGeom prst="rect">
            <a:avLst/>
          </a:prstGeom>
          <a:noFill/>
          <a:ln>
            <a:noFill/>
          </a:ln>
        </p:spPr>
      </p:pic>
      <p:pic>
        <p:nvPicPr>
          <p:cNvPr id="215" name="Shape 215"/>
          <p:cNvPicPr preferRelativeResize="0"/>
          <p:nvPr/>
        </p:nvPicPr>
        <p:blipFill>
          <a:blip r:embed="rId5">
            <a:alphaModFix/>
          </a:blip>
          <a:stretch>
            <a:fillRect/>
          </a:stretch>
        </p:blipFill>
        <p:spPr>
          <a:xfrm>
            <a:off x="149525" y="2613950"/>
            <a:ext cx="4356950" cy="2443874"/>
          </a:xfrm>
          <a:prstGeom prst="rect">
            <a:avLst/>
          </a:prstGeom>
          <a:noFill/>
          <a:ln>
            <a:noFill/>
          </a:ln>
        </p:spPr>
      </p:pic>
      <p:pic>
        <p:nvPicPr>
          <p:cNvPr id="216" name="Shape 216"/>
          <p:cNvPicPr preferRelativeResize="0"/>
          <p:nvPr/>
        </p:nvPicPr>
        <p:blipFill>
          <a:blip r:embed="rId6">
            <a:alphaModFix/>
          </a:blip>
          <a:stretch>
            <a:fillRect/>
          </a:stretch>
        </p:blipFill>
        <p:spPr>
          <a:xfrm>
            <a:off x="4714850" y="2613950"/>
            <a:ext cx="4247700" cy="2443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Improvements</a:t>
            </a:r>
            <a:endParaRPr/>
          </a:p>
        </p:txBody>
      </p:sp>
      <p:sp>
        <p:nvSpPr>
          <p:cNvPr id="222" name="Shape 2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00000"/>
                </a:solidFill>
                <a:latin typeface="EB Garamond"/>
                <a:ea typeface="EB Garamond"/>
                <a:cs typeface="EB Garamond"/>
                <a:sym typeface="EB Garamond"/>
              </a:rPr>
              <a:t>Combine SMA/EMA with other indicators, e.g. ADX</a:t>
            </a:r>
            <a:endParaRPr sz="2000">
              <a:solidFill>
                <a:srgbClr val="000000"/>
              </a:solidFill>
              <a:latin typeface="EB Garamond"/>
              <a:ea typeface="EB Garamond"/>
              <a:cs typeface="EB Garamond"/>
              <a:sym typeface="EB Garamond"/>
            </a:endParaRPr>
          </a:p>
          <a:p>
            <a:pPr indent="-355600" lvl="0" marL="457200" rtl="0">
              <a:spcBef>
                <a:spcPts val="160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ADX: Average Directional Index</a:t>
            </a:r>
            <a:endParaRPr sz="2000">
              <a:solidFill>
                <a:srgbClr val="000000"/>
              </a:solidFill>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Used to measure the strength of the trend</a:t>
            </a:r>
            <a:endParaRPr sz="2000">
              <a:solidFill>
                <a:srgbClr val="000000"/>
              </a:solidFill>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If ADX implies strong signal, then use SMA/EMA</a:t>
            </a:r>
            <a:endParaRPr sz="2000">
              <a:solidFill>
                <a:srgbClr val="000000"/>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a:blip r:embed="rId3">
            <a:alphaModFix/>
          </a:blip>
          <a:stretch>
            <a:fillRect/>
          </a:stretch>
        </p:blipFill>
        <p:spPr>
          <a:xfrm>
            <a:off x="0" y="0"/>
            <a:ext cx="9144000" cy="5045275"/>
          </a:xfrm>
          <a:prstGeom prst="rect">
            <a:avLst/>
          </a:prstGeom>
          <a:noFill/>
          <a:ln>
            <a:noFill/>
          </a:ln>
          <a:effectLst>
            <a:reflection blurRad="0" dir="0" dist="0" endA="0" endPos="30000" fadeDir="5400012" kx="0" rotWithShape="0" algn="bl" stA="97000" stPos="0" sy="-100000" ky="0"/>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mt="34000"/>
          </a:blip>
          <a:stretch>
            <a:fillRect/>
          </a:stretch>
        </p:blipFill>
        <p:spPr>
          <a:xfrm>
            <a:off x="0" y="0"/>
            <a:ext cx="9144000" cy="5045275"/>
          </a:xfrm>
          <a:prstGeom prst="rect">
            <a:avLst/>
          </a:prstGeom>
          <a:noFill/>
          <a:ln>
            <a:noFill/>
          </a:ln>
          <a:effectLst>
            <a:outerShdw blurRad="57150" rotWithShape="0" algn="bl" dir="5520000" dist="19050">
              <a:srgbClr val="111111"/>
            </a:outerShdw>
          </a:effectLst>
        </p:spPr>
      </p:pic>
      <p:pic>
        <p:nvPicPr>
          <p:cNvPr id="233" name="Shape 233"/>
          <p:cNvPicPr preferRelativeResize="0"/>
          <p:nvPr/>
        </p:nvPicPr>
        <p:blipFill>
          <a:blip r:embed="rId4">
            <a:alphaModFix/>
          </a:blip>
          <a:stretch>
            <a:fillRect/>
          </a:stretch>
        </p:blipFill>
        <p:spPr>
          <a:xfrm>
            <a:off x="1994000" y="80925"/>
            <a:ext cx="3983700" cy="49816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39" name="Shape 239"/>
          <p:cNvSpPr txBox="1"/>
          <p:nvPr/>
        </p:nvSpPr>
        <p:spPr>
          <a:xfrm>
            <a:off x="535950" y="1346500"/>
            <a:ext cx="7531800" cy="314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t>1. Given the data from April 2017 to April 2018, under the optimized situation, the performance of Bollinger Bands exceeds that of SMA/EMA.</a:t>
            </a:r>
            <a:endParaRPr sz="2000"/>
          </a:p>
          <a:p>
            <a:pPr indent="0" lvl="0" marL="0">
              <a:spcBef>
                <a:spcPts val="0"/>
              </a:spcBef>
              <a:spcAft>
                <a:spcPts val="0"/>
              </a:spcAft>
              <a:buNone/>
            </a:pPr>
            <a:r>
              <a:t/>
            </a:r>
            <a:endParaRPr sz="2000"/>
          </a:p>
          <a:p>
            <a:pPr indent="0" lvl="0" marL="0">
              <a:spcBef>
                <a:spcPts val="0"/>
              </a:spcBef>
              <a:spcAft>
                <a:spcPts val="0"/>
              </a:spcAft>
              <a:buNone/>
            </a:pPr>
            <a:r>
              <a:rPr lang="en" sz="2000"/>
              <a:t>2. There is no universal standard setting (N or K) for these strategies, the parameters are market-sensitive.</a:t>
            </a:r>
            <a:endParaRPr sz="2000"/>
          </a:p>
          <a:p>
            <a:pPr indent="0" lvl="0" marL="0">
              <a:spcBef>
                <a:spcPts val="0"/>
              </a:spcBef>
              <a:spcAft>
                <a:spcPts val="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Q&amp;A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Thanks!</a:t>
            </a:r>
            <a:endParaRPr/>
          </a:p>
        </p:txBody>
      </p:sp>
      <p:sp>
        <p:nvSpPr>
          <p:cNvPr id="250" name="Shape 25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Cryptocurrency</a:t>
            </a:r>
            <a:endParaRPr/>
          </a:p>
        </p:txBody>
      </p:sp>
      <p:sp>
        <p:nvSpPr>
          <p:cNvPr id="79" name="Shape 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80" name="Shape 80"/>
          <p:cNvPicPr preferRelativeResize="0"/>
          <p:nvPr/>
        </p:nvPicPr>
        <p:blipFill>
          <a:blip r:embed="rId3">
            <a:alphaModFix/>
          </a:blip>
          <a:stretch>
            <a:fillRect/>
          </a:stretch>
        </p:blipFill>
        <p:spPr>
          <a:xfrm>
            <a:off x="85725" y="1255550"/>
            <a:ext cx="8972550" cy="3324225"/>
          </a:xfrm>
          <a:prstGeom prst="rect">
            <a:avLst/>
          </a:prstGeom>
          <a:noFill/>
          <a:ln>
            <a:noFill/>
          </a:ln>
        </p:spPr>
      </p:pic>
      <p:sp>
        <p:nvSpPr>
          <p:cNvPr id="81" name="Shape 81"/>
          <p:cNvSpPr txBox="1"/>
          <p:nvPr/>
        </p:nvSpPr>
        <p:spPr>
          <a:xfrm>
            <a:off x="265825" y="4625075"/>
            <a:ext cx="4830900" cy="31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999999"/>
                </a:solidFill>
              </a:rPr>
              <a:t>From: </a:t>
            </a:r>
            <a:r>
              <a:rPr lang="en" sz="1200">
                <a:solidFill>
                  <a:srgbClr val="999999"/>
                </a:solidFill>
              </a:rPr>
              <a:t>https://coinmarketcap.com</a:t>
            </a:r>
            <a:endParaRPr sz="12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t>
            </a:r>
            <a:r>
              <a:rPr lang="en"/>
              <a:t>itcoin Overview</a:t>
            </a:r>
            <a:endParaRPr/>
          </a:p>
        </p:txBody>
      </p:sp>
      <p:sp>
        <p:nvSpPr>
          <p:cNvPr id="87" name="Shape 87"/>
          <p:cNvSpPr txBox="1"/>
          <p:nvPr>
            <p:ph idx="1" type="body"/>
          </p:nvPr>
        </p:nvSpPr>
        <p:spPr>
          <a:xfrm>
            <a:off x="311700" y="1453625"/>
            <a:ext cx="8520600" cy="3634200"/>
          </a:xfrm>
          <a:prstGeom prst="rect">
            <a:avLst/>
          </a:prstGeom>
        </p:spPr>
        <p:txBody>
          <a:bodyPr anchorCtr="0" anchor="t" bIns="91425" lIns="91425" spcFirstLastPara="1" rIns="91425" wrap="square" tIns="91425">
            <a:noAutofit/>
          </a:bodyPr>
          <a:lstStyle/>
          <a:p>
            <a:pPr indent="-355600" lvl="0" marL="457200" rtl="0">
              <a:lnSpc>
                <a:spcPct val="100000"/>
              </a:lnSpc>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A digital currency created in 2009</a:t>
            </a:r>
            <a:endParaRPr sz="2000">
              <a:solidFill>
                <a:srgbClr val="000000"/>
              </a:solidFill>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Offers the promise of lower transaction fees than traditional online mechanisms </a:t>
            </a:r>
            <a:endParaRPr sz="2000">
              <a:solidFill>
                <a:srgbClr val="000000"/>
              </a:solidFill>
              <a:latin typeface="EB Garamond"/>
              <a:ea typeface="EB Garamond"/>
              <a:cs typeface="EB Garamond"/>
              <a:sym typeface="EB Garamond"/>
            </a:endParaRPr>
          </a:p>
          <a:p>
            <a:pPr indent="-355600" lvl="0" marL="457200" rtl="0">
              <a:spcBef>
                <a:spcPts val="0"/>
              </a:spcBef>
              <a:spcAft>
                <a:spcPts val="0"/>
              </a:spcAft>
              <a:buClr>
                <a:srgbClr val="000000"/>
              </a:buClr>
              <a:buSzPts val="2000"/>
              <a:buFont typeface="EB Garamond"/>
              <a:buChar char="●"/>
            </a:pPr>
            <a:r>
              <a:rPr lang="en" sz="2000">
                <a:solidFill>
                  <a:srgbClr val="000000"/>
                </a:solidFill>
                <a:latin typeface="EB Garamond"/>
                <a:ea typeface="EB Garamond"/>
                <a:cs typeface="EB Garamond"/>
                <a:sym typeface="EB Garamond"/>
              </a:rPr>
              <a:t>Operated by a decentralized authority</a:t>
            </a:r>
            <a:endParaRPr sz="2000">
              <a:solidFill>
                <a:srgbClr val="000000"/>
              </a:solidFill>
              <a:latin typeface="EB Garamond"/>
              <a:ea typeface="EB Garamond"/>
              <a:cs typeface="EB Garamond"/>
              <a:sym typeface="EB Garamond"/>
            </a:endParaRPr>
          </a:p>
          <a:p>
            <a:pPr indent="0" lvl="0" marL="0">
              <a:spcBef>
                <a:spcPts val="1600"/>
              </a:spcBef>
              <a:spcAft>
                <a:spcPts val="1600"/>
              </a:spcAft>
              <a:buNone/>
            </a:pPr>
            <a:r>
              <a:t/>
            </a:r>
            <a:endParaRPr sz="2000">
              <a:solidFill>
                <a:srgbClr val="000000"/>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Bollinger Band</a:t>
            </a:r>
            <a:endParaRPr/>
          </a:p>
        </p:txBody>
      </p:sp>
      <p:pic>
        <p:nvPicPr>
          <p:cNvPr id="93" name="Shape 93"/>
          <p:cNvPicPr preferRelativeResize="0"/>
          <p:nvPr/>
        </p:nvPicPr>
        <p:blipFill>
          <a:blip r:embed="rId3">
            <a:alphaModFix/>
          </a:blip>
          <a:stretch>
            <a:fillRect/>
          </a:stretch>
        </p:blipFill>
        <p:spPr>
          <a:xfrm>
            <a:off x="739900" y="1214100"/>
            <a:ext cx="7436324" cy="3650900"/>
          </a:xfrm>
          <a:prstGeom prst="rect">
            <a:avLst/>
          </a:prstGeom>
          <a:noFill/>
          <a:ln>
            <a:noFill/>
          </a:ln>
        </p:spPr>
      </p:pic>
      <p:sp>
        <p:nvSpPr>
          <p:cNvPr id="94" name="Shape 94"/>
          <p:cNvSpPr txBox="1"/>
          <p:nvPr/>
        </p:nvSpPr>
        <p:spPr>
          <a:xfrm>
            <a:off x="4073050" y="278475"/>
            <a:ext cx="4934400" cy="76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Upper</a:t>
            </a:r>
            <a:r>
              <a:rPr lang="en"/>
              <a:t> band: N-Day Moving Average + </a:t>
            </a:r>
            <a:r>
              <a:rPr lang="en"/>
              <a:t>Kσ</a:t>
            </a:r>
            <a:endParaRPr/>
          </a:p>
          <a:p>
            <a:pPr indent="0" lvl="0" marL="0">
              <a:spcBef>
                <a:spcPts val="0"/>
              </a:spcBef>
              <a:spcAft>
                <a:spcPts val="0"/>
              </a:spcAft>
              <a:buNone/>
            </a:pPr>
            <a:r>
              <a:rPr lang="en"/>
              <a:t>Close: Daily Closing Price of Bitcoin</a:t>
            </a:r>
            <a:endParaRPr/>
          </a:p>
          <a:p>
            <a:pPr indent="0" lvl="0" marL="0">
              <a:spcBef>
                <a:spcPts val="0"/>
              </a:spcBef>
              <a:spcAft>
                <a:spcPts val="0"/>
              </a:spcAft>
              <a:buNone/>
            </a:pPr>
            <a:r>
              <a:rPr lang="en"/>
              <a:t>Lower band: N-Day Moving Average - </a:t>
            </a:r>
            <a:r>
              <a:rPr lang="en"/>
              <a:t>Kσ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Assumptions</a:t>
            </a:r>
            <a:endParaRPr/>
          </a:p>
        </p:txBody>
      </p:sp>
      <p:sp>
        <p:nvSpPr>
          <p:cNvPr id="100" name="Shape 10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00000"/>
                </a:solidFill>
                <a:latin typeface="EB Garamond"/>
                <a:ea typeface="EB Garamond"/>
                <a:cs typeface="EB Garamond"/>
                <a:sym typeface="EB Garamond"/>
              </a:rPr>
              <a:t>1. Unlimited Capital</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2.  All Four Types of Trade Orders : Buy, Sell, Short Sell, Buy to Cover</a:t>
            </a:r>
            <a:endParaRPr sz="2000">
              <a:solidFill>
                <a:srgbClr val="000000"/>
              </a:solidFill>
              <a:latin typeface="EB Garamond"/>
              <a:ea typeface="EB Garamond"/>
              <a:cs typeface="EB Garamond"/>
              <a:sym typeface="EB Garamond"/>
            </a:endParaRPr>
          </a:p>
          <a:p>
            <a:pPr indent="0" lvl="0" marL="0">
              <a:spcBef>
                <a:spcPts val="1600"/>
              </a:spcBef>
              <a:spcAft>
                <a:spcPts val="0"/>
              </a:spcAft>
              <a:buNone/>
            </a:pPr>
            <a:r>
              <a:rPr lang="en" sz="2000">
                <a:solidFill>
                  <a:srgbClr val="000000"/>
                </a:solidFill>
                <a:latin typeface="EB Garamond"/>
                <a:ea typeface="EB Garamond"/>
                <a:cs typeface="EB Garamond"/>
                <a:sym typeface="EB Garamond"/>
              </a:rPr>
              <a:t>3. Daily Strategy Execution and Liquidation</a:t>
            </a:r>
            <a:endParaRPr sz="2000">
              <a:solidFill>
                <a:srgbClr val="000000"/>
              </a:solidFill>
              <a:latin typeface="EB Garamond"/>
              <a:ea typeface="EB Garamond"/>
              <a:cs typeface="EB Garamond"/>
              <a:sym typeface="EB Garamond"/>
            </a:endParaRPr>
          </a:p>
          <a:p>
            <a:pPr indent="0" lvl="0" marL="0" rtl="0">
              <a:spcBef>
                <a:spcPts val="1600"/>
              </a:spcBef>
              <a:spcAft>
                <a:spcPts val="0"/>
              </a:spcAft>
              <a:buNone/>
            </a:pPr>
            <a:r>
              <a:t/>
            </a:r>
            <a:endParaRPr sz="2000">
              <a:solidFill>
                <a:srgbClr val="000000"/>
              </a:solidFill>
              <a:latin typeface="EB Garamond"/>
              <a:ea typeface="EB Garamond"/>
              <a:cs typeface="EB Garamond"/>
              <a:sym typeface="EB Garamond"/>
            </a:endParaRPr>
          </a:p>
          <a:p>
            <a:pPr indent="0" lvl="0" marL="0">
              <a:spcBef>
                <a:spcPts val="1600"/>
              </a:spcBef>
              <a:spcAft>
                <a:spcPts val="1600"/>
              </a:spcAft>
              <a:buNone/>
            </a:pPr>
            <a:r>
              <a:t/>
            </a:r>
            <a:endParaRPr>
              <a:solidFill>
                <a:srgbClr val="000000"/>
              </a:solidFill>
            </a:endParaRPr>
          </a:p>
        </p:txBody>
      </p:sp>
      <p:graphicFrame>
        <p:nvGraphicFramePr>
          <p:cNvPr id="101" name="Shape 101"/>
          <p:cNvGraphicFramePr/>
          <p:nvPr/>
        </p:nvGraphicFramePr>
        <p:xfrm>
          <a:off x="473400" y="3110325"/>
          <a:ext cx="3000000" cy="3000000"/>
        </p:xfrm>
        <a:graphic>
          <a:graphicData uri="http://schemas.openxmlformats.org/drawingml/2006/table">
            <a:tbl>
              <a:tblPr>
                <a:noFill/>
                <a:tableStyleId>{0BC602A0-7DEE-48BE-ADB1-6C7A41723C04}</a:tableStyleId>
              </a:tblPr>
              <a:tblGrid>
                <a:gridCol w="1447800"/>
                <a:gridCol w="1649900"/>
                <a:gridCol w="1639800"/>
              </a:tblGrid>
              <a:tr h="381000">
                <a:tc>
                  <a:txBody>
                    <a:bodyPr>
                      <a:noAutofit/>
                    </a:bodyPr>
                    <a:lstStyle/>
                    <a:p>
                      <a:pPr indent="0" lvl="0" marL="0">
                        <a:spcBef>
                          <a:spcPts val="0"/>
                        </a:spcBef>
                        <a:spcAft>
                          <a:spcPts val="0"/>
                        </a:spcAft>
                        <a:buNone/>
                      </a:pPr>
                      <a:r>
                        <a:rPr lang="en"/>
                        <a:t>Day N</a:t>
                      </a:r>
                      <a:endParaRPr/>
                    </a:p>
                  </a:txBody>
                  <a:tcPr marT="91425" marB="91425" marR="91425" marL="91425"/>
                </a:tc>
                <a:tc>
                  <a:txBody>
                    <a:bodyPr>
                      <a:noAutofit/>
                    </a:bodyPr>
                    <a:lstStyle/>
                    <a:p>
                      <a:pPr indent="0" lvl="0" marL="0">
                        <a:spcBef>
                          <a:spcPts val="0"/>
                        </a:spcBef>
                        <a:spcAft>
                          <a:spcPts val="0"/>
                        </a:spcAft>
                        <a:buNone/>
                      </a:pPr>
                      <a:r>
                        <a:rPr lang="en"/>
                        <a:t>Buy/Buy to Cover </a:t>
                      </a:r>
                      <a:endParaRPr/>
                    </a:p>
                  </a:txBody>
                  <a:tcPr marT="91425" marB="91425" marR="91425" marL="91425"/>
                </a:tc>
                <a:tc>
                  <a:txBody>
                    <a:bodyPr>
                      <a:noAutofit/>
                    </a:bodyPr>
                    <a:lstStyle/>
                    <a:p>
                      <a:pPr indent="0" lvl="0" marL="0">
                        <a:spcBef>
                          <a:spcPts val="0"/>
                        </a:spcBef>
                        <a:spcAft>
                          <a:spcPts val="0"/>
                        </a:spcAft>
                        <a:buNone/>
                      </a:pPr>
                      <a:r>
                        <a:rPr lang="en"/>
                        <a:t>Sell/Short Sell</a:t>
                      </a:r>
                      <a:endParaRPr/>
                    </a:p>
                  </a:txBody>
                  <a:tcPr marT="91425" marB="91425" marR="91425" marL="91425"/>
                </a:tc>
              </a:tr>
              <a:tr h="381000">
                <a:tc>
                  <a:txBody>
                    <a:bodyPr>
                      <a:noAutofit/>
                    </a:bodyPr>
                    <a:lstStyle/>
                    <a:p>
                      <a:pPr indent="0" lvl="0" marL="0">
                        <a:spcBef>
                          <a:spcPts val="0"/>
                        </a:spcBef>
                        <a:spcAft>
                          <a:spcPts val="0"/>
                        </a:spcAft>
                        <a:buNone/>
                      </a:pPr>
                      <a:r>
                        <a:rPr lang="en"/>
                        <a:t>Day N+1</a:t>
                      </a:r>
                      <a:endParaRPr/>
                    </a:p>
                  </a:txBody>
                  <a:tcPr marT="91425" marB="91425" marR="91425" marL="91425"/>
                </a:tc>
                <a:tc>
                  <a:txBody>
                    <a:bodyPr>
                      <a:noAutofit/>
                    </a:bodyPr>
                    <a:lstStyle/>
                    <a:p>
                      <a:pPr indent="0" lvl="0" marL="0">
                        <a:spcBef>
                          <a:spcPts val="0"/>
                        </a:spcBef>
                        <a:spcAft>
                          <a:spcPts val="0"/>
                        </a:spcAft>
                        <a:buNone/>
                      </a:pPr>
                      <a:r>
                        <a:rPr lang="en"/>
                        <a:t>Sell/Short Sell</a:t>
                      </a:r>
                      <a:endParaRPr/>
                    </a:p>
                  </a:txBody>
                  <a:tcPr marT="91425" marB="91425" marR="91425" marL="91425"/>
                </a:tc>
                <a:tc>
                  <a:txBody>
                    <a:bodyPr>
                      <a:noAutofit/>
                    </a:bodyPr>
                    <a:lstStyle/>
                    <a:p>
                      <a:pPr indent="0" lvl="0" marL="0">
                        <a:spcBef>
                          <a:spcPts val="0"/>
                        </a:spcBef>
                        <a:spcAft>
                          <a:spcPts val="0"/>
                        </a:spcAft>
                        <a:buNone/>
                      </a:pPr>
                      <a:r>
                        <a:rPr lang="en"/>
                        <a:t>Buy/Buy to Cover</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a:t>How to apply this strategy?</a:t>
            </a:r>
            <a:endParaRPr/>
          </a:p>
        </p:txBody>
      </p:sp>
      <p:pic>
        <p:nvPicPr>
          <p:cNvPr id="107" name="Shape 107"/>
          <p:cNvPicPr preferRelativeResize="0"/>
          <p:nvPr/>
        </p:nvPicPr>
        <p:blipFill>
          <a:blip r:embed="rId3">
            <a:alphaModFix/>
          </a:blip>
          <a:stretch>
            <a:fillRect/>
          </a:stretch>
        </p:blipFill>
        <p:spPr>
          <a:xfrm>
            <a:off x="311700" y="1155926"/>
            <a:ext cx="7630925" cy="3746425"/>
          </a:xfrm>
          <a:prstGeom prst="rect">
            <a:avLst/>
          </a:prstGeom>
          <a:noFill/>
          <a:ln>
            <a:noFill/>
          </a:ln>
        </p:spPr>
      </p:pic>
      <p:sp>
        <p:nvSpPr>
          <p:cNvPr id="108" name="Shape 108"/>
          <p:cNvSpPr/>
          <p:nvPr/>
        </p:nvSpPr>
        <p:spPr>
          <a:xfrm>
            <a:off x="5163875" y="2304175"/>
            <a:ext cx="151500" cy="1719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1556200" y="4335325"/>
            <a:ext cx="151500" cy="1515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4143100" y="3900825"/>
            <a:ext cx="161700" cy="1719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4496800" y="3698725"/>
            <a:ext cx="161700" cy="1719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rot="-3187557">
            <a:off x="1147245" y="3292885"/>
            <a:ext cx="2483760" cy="10308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7376068">
            <a:off x="2715137" y="3038482"/>
            <a:ext cx="1974877" cy="11258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rot="-10307481">
            <a:off x="3320497" y="2184165"/>
            <a:ext cx="1949877" cy="10971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flipH="1" rot="3025526">
            <a:off x="2905566" y="2894902"/>
            <a:ext cx="1972117" cy="69447"/>
          </a:xfrm>
          <a:prstGeom prst="rightArrow">
            <a:avLst>
              <a:gd fmla="val 82439"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nvSpPr>
        <p:spPr>
          <a:xfrm>
            <a:off x="2387500" y="1610825"/>
            <a:ext cx="1040700" cy="43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Enter Short</a:t>
            </a:r>
            <a:endParaRPr/>
          </a:p>
          <a:p>
            <a:pPr indent="0" lvl="0" marL="0">
              <a:spcBef>
                <a:spcPts val="0"/>
              </a:spcBef>
              <a:spcAft>
                <a:spcPts val="0"/>
              </a:spcAft>
              <a:buNone/>
            </a:pPr>
            <a:r>
              <a:rPr lang="en"/>
              <a:t>position</a:t>
            </a:r>
            <a:endParaRPr/>
          </a:p>
        </p:txBody>
      </p:sp>
      <p:sp>
        <p:nvSpPr>
          <p:cNvPr id="117" name="Shape 117"/>
          <p:cNvSpPr/>
          <p:nvPr/>
        </p:nvSpPr>
        <p:spPr>
          <a:xfrm>
            <a:off x="2526275" y="4368775"/>
            <a:ext cx="151500" cy="151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3626825" y="4217275"/>
            <a:ext cx="151500" cy="151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6244875" y="3698725"/>
            <a:ext cx="151500" cy="151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2677775" y="4486825"/>
            <a:ext cx="2637600" cy="1011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3778325" y="4261675"/>
            <a:ext cx="1489800" cy="1011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8563683">
            <a:off x="5743125" y="3936244"/>
            <a:ext cx="589995" cy="101043"/>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nvSpPr>
        <p:spPr>
          <a:xfrm>
            <a:off x="5361675" y="4126075"/>
            <a:ext cx="883200" cy="63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Enter </a:t>
            </a:r>
            <a:endParaRPr/>
          </a:p>
          <a:p>
            <a:pPr indent="0" lvl="0" marL="0">
              <a:spcBef>
                <a:spcPts val="0"/>
              </a:spcBef>
              <a:spcAft>
                <a:spcPts val="0"/>
              </a:spcAft>
              <a:buNone/>
            </a:pPr>
            <a:r>
              <a:rPr lang="en"/>
              <a:t>Long </a:t>
            </a:r>
            <a:endParaRPr/>
          </a:p>
          <a:p>
            <a:pPr indent="0" lvl="0" marL="0">
              <a:spcBef>
                <a:spcPts val="0"/>
              </a:spcBef>
              <a:spcAft>
                <a:spcPts val="0"/>
              </a:spcAft>
              <a:buNone/>
            </a:pPr>
            <a:r>
              <a:rPr lang="en"/>
              <a:t>Position </a:t>
            </a:r>
            <a:endParaRPr/>
          </a:p>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Performance of Bollinger Band (K=3)</a:t>
            </a:r>
            <a:endParaRPr/>
          </a:p>
        </p:txBody>
      </p:sp>
      <p:pic>
        <p:nvPicPr>
          <p:cNvPr id="129" name="Shape 129"/>
          <p:cNvPicPr preferRelativeResize="0"/>
          <p:nvPr/>
        </p:nvPicPr>
        <p:blipFill rotWithShape="1">
          <a:blip r:embed="rId3">
            <a:alphaModFix/>
          </a:blip>
          <a:srcRect b="-4799" l="1610" r="-1609" t="0"/>
          <a:stretch/>
        </p:blipFill>
        <p:spPr>
          <a:xfrm>
            <a:off x="311700" y="1270575"/>
            <a:ext cx="4085625" cy="2507432"/>
          </a:xfrm>
          <a:prstGeom prst="rect">
            <a:avLst/>
          </a:prstGeom>
          <a:noFill/>
          <a:ln>
            <a:noFill/>
          </a:ln>
        </p:spPr>
      </p:pic>
      <p:pic>
        <p:nvPicPr>
          <p:cNvPr id="130" name="Shape 130"/>
          <p:cNvPicPr preferRelativeResize="0"/>
          <p:nvPr/>
        </p:nvPicPr>
        <p:blipFill>
          <a:blip r:embed="rId4">
            <a:alphaModFix/>
          </a:blip>
          <a:stretch>
            <a:fillRect/>
          </a:stretch>
        </p:blipFill>
        <p:spPr>
          <a:xfrm>
            <a:off x="4494525" y="1270575"/>
            <a:ext cx="4224850" cy="2445750"/>
          </a:xfrm>
          <a:prstGeom prst="rect">
            <a:avLst/>
          </a:prstGeom>
          <a:noFill/>
          <a:ln>
            <a:noFill/>
          </a:ln>
        </p:spPr>
      </p:pic>
      <p:sp>
        <p:nvSpPr>
          <p:cNvPr id="131" name="Shape 131"/>
          <p:cNvSpPr txBox="1"/>
          <p:nvPr/>
        </p:nvSpPr>
        <p:spPr>
          <a:xfrm>
            <a:off x="311700" y="3896150"/>
            <a:ext cx="8407800" cy="58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Cumulative Sum of 17-Day MA Strategy Returns      </a:t>
            </a:r>
            <a:r>
              <a:rPr lang="en"/>
              <a:t>    Cumulative Sum of 46-Day MA Strategy Returns  </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Performance of Bollinger Band (K=3)</a:t>
            </a:r>
            <a:endParaRPr/>
          </a:p>
          <a:p>
            <a:pPr indent="0" lvl="0" marL="0">
              <a:spcBef>
                <a:spcPts val="0"/>
              </a:spcBef>
              <a:spcAft>
                <a:spcPts val="0"/>
              </a:spcAft>
              <a:buNone/>
            </a:pPr>
            <a:r>
              <a:t/>
            </a:r>
            <a:endParaRPr/>
          </a:p>
        </p:txBody>
      </p:sp>
      <p:pic>
        <p:nvPicPr>
          <p:cNvPr id="137" name="Shape 137"/>
          <p:cNvPicPr preferRelativeResize="0"/>
          <p:nvPr/>
        </p:nvPicPr>
        <p:blipFill>
          <a:blip r:embed="rId3">
            <a:alphaModFix/>
          </a:blip>
          <a:stretch>
            <a:fillRect/>
          </a:stretch>
        </p:blipFill>
        <p:spPr>
          <a:xfrm>
            <a:off x="4737075" y="1250138"/>
            <a:ext cx="4095221" cy="2643225"/>
          </a:xfrm>
          <a:prstGeom prst="rect">
            <a:avLst/>
          </a:prstGeom>
          <a:noFill/>
          <a:ln>
            <a:noFill/>
          </a:ln>
        </p:spPr>
      </p:pic>
      <p:pic>
        <p:nvPicPr>
          <p:cNvPr id="138" name="Shape 138"/>
          <p:cNvPicPr preferRelativeResize="0"/>
          <p:nvPr/>
        </p:nvPicPr>
        <p:blipFill>
          <a:blip r:embed="rId4">
            <a:alphaModFix/>
          </a:blip>
          <a:stretch>
            <a:fillRect/>
          </a:stretch>
        </p:blipFill>
        <p:spPr>
          <a:xfrm>
            <a:off x="311700" y="1371600"/>
            <a:ext cx="3722575" cy="2450875"/>
          </a:xfrm>
          <a:prstGeom prst="rect">
            <a:avLst/>
          </a:prstGeom>
          <a:noFill/>
          <a:ln>
            <a:noFill/>
          </a:ln>
        </p:spPr>
      </p:pic>
      <p:sp>
        <p:nvSpPr>
          <p:cNvPr id="139" name="Shape 139"/>
          <p:cNvSpPr txBox="1"/>
          <p:nvPr/>
        </p:nvSpPr>
        <p:spPr>
          <a:xfrm>
            <a:off x="0" y="3466475"/>
            <a:ext cx="9144000" cy="130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r>
              <a:rPr lang="en"/>
              <a:t>Cumulative Sum of 18-Day MA Strategy Returns                Cumulative Sum of 45-Day MA Strategy Returns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