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4"/>
  </p:sldMasterIdLst>
  <p:notesMasterIdLst>
    <p:notesMasterId r:id="rId12"/>
  </p:notesMasterIdLst>
  <p:handoutMasterIdLst>
    <p:handoutMasterId r:id="rId13"/>
  </p:handoutMasterIdLst>
  <p:sldIdLst>
    <p:sldId id="257" r:id="rId5"/>
    <p:sldId id="317" r:id="rId6"/>
    <p:sldId id="320" r:id="rId7"/>
    <p:sldId id="321" r:id="rId8"/>
    <p:sldId id="322" r:id="rId9"/>
    <p:sldId id="323" r:id="rId10"/>
    <p:sldId id="26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tefania pulido" initials="ep" lastIdx="1" clrIdx="0">
    <p:extLst>
      <p:ext uri="{19B8F6BF-5375-455C-9EA6-DF929625EA0E}">
        <p15:presenceInfo xmlns:p15="http://schemas.microsoft.com/office/powerpoint/2012/main" userId="9a2760e2b5b6a5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7D4"/>
    <a:srgbClr val="66B0FF"/>
    <a:srgbClr val="20C997"/>
    <a:srgbClr val="FD7E14"/>
    <a:srgbClr val="FFC107"/>
    <a:srgbClr val="FFFFFF"/>
    <a:srgbClr val="000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46BAAE2-5F98-4B32-B3CC-50736611A7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9C72B8-1B2D-48D8-8AC1-65CDB6AE49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92F1-9610-4126-9FAE-2AAA91B36E6C}" type="datetimeFigureOut">
              <a:rPr lang="es-419" smtClean="0"/>
              <a:t>21/5/2022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39EFCA-B035-4729-AB8F-E57EC2087A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437DD6-5289-4E33-9707-F5846831C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D14D5-EC99-4D72-8213-7213848CA20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965980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DA34-E772-46BE-B53A-B2F5CF25ADD9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5D3B4-79B2-4405-A666-4EF22E02D9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07920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encabezado 6">
            <a:extLst>
              <a:ext uri="{FF2B5EF4-FFF2-40B4-BE49-F238E27FC236}">
                <a16:creationId xmlns:a16="http://schemas.microsoft.com/office/drawing/2014/main" id="{02249FBF-6C71-4292-90DE-4FC40A205D4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47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0049-22BC-4A9F-ADD6-05A729D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12F50-60A1-40AE-ADCA-6D92144F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B58F5-C6A5-4A24-84BE-BD765B9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5A29-240B-4C23-8312-F26D23DC0BFF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7DD69-CCED-4996-AEF8-B27D37E4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4A5AB-B9EB-4562-B6FA-6D9E51E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74205536-B85D-4FB1-B141-3EA652364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39" y="136525"/>
            <a:ext cx="2435261" cy="10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5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0049-22BC-4A9F-ADD6-05A729D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12F50-60A1-40AE-ADCA-6D92144F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B58F5-C6A5-4A24-84BE-BD765B9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D963-50A5-4986-806D-01C007A12E8D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7DD69-CCED-4996-AEF8-B27D37E4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4A5AB-B9EB-4562-B6FA-6D9E51E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74205536-B85D-4FB1-B141-3EA652364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39" y="136525"/>
            <a:ext cx="2435261" cy="10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2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964-3FF6-487F-965C-B204F2DC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A6CBF-B60D-4F51-8D76-E9B9C1AA7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0A98A0-2F5E-41F2-B930-1CAC51A6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2886E7-96EC-4AC3-B4D8-1A2B3C9E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836-28FD-4AB8-9597-F1A8705FE38D}" type="datetime1">
              <a:rPr lang="es-CO" smtClean="0"/>
              <a:t>21/05/2022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80A152-738A-47D0-AF53-B36593D2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82515C-D868-4212-8EF3-ADD796B5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448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0CE8F-301B-4148-860E-43AD098C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13552-F144-40B0-AA19-E1C42A6A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79BE7B-32F4-4697-88EB-E18798177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A00C84-3AA0-4CEB-8DE1-88D7D82A0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DE613C-0F55-46EA-94D8-5085A851C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1A1682-B014-45DF-AEA3-86434876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F012-A33E-4F9E-873B-9DCE47B4E277}" type="datetime1">
              <a:rPr lang="es-CO" smtClean="0"/>
              <a:t>21/05/2022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3D16B0-1EE4-4BA5-A5FD-BB3239D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D5C8D1-8B3B-4580-BAD4-8DA56C7F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730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4C1B0-A087-43BC-B7E8-0F7FCFB5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35A6D9-6E45-4D7A-9300-2E34E428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F024-22B5-4256-8802-EDA5869C3CEE}" type="datetime1">
              <a:rPr lang="es-CO" smtClean="0"/>
              <a:t>21/05/2022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2D7493-8878-4CA0-900B-96AA2544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8BDB39-7730-44FE-85EF-06C4BA38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583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0049-22BC-4A9F-ADD6-05A729D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12F50-60A1-40AE-ADCA-6D92144F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B58F5-C6A5-4A24-84BE-BD765B9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83B6-0E02-4B10-8B3F-4C513EB5FD36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7DD69-CCED-4996-AEF8-B27D37E4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4A5AB-B9EB-4562-B6FA-6D9E51E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74205536-B85D-4FB1-B141-3EA652364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39" y="136525"/>
            <a:ext cx="2435261" cy="10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1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9D125E-D34D-4221-952F-81BCB750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B94-E8DD-489C-A322-73EB096A7E3E}" type="datetime1">
              <a:rPr lang="es-CO" smtClean="0"/>
              <a:t>21/05/2022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C8B83B-95FB-4279-A360-80B8E83D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B31F1F-44BA-4BB1-A110-90550D3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365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4D046-7392-4FD9-9C6C-D446552F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22E7F-E28F-45B8-9F34-24DC889BB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D6C896-FDD5-4C4D-87EF-731275746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A2BE1B-A349-4D08-9FAD-7F715157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43B-A77B-46DC-BDA4-AB7F870E75E4}" type="datetime1">
              <a:rPr lang="es-CO" smtClean="0"/>
              <a:t>21/05/2022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7D0CB2-1CB5-41B6-A6DD-50B3F4D1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51BB1C-45D8-4EB5-AB75-8D8B06E5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5321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6D452-B724-4915-9AE9-94617A58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CBA5DD-C5F2-4488-97F0-138C304A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33FEEC-3F3E-4618-96AF-B005A1ED8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7B5B3C-A651-4EDC-A1F6-55E74EB6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45AF-3B2F-4FB4-919F-A250885BEF52}" type="datetime1">
              <a:rPr lang="es-CO" smtClean="0"/>
              <a:t>21/05/2022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6997B-8C07-4EAD-BBD7-37889BCE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4AE43-9AC7-4AEF-8337-844C39C8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2163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42D77-E96B-43EC-A5D5-3D415519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D33470-704F-4D03-BB4C-F7979BF1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FC997-C3EA-42D8-9F63-86565A54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8B3C-7E94-4FE4-AE71-A10F2E4E875C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8AEC3-FD17-4193-A2A9-1588F413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9CF76-CA78-4C9F-8007-669E3ADF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064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53894E-0913-41FF-8159-297E9F450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6FD5EF-7077-43DA-A61D-8224F966F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A22D2-EB21-4825-8C8F-2A171BF8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B8C1-16E7-475D-B00E-39CAFB34E4C8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A248CC-5B2C-48E5-9A15-8068A7C1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CD812-C2FE-4836-A865-0A96FF0B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30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327B7-45F2-437D-B7E8-CA87D9BD2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2583A7-FFEA-45E9-A139-46CB4F370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3DD50-E45B-428A-A32D-17201A5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1125-5F38-4A5D-9C1D-770172518C39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5EB4D-5B4B-4D9E-AAB3-C93F2364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C93E0-030A-4B7D-84DF-98DDF216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594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0049-22BC-4A9F-ADD6-05A729D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12F50-60A1-40AE-ADCA-6D92144F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B58F5-C6A5-4A24-84BE-BD765B9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1CBD-EE53-4467-97EE-CC4647AB387D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7DD69-CCED-4996-AEF8-B27D37E4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4A5AB-B9EB-4562-B6FA-6D9E51E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74205536-B85D-4FB1-B141-3EA652364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39" y="136525"/>
            <a:ext cx="2435261" cy="10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8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0049-22BC-4A9F-ADD6-05A729D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12F50-60A1-40AE-ADCA-6D92144F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B58F5-C6A5-4A24-84BE-BD765B9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0417-63B9-4F12-A3A5-F5F749E4C97E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7DD69-CCED-4996-AEF8-B27D37E4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4A5AB-B9EB-4562-B6FA-6D9E51E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74205536-B85D-4FB1-B141-3EA652364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39" y="136525"/>
            <a:ext cx="2435261" cy="10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0049-22BC-4A9F-ADD6-05A729D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12F50-60A1-40AE-ADCA-6D92144F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B58F5-C6A5-4A24-84BE-BD765B9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C04B-6F76-4B36-8126-97805AB1952E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7DD69-CCED-4996-AEF8-B27D37E4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4A5AB-B9EB-4562-B6FA-6D9E51E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74205536-B85D-4FB1-B141-3EA652364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39" y="136525"/>
            <a:ext cx="2435261" cy="10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165AB-F443-4286-8494-64B4A310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42E1D5-87E0-4A14-8FA7-1408F41D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024C-47BF-4608-AC45-254D3DC0546D}" type="datetime1">
              <a:rPr lang="es-CO" smtClean="0"/>
              <a:t>21/05/2022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1260F8-29D7-484C-B50C-A6B78459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4D7E68-5F21-4BC8-931B-729E97A1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464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0049-22BC-4A9F-ADD6-05A729D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12F50-60A1-40AE-ADCA-6D92144F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B58F5-C6A5-4A24-84BE-BD765B9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6E75-76D6-4CCE-9E01-674464F9D922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7DD69-CCED-4996-AEF8-B27D37E4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4A5AB-B9EB-4562-B6FA-6D9E51E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74205536-B85D-4FB1-B141-3EA652364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39" y="136525"/>
            <a:ext cx="2435261" cy="10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4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27C29-7F2F-4ABF-9583-FBE0D1A6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95A09-1DBC-4270-9DA9-E7D7FF9C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60660-15EA-4B55-BB00-95C072A6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C3D4-6FD5-413F-82D0-2F8DCE2A9FDB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385753-3885-4FF8-820D-A4AB394B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3062C-25F8-4821-92DF-9629F780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668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0049-22BC-4A9F-ADD6-05A729D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12F50-60A1-40AE-ADCA-6D92144F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B58F5-C6A5-4A24-84BE-BD765B9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7617-78F0-48C6-91D5-1323F765B91F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7DD69-CCED-4996-AEF8-B27D37E4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4A5AB-B9EB-4562-B6FA-6D9E51E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74205536-B85D-4FB1-B141-3EA652364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39" y="136525"/>
            <a:ext cx="2435261" cy="10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E5CFF7-8C6B-4826-830F-05256B5B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0E1580-6C2B-4918-83F4-578BE2DA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8C6E5C-698F-4987-95AF-EA064AB7C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2A38-05FD-464D-9679-54E66C09E411}" type="datetime1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52B13-894A-4174-AADB-69597AECD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0CDC1-1153-43A0-AB3C-A8E153716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99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1" r:id="rId3"/>
    <p:sldLayoutId id="2147483661" r:id="rId4"/>
    <p:sldLayoutId id="2147483663" r:id="rId5"/>
    <p:sldLayoutId id="2147483662" r:id="rId6"/>
    <p:sldLayoutId id="2147483666" r:id="rId7"/>
    <p:sldLayoutId id="2147483670" r:id="rId8"/>
    <p:sldLayoutId id="2147483664" r:id="rId9"/>
    <p:sldLayoutId id="2147483680" r:id="rId10"/>
    <p:sldLayoutId id="2147483672" r:id="rId11"/>
    <p:sldLayoutId id="2147483673" r:id="rId12"/>
    <p:sldLayoutId id="2147483674" r:id="rId13"/>
    <p:sldLayoutId id="2147483665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2515A-8D36-4CAA-AAA4-90FC442B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254" y="2364987"/>
            <a:ext cx="4949066" cy="106214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O" sz="3600" b="1" dirty="0">
                <a:solidFill>
                  <a:schemeClr val="bg1"/>
                </a:solidFill>
                <a:ea typeface="+mj-lt"/>
                <a:cs typeface="+mj-lt"/>
              </a:rPr>
              <a:t>MÉTODOS ESTADÍSTICOS AVANZADOS</a:t>
            </a:r>
            <a:endParaRPr lang="es-CO" sz="36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48A09967-3098-431C-8513-78760FA77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24" y="547778"/>
            <a:ext cx="3289501" cy="134625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75DD3688-5A37-44AF-B105-2A5A6EEB951F}"/>
              </a:ext>
            </a:extLst>
          </p:cNvPr>
          <p:cNvSpPr txBox="1">
            <a:spLocks/>
          </p:cNvSpPr>
          <p:nvPr/>
        </p:nvSpPr>
        <p:spPr>
          <a:xfrm>
            <a:off x="6755254" y="3388280"/>
            <a:ext cx="2035768" cy="709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5400" b="1">
              <a:solidFill>
                <a:schemeClr val="bg1"/>
              </a:solidFill>
              <a:latin typeface="Gotham Black" pitchFamily="50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833209D-EDB0-43A4-86AB-F466DFC686D9}"/>
              </a:ext>
            </a:extLst>
          </p:cNvPr>
          <p:cNvCxnSpPr>
            <a:cxnSpLocks/>
          </p:cNvCxnSpPr>
          <p:nvPr/>
        </p:nvCxnSpPr>
        <p:spPr>
          <a:xfrm flipH="1">
            <a:off x="6878400" y="3495329"/>
            <a:ext cx="470057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31621FBF-3739-F9A1-ABDC-2CEEB7675046}"/>
              </a:ext>
            </a:extLst>
          </p:cNvPr>
          <p:cNvSpPr txBox="1">
            <a:spLocks/>
          </p:cNvSpPr>
          <p:nvPr/>
        </p:nvSpPr>
        <p:spPr>
          <a:xfrm>
            <a:off x="6629909" y="3859231"/>
            <a:ext cx="4949066" cy="1062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O" sz="3600" b="1" dirty="0">
                <a:solidFill>
                  <a:schemeClr val="bg1"/>
                </a:solidFill>
                <a:ea typeface="+mj-lt"/>
                <a:cs typeface="+mj-lt"/>
              </a:rPr>
              <a:t>Humberto Marbello Peña</a:t>
            </a:r>
            <a:endParaRPr lang="es-CO" sz="3600" b="1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677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80E4352-2502-45C0-BA4B-0532F8258E82}"/>
              </a:ext>
            </a:extLst>
          </p:cNvPr>
          <p:cNvSpPr txBox="1">
            <a:spLocks/>
          </p:cNvSpPr>
          <p:nvPr/>
        </p:nvSpPr>
        <p:spPr>
          <a:xfrm>
            <a:off x="831849" y="106526"/>
            <a:ext cx="8402091" cy="64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20C997"/>
                </a:solidFill>
                <a:latin typeface="Gotham"/>
              </a:rPr>
              <a:t>Con K-</a:t>
            </a:r>
            <a:r>
              <a:rPr lang="es-ES" sz="3600" b="1" dirty="0" err="1">
                <a:solidFill>
                  <a:srgbClr val="20C997"/>
                </a:solidFill>
                <a:latin typeface="Gotham"/>
              </a:rPr>
              <a:t>Means</a:t>
            </a:r>
            <a:r>
              <a:rPr lang="es-ES" sz="3600" b="1" dirty="0">
                <a:solidFill>
                  <a:srgbClr val="20C997"/>
                </a:solidFill>
                <a:latin typeface="Gotham"/>
              </a:rPr>
              <a:t> tomar 4 grupos es la Mejor Opción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EEFD0EA-01C0-4134-A365-31DD54E81555}"/>
              </a:ext>
            </a:extLst>
          </p:cNvPr>
          <p:cNvCxnSpPr>
            <a:cxnSpLocks/>
          </p:cNvCxnSpPr>
          <p:nvPr/>
        </p:nvCxnSpPr>
        <p:spPr>
          <a:xfrm flipH="1">
            <a:off x="924674" y="730401"/>
            <a:ext cx="2184007" cy="0"/>
          </a:xfrm>
          <a:prstGeom prst="line">
            <a:avLst/>
          </a:prstGeom>
          <a:ln w="15875">
            <a:solidFill>
              <a:srgbClr val="20C9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33947A76-339A-D468-D60D-D1C6793F76F5}"/>
              </a:ext>
            </a:extLst>
          </p:cNvPr>
          <p:cNvSpPr txBox="1">
            <a:spLocks/>
          </p:cNvSpPr>
          <p:nvPr/>
        </p:nvSpPr>
        <p:spPr>
          <a:xfrm>
            <a:off x="751425" y="613061"/>
            <a:ext cx="4714512" cy="1845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s-ES" sz="2400" b="1" dirty="0" err="1">
                <a:solidFill>
                  <a:srgbClr val="20C997"/>
                </a:solidFill>
                <a:latin typeface="Gotham"/>
              </a:rPr>
              <a:t>Cluster</a:t>
            </a:r>
            <a:r>
              <a:rPr lang="es-ES" sz="2400" b="1" dirty="0">
                <a:solidFill>
                  <a:srgbClr val="20C997"/>
                </a:solidFill>
                <a:latin typeface="Gotham"/>
              </a:rPr>
              <a:t> 0: Alto LPR y PEG Alto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s-ES" sz="2400" b="1" dirty="0" err="1">
                <a:solidFill>
                  <a:srgbClr val="20C997"/>
                </a:solidFill>
                <a:latin typeface="Gotham"/>
              </a:rPr>
              <a:t>Cluster</a:t>
            </a:r>
            <a:r>
              <a:rPr lang="es-ES" sz="2400" b="1" dirty="0">
                <a:solidFill>
                  <a:srgbClr val="20C997"/>
                </a:solidFill>
                <a:latin typeface="Gotham"/>
              </a:rPr>
              <a:t> 1: Alto LPR y PEG Bajo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s-ES" sz="2400" b="1" dirty="0" err="1">
                <a:solidFill>
                  <a:srgbClr val="20C997"/>
                </a:solidFill>
                <a:latin typeface="Gotham"/>
              </a:rPr>
              <a:t>Cluster</a:t>
            </a:r>
            <a:r>
              <a:rPr lang="es-ES" sz="2400" b="1" dirty="0">
                <a:solidFill>
                  <a:srgbClr val="20C997"/>
                </a:solidFill>
                <a:latin typeface="Gotham"/>
              </a:rPr>
              <a:t> 2: Bajo LPR y PEG Bajo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s-ES" sz="2400" b="1" dirty="0" err="1">
                <a:solidFill>
                  <a:srgbClr val="20C997"/>
                </a:solidFill>
                <a:latin typeface="Gotham"/>
              </a:rPr>
              <a:t>Cluster</a:t>
            </a:r>
            <a:r>
              <a:rPr lang="es-ES" sz="2400" b="1" dirty="0">
                <a:solidFill>
                  <a:srgbClr val="20C997"/>
                </a:solidFill>
                <a:latin typeface="Gotham"/>
              </a:rPr>
              <a:t> 3: Bajo LPR y PEG Alto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BAC5A3C5-AA86-498E-D4D6-FE6147B4B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114921"/>
              </p:ext>
            </p:extLst>
          </p:nvPr>
        </p:nvGraphicFramePr>
        <p:xfrm>
          <a:off x="5241639" y="1256043"/>
          <a:ext cx="6950361" cy="538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Imagen de mapa de bits" r:id="rId3" imgW="5286240" imgH="4095720" progId="Paint.Picture">
                  <p:embed/>
                </p:oleObj>
              </mc:Choice>
              <mc:Fallback>
                <p:oleObj name="Imagen de mapa de bits" r:id="rId3" imgW="5286240" imgH="4095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1639" y="1256043"/>
                        <a:ext cx="6950361" cy="5384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6B42DDBB-E1ED-154D-F2CA-9CDAB7198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86868"/>
              </p:ext>
            </p:extLst>
          </p:nvPr>
        </p:nvGraphicFramePr>
        <p:xfrm>
          <a:off x="924674" y="2575727"/>
          <a:ext cx="4511720" cy="18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Imagen de mapa de bits" r:id="rId5" imgW="2238480" imgH="905040" progId="Paint.Picture">
                  <p:embed/>
                </p:oleObj>
              </mc:Choice>
              <mc:Fallback>
                <p:oleObj name="Imagen de mapa de bits" r:id="rId5" imgW="2238480" imgH="905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4674" y="2575727"/>
                        <a:ext cx="4511720" cy="18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15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80E4352-2502-45C0-BA4B-0532F8258E82}"/>
              </a:ext>
            </a:extLst>
          </p:cNvPr>
          <p:cNvSpPr txBox="1">
            <a:spLocks/>
          </p:cNvSpPr>
          <p:nvPr/>
        </p:nvSpPr>
        <p:spPr>
          <a:xfrm>
            <a:off x="831849" y="61555"/>
            <a:ext cx="8402091" cy="73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20C997"/>
                </a:solidFill>
                <a:latin typeface="Gotham"/>
              </a:rPr>
              <a:t>Comparación de Algoritmos K-</a:t>
            </a:r>
            <a:r>
              <a:rPr lang="es-ES" sz="3600" b="1" dirty="0" err="1">
                <a:solidFill>
                  <a:srgbClr val="20C997"/>
                </a:solidFill>
                <a:latin typeface="Gotham"/>
              </a:rPr>
              <a:t>Means</a:t>
            </a:r>
            <a:endParaRPr lang="es-ES" sz="3600" b="1" dirty="0">
              <a:solidFill>
                <a:srgbClr val="20C997"/>
              </a:solidFill>
              <a:latin typeface="Gotham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EEFD0EA-01C0-4134-A365-31DD54E81555}"/>
              </a:ext>
            </a:extLst>
          </p:cNvPr>
          <p:cNvCxnSpPr>
            <a:cxnSpLocks/>
          </p:cNvCxnSpPr>
          <p:nvPr/>
        </p:nvCxnSpPr>
        <p:spPr>
          <a:xfrm flipH="1">
            <a:off x="924674" y="730401"/>
            <a:ext cx="2184007" cy="0"/>
          </a:xfrm>
          <a:prstGeom prst="line">
            <a:avLst/>
          </a:prstGeom>
          <a:ln w="15875">
            <a:solidFill>
              <a:srgbClr val="20C9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B089AC0-B4C4-E473-359C-937BD2C76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289365"/>
              </p:ext>
            </p:extLst>
          </p:nvPr>
        </p:nvGraphicFramePr>
        <p:xfrm>
          <a:off x="0" y="730401"/>
          <a:ext cx="3973253" cy="340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Imagen de mapa de bits" r:id="rId3" imgW="3781440" imgH="3238560" progId="Paint.Picture">
                  <p:embed/>
                </p:oleObj>
              </mc:Choice>
              <mc:Fallback>
                <p:oleObj name="Imagen de mapa de bits" r:id="rId3" imgW="3781440" imgH="3238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730401"/>
                        <a:ext cx="3973253" cy="3402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BFC64D0-F88C-694C-5007-8D35E12A7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27078"/>
              </p:ext>
            </p:extLst>
          </p:nvPr>
        </p:nvGraphicFramePr>
        <p:xfrm>
          <a:off x="8218748" y="921524"/>
          <a:ext cx="372427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n de mapa de bits" r:id="rId5" imgW="3724200" imgH="3276720" progId="Paint.Picture">
                  <p:embed/>
                </p:oleObj>
              </mc:Choice>
              <mc:Fallback>
                <p:oleObj name="Imagen de mapa de bits" r:id="rId5" imgW="3724200" imgH="3276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8748" y="921524"/>
                        <a:ext cx="372427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08A60E6-C3E0-8220-9242-2112D5F3A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847836"/>
              </p:ext>
            </p:extLst>
          </p:nvPr>
        </p:nvGraphicFramePr>
        <p:xfrm>
          <a:off x="3973253" y="3500111"/>
          <a:ext cx="4480497" cy="3357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Imagen de mapa de bits" r:id="rId7" imgW="4295880" imgH="3219480" progId="Paint.Picture">
                  <p:embed/>
                </p:oleObj>
              </mc:Choice>
              <mc:Fallback>
                <p:oleObj name="Imagen de mapa de bits" r:id="rId7" imgW="4295880" imgH="3219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3253" y="3500111"/>
                        <a:ext cx="4480497" cy="3357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94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80E4352-2502-45C0-BA4B-0532F8258E82}"/>
              </a:ext>
            </a:extLst>
          </p:cNvPr>
          <p:cNvSpPr txBox="1">
            <a:spLocks/>
          </p:cNvSpPr>
          <p:nvPr/>
        </p:nvSpPr>
        <p:spPr>
          <a:xfrm>
            <a:off x="3770222" y="156998"/>
            <a:ext cx="4444689" cy="73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20C997"/>
                </a:solidFill>
                <a:latin typeface="Gotham"/>
              </a:rPr>
              <a:t>Algoritmos </a:t>
            </a:r>
            <a:r>
              <a:rPr lang="es-ES" sz="3600" b="1" dirty="0" err="1">
                <a:solidFill>
                  <a:srgbClr val="20C997"/>
                </a:solidFill>
                <a:latin typeface="Gotham"/>
              </a:rPr>
              <a:t>MeanShift</a:t>
            </a:r>
            <a:endParaRPr lang="es-ES" sz="3600" b="1" dirty="0">
              <a:solidFill>
                <a:srgbClr val="20C997"/>
              </a:solidFill>
              <a:latin typeface="Gotham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EAA37E2-3696-E767-7C3D-2E54A59A0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952263"/>
              </p:ext>
            </p:extLst>
          </p:nvPr>
        </p:nvGraphicFramePr>
        <p:xfrm>
          <a:off x="2751194" y="1998446"/>
          <a:ext cx="6482746" cy="479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Imagen de mapa de bits" r:id="rId3" imgW="4314960" imgH="3191040" progId="Paint.Picture">
                  <p:embed/>
                </p:oleObj>
              </mc:Choice>
              <mc:Fallback>
                <p:oleObj name="Imagen de mapa de bits" r:id="rId3" imgW="4314960" imgH="3191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1194" y="1998446"/>
                        <a:ext cx="6482746" cy="4794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F603653E-7966-20E3-F39A-D871A51FEEA8}"/>
              </a:ext>
            </a:extLst>
          </p:cNvPr>
          <p:cNvSpPr txBox="1">
            <a:spLocks/>
          </p:cNvSpPr>
          <p:nvPr/>
        </p:nvSpPr>
        <p:spPr>
          <a:xfrm>
            <a:off x="179882" y="824462"/>
            <a:ext cx="11887200" cy="97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400" dirty="0">
                <a:solidFill>
                  <a:srgbClr val="20C997"/>
                </a:solidFill>
                <a:latin typeface="Gotham"/>
              </a:rPr>
              <a:t>Podemos observar que el algoritmo nos genera tres (3) </a:t>
            </a:r>
            <a:r>
              <a:rPr lang="es-ES" sz="2400" dirty="0" err="1">
                <a:solidFill>
                  <a:srgbClr val="20C997"/>
                </a:solidFill>
                <a:latin typeface="Gotham"/>
              </a:rPr>
              <a:t>Clusters</a:t>
            </a:r>
            <a:r>
              <a:rPr lang="es-ES" sz="2400" dirty="0">
                <a:solidFill>
                  <a:srgbClr val="20C997"/>
                </a:solidFill>
                <a:latin typeface="Gotham"/>
              </a:rPr>
              <a:t>, los cuales no se aprecian bien agrupados, que comparado con lo generado por K-</a:t>
            </a:r>
            <a:r>
              <a:rPr lang="es-ES" sz="2400" dirty="0" err="1">
                <a:solidFill>
                  <a:srgbClr val="20C997"/>
                </a:solidFill>
                <a:latin typeface="Gotham"/>
              </a:rPr>
              <a:t>Means</a:t>
            </a:r>
            <a:r>
              <a:rPr lang="es-ES" sz="2400" dirty="0">
                <a:solidFill>
                  <a:srgbClr val="20C997"/>
                </a:solidFill>
                <a:latin typeface="Gotham"/>
              </a:rPr>
              <a:t>, NO es mejor  </a:t>
            </a:r>
          </a:p>
        </p:txBody>
      </p:sp>
    </p:spTree>
    <p:extLst>
      <p:ext uri="{BB962C8B-B14F-4D97-AF65-F5344CB8AC3E}">
        <p14:creationId xmlns:p14="http://schemas.microsoft.com/office/powerpoint/2010/main" val="390289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80E4352-2502-45C0-BA4B-0532F8258E82}"/>
              </a:ext>
            </a:extLst>
          </p:cNvPr>
          <p:cNvSpPr txBox="1">
            <a:spLocks/>
          </p:cNvSpPr>
          <p:nvPr/>
        </p:nvSpPr>
        <p:spPr>
          <a:xfrm>
            <a:off x="2634619" y="237451"/>
            <a:ext cx="6715895" cy="73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20C997"/>
                </a:solidFill>
                <a:latin typeface="Gotham"/>
              </a:rPr>
              <a:t>Algoritmos </a:t>
            </a:r>
            <a:r>
              <a:rPr lang="es-CO" sz="3600" b="1" dirty="0" err="1">
                <a:solidFill>
                  <a:srgbClr val="20C997"/>
                </a:solidFill>
                <a:latin typeface="Gotham"/>
              </a:rPr>
              <a:t>Clustering</a:t>
            </a:r>
            <a:r>
              <a:rPr lang="es-CO" sz="3600" b="1" dirty="0">
                <a:solidFill>
                  <a:srgbClr val="20C997"/>
                </a:solidFill>
                <a:latin typeface="Gotham"/>
              </a:rPr>
              <a:t> Jerárquico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82BB863A-05E1-DB78-93F9-C2F8D2491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51186"/>
              </p:ext>
            </p:extLst>
          </p:nvPr>
        </p:nvGraphicFramePr>
        <p:xfrm>
          <a:off x="2917529" y="1884775"/>
          <a:ext cx="6356941" cy="481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Imagen de mapa de bits" r:id="rId3" imgW="4286160" imgH="3247920" progId="Paint.Picture">
                  <p:embed/>
                </p:oleObj>
              </mc:Choice>
              <mc:Fallback>
                <p:oleObj name="Imagen de mapa de bits" r:id="rId3" imgW="4286160" imgH="3247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7529" y="1884775"/>
                        <a:ext cx="6356941" cy="4817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953B8D8C-3A0E-F1D2-2CE1-2F950108B1CE}"/>
              </a:ext>
            </a:extLst>
          </p:cNvPr>
          <p:cNvSpPr txBox="1">
            <a:spLocks/>
          </p:cNvSpPr>
          <p:nvPr/>
        </p:nvSpPr>
        <p:spPr>
          <a:xfrm>
            <a:off x="179882" y="914402"/>
            <a:ext cx="11887200" cy="97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400" dirty="0">
                <a:solidFill>
                  <a:srgbClr val="20C997"/>
                </a:solidFill>
                <a:latin typeface="Gotham"/>
              </a:rPr>
              <a:t>Podemos observar que el algoritmo nos genera tres (3) </a:t>
            </a:r>
            <a:r>
              <a:rPr lang="es-ES" sz="2400" dirty="0" err="1">
                <a:solidFill>
                  <a:srgbClr val="20C997"/>
                </a:solidFill>
                <a:latin typeface="Gotham"/>
              </a:rPr>
              <a:t>Clusters</a:t>
            </a:r>
            <a:r>
              <a:rPr lang="es-ES" sz="2400" dirty="0">
                <a:solidFill>
                  <a:srgbClr val="20C997"/>
                </a:solidFill>
                <a:latin typeface="Gotham"/>
              </a:rPr>
              <a:t>, los cuales no se aprecian bien agrupados, inclusive menos que </a:t>
            </a:r>
            <a:r>
              <a:rPr lang="es-ES" sz="2400" dirty="0" err="1">
                <a:solidFill>
                  <a:srgbClr val="20C997"/>
                </a:solidFill>
                <a:latin typeface="Gotham"/>
              </a:rPr>
              <a:t>MeanShift</a:t>
            </a:r>
            <a:r>
              <a:rPr lang="es-ES" sz="2400" dirty="0">
                <a:solidFill>
                  <a:srgbClr val="20C997"/>
                </a:solidFill>
                <a:latin typeface="Gotham"/>
              </a:rPr>
              <a:t>, aunque comparado con lo generado por K-</a:t>
            </a:r>
            <a:r>
              <a:rPr lang="es-ES" sz="2400" dirty="0" err="1">
                <a:solidFill>
                  <a:srgbClr val="20C997"/>
                </a:solidFill>
                <a:latin typeface="Gotham"/>
              </a:rPr>
              <a:t>Means</a:t>
            </a:r>
            <a:r>
              <a:rPr lang="es-ES" sz="2400" dirty="0">
                <a:solidFill>
                  <a:srgbClr val="20C997"/>
                </a:solidFill>
                <a:latin typeface="Gotham"/>
              </a:rPr>
              <a:t>, NO es mejor </a:t>
            </a:r>
          </a:p>
        </p:txBody>
      </p:sp>
    </p:spTree>
    <p:extLst>
      <p:ext uri="{BB962C8B-B14F-4D97-AF65-F5344CB8AC3E}">
        <p14:creationId xmlns:p14="http://schemas.microsoft.com/office/powerpoint/2010/main" val="25705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80E4352-2502-45C0-BA4B-0532F8258E82}"/>
              </a:ext>
            </a:extLst>
          </p:cNvPr>
          <p:cNvSpPr txBox="1">
            <a:spLocks/>
          </p:cNvSpPr>
          <p:nvPr/>
        </p:nvSpPr>
        <p:spPr>
          <a:xfrm>
            <a:off x="3770222" y="156998"/>
            <a:ext cx="4444689" cy="73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20C997"/>
                </a:solidFill>
                <a:latin typeface="Gotham"/>
              </a:rPr>
              <a:t>Algoritmos DBSCAN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E0A1B245-F62A-558B-3E6B-5BC03D972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26565"/>
              </p:ext>
            </p:extLst>
          </p:nvPr>
        </p:nvGraphicFramePr>
        <p:xfrm>
          <a:off x="2621441" y="1710834"/>
          <a:ext cx="6949118" cy="51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Imagen de mapa de bits" r:id="rId3" imgW="4390920" imgH="3228840" progId="Paint.Picture">
                  <p:embed/>
                </p:oleObj>
              </mc:Choice>
              <mc:Fallback>
                <p:oleObj name="Imagen de mapa de bits" r:id="rId3" imgW="4390920" imgH="3228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1441" y="1710834"/>
                        <a:ext cx="6949118" cy="511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5E665C9C-160F-AB5C-7A5F-E615A2C62868}"/>
              </a:ext>
            </a:extLst>
          </p:cNvPr>
          <p:cNvSpPr txBox="1">
            <a:spLocks/>
          </p:cNvSpPr>
          <p:nvPr/>
        </p:nvSpPr>
        <p:spPr>
          <a:xfrm>
            <a:off x="179882" y="764502"/>
            <a:ext cx="11887200" cy="97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400" dirty="0">
                <a:solidFill>
                  <a:srgbClr val="20C997"/>
                </a:solidFill>
                <a:latin typeface="Gotham"/>
              </a:rPr>
              <a:t>Podemos observar que el algoritmo nos genera un </a:t>
            </a:r>
            <a:r>
              <a:rPr lang="es-ES" sz="2400" dirty="0" err="1">
                <a:solidFill>
                  <a:srgbClr val="20C997"/>
                </a:solidFill>
                <a:latin typeface="Gotham"/>
              </a:rPr>
              <a:t>Cluster</a:t>
            </a:r>
            <a:r>
              <a:rPr lang="es-ES" sz="2400" dirty="0">
                <a:solidFill>
                  <a:srgbClr val="20C997"/>
                </a:solidFill>
                <a:latin typeface="Gotham"/>
              </a:rPr>
              <a:t> o no nos hace ningún tipo de clasificación, los que no indica que para este tipo de datos.</a:t>
            </a:r>
          </a:p>
        </p:txBody>
      </p:sp>
    </p:spTree>
    <p:extLst>
      <p:ext uri="{BB962C8B-B14F-4D97-AF65-F5344CB8AC3E}">
        <p14:creationId xmlns:p14="http://schemas.microsoft.com/office/powerpoint/2010/main" val="107203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311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7D45DE5F542C44B07335F090723F1D" ma:contentTypeVersion="4" ma:contentTypeDescription="Crear nuevo documento." ma:contentTypeScope="" ma:versionID="e94401749dd97b34ab0be8416f28033e">
  <xsd:schema xmlns:xsd="http://www.w3.org/2001/XMLSchema" xmlns:xs="http://www.w3.org/2001/XMLSchema" xmlns:p="http://schemas.microsoft.com/office/2006/metadata/properties" xmlns:ns2="b5ca646b-043d-499e-b278-012f711818aa" targetNamespace="http://schemas.microsoft.com/office/2006/metadata/properties" ma:root="true" ma:fieldsID="582c80237a228c518f1b8de4814bb4e1" ns2:_="">
    <xsd:import namespace="b5ca646b-043d-499e-b278-012f711818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a646b-043d-499e-b278-012f711818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378FAF-7864-4D87-9ED5-2061BD0E24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FE65FB-D364-46B6-92EE-15B8FA4216B3}">
  <ds:schemaRefs>
    <ds:schemaRef ds:uri="b5ca646b-043d-499e-b278-012f711818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859CD99-208D-495C-AFC1-2B6AD53AEF1A}">
  <ds:schemaRefs>
    <ds:schemaRef ds:uri="b5ca646b-043d-499e-b278-012f711818a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156</Words>
  <Application>Microsoft Office PowerPoint</Application>
  <PresentationFormat>Panorámica</PresentationFormat>
  <Paragraphs>14</Paragraphs>
  <Slides>7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Gotham</vt:lpstr>
      <vt:lpstr>Gotham Black</vt:lpstr>
      <vt:lpstr>Wingdings</vt:lpstr>
      <vt:lpstr>Tema de Office</vt:lpstr>
      <vt:lpstr>Imagen de Paintbrush</vt:lpstr>
      <vt:lpstr>MÉTODOS ESTADÍSTICOS AVANZADOS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Mariel Bertel</dc:creator>
  <cp:lastModifiedBy>Humberto Manuel Marbello Pena</cp:lastModifiedBy>
  <cp:revision>41</cp:revision>
  <dcterms:created xsi:type="dcterms:W3CDTF">2021-07-22T05:08:10Z</dcterms:created>
  <dcterms:modified xsi:type="dcterms:W3CDTF">2022-05-21T20:51:17Z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0x010100FC7D45DE5F542C44B07335F090723F1D</vt:lpwstr>
  </property>
</Properties>
</file>