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A00A5F-023F-4846-B39B-87EA4004D7F5}">
  <a:tblStyle styleId="{A6A00A5F-023F-4846-B39B-87EA4004D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80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Proyect</a:t>
            </a:r>
            <a:r>
              <a:rPr b="1" lang="es" sz="80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o Final de Carrera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80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descr="vaca.jpg" id="55" name="Shape 55"/>
          <p:cNvPicPr preferRelativeResize="0"/>
          <p:nvPr/>
        </p:nvPicPr>
        <p:blipFill rotWithShape="1">
          <a:blip r:embed="rId3">
            <a:alphaModFix amt="2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11700" y="2844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000">
                <a:latin typeface="Source Code Pro"/>
                <a:ea typeface="Source Code Pro"/>
                <a:cs typeface="Source Code Pro"/>
                <a:sym typeface="Source Code Pro"/>
              </a:rPr>
              <a:t>DAMAVA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306500" y="3186475"/>
            <a:ext cx="26991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FDC8"/>
              </a:buClr>
              <a:buFont typeface="Arial"/>
              <a:buNone/>
            </a:pPr>
            <a:r>
              <a:rPr b="1" lang="es"/>
              <a:t>Integrantes:</a:t>
            </a:r>
          </a:p>
          <a:p>
            <a:pPr lvl="0" rtl="0">
              <a:spcBef>
                <a:spcPts val="0"/>
              </a:spcBef>
              <a:buClr>
                <a:srgbClr val="00FDC8"/>
              </a:buClr>
              <a:buFont typeface="Arial"/>
              <a:buNone/>
            </a:pPr>
            <a:r>
              <a:rPr i="1" lang="es"/>
              <a:t>Fabián Vique</a:t>
            </a:r>
          </a:p>
          <a:p>
            <a:pPr lvl="0">
              <a:spcBef>
                <a:spcPts val="0"/>
              </a:spcBef>
              <a:buClr>
                <a:srgbClr val="00FDC8"/>
              </a:buClr>
              <a:buFont typeface="Arial"/>
              <a:buNone/>
            </a:pPr>
            <a:r>
              <a:rPr i="1" lang="es"/>
              <a:t>Henry Marichal</a:t>
            </a:r>
          </a:p>
          <a:p>
            <a:pPr lvl="0">
              <a:spcBef>
                <a:spcPts val="0"/>
              </a:spcBef>
              <a:buClr>
                <a:srgbClr val="00FDC8"/>
              </a:buClr>
              <a:buFont typeface="Arial"/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Clr>
                <a:srgbClr val="00FDC8"/>
              </a:buClr>
              <a:buFont typeface="Arial"/>
              <a:buNone/>
            </a:pPr>
            <a:r>
              <a:rPr b="1" lang="es"/>
              <a:t>Tutor:</a:t>
            </a:r>
          </a:p>
          <a:p>
            <a:pPr lvl="0">
              <a:spcBef>
                <a:spcPts val="0"/>
              </a:spcBef>
              <a:buClr>
                <a:srgbClr val="00FDC8"/>
              </a:buClr>
              <a:buFont typeface="Arial"/>
              <a:buNone/>
            </a:pPr>
            <a:r>
              <a:rPr i="1" lang="es"/>
              <a:t>Leonardo Steinfeld</a:t>
            </a:r>
          </a:p>
          <a:p>
            <a:pPr lvl="0" rtl="0">
              <a:spcBef>
                <a:spcPts val="0"/>
              </a:spcBef>
              <a:buClr>
                <a:srgbClr val="00FDC8"/>
              </a:buClr>
              <a:buFont typeface="Arial"/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Clr>
                <a:srgbClr val="00FDC8"/>
              </a:buClr>
              <a:buFont typeface="Arial"/>
              <a:buNone/>
            </a:pPr>
            <a:r>
              <a:rPr lang="es"/>
              <a:t>2017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540300" y="892925"/>
            <a:ext cx="2448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b="1" lang="es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¿Qué es la mastitis?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764812" y="1037925"/>
            <a:ext cx="3470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b="1" lang="es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¿Cómo afecta al productor?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4" y="1533825"/>
            <a:ext cx="2128916" cy="154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271" y="1656825"/>
            <a:ext cx="1509525" cy="150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762" y="2768400"/>
            <a:ext cx="2392053" cy="216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34475" y="-79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Problema a solucionar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611925" y="2163650"/>
            <a:ext cx="2448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b="1" lang="es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¿CÓMO SE DETECTA?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2127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800">
                <a:latin typeface="Amatic SC"/>
                <a:ea typeface="Amatic SC"/>
                <a:cs typeface="Amatic SC"/>
                <a:sym typeface="Amatic SC"/>
              </a:rPr>
              <a:t>Solución Propuesta</a:t>
            </a:r>
          </a:p>
        </p:txBody>
      </p:sp>
      <p:pic>
        <p:nvPicPr>
          <p:cNvPr descr="sala2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87" y="696825"/>
            <a:ext cx="6804821" cy="4265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gano.jp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00" y="1740825"/>
            <a:ext cx="2073650" cy="15984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978825" y="1993375"/>
            <a:ext cx="771300" cy="1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94575" y="1986175"/>
            <a:ext cx="8949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Órgano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904675" y="-33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800">
                <a:latin typeface="Amatic SC"/>
                <a:ea typeface="Amatic SC"/>
                <a:cs typeface="Amatic SC"/>
                <a:sym typeface="Amatic SC"/>
              </a:rPr>
              <a:t>Alcance</a:t>
            </a:r>
          </a:p>
        </p:txBody>
      </p:sp>
      <p:pic>
        <p:nvPicPr>
          <p:cNvPr descr="sala_alcance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00" y="739775"/>
            <a:ext cx="6803228" cy="42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64575" y="240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" sz="4800">
                <a:latin typeface="Amatic SC"/>
                <a:ea typeface="Amatic SC"/>
                <a:cs typeface="Amatic SC"/>
                <a:sym typeface="Amatic SC"/>
              </a:rPr>
              <a:t>PLANIFICACIÓN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64575" y="1016100"/>
            <a:ext cx="4301100" cy="352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</a:rPr>
              <a:t>Estado del arte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Investigación </a:t>
            </a:r>
            <a:r>
              <a:rPr lang="es">
                <a:solidFill>
                  <a:srgbClr val="000000"/>
                </a:solidFill>
              </a:rPr>
              <a:t>métodos</a:t>
            </a:r>
            <a:r>
              <a:rPr lang="es">
                <a:solidFill>
                  <a:srgbClr val="000000"/>
                </a:solidFill>
              </a:rPr>
              <a:t> de detección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</a:rPr>
              <a:t>UM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Diseño Conceptual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Arquitectura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Módulo</a:t>
            </a:r>
            <a:r>
              <a:rPr lang="es">
                <a:solidFill>
                  <a:srgbClr val="000000"/>
                </a:solidFill>
              </a:rPr>
              <a:t> Comunicación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Módulo</a:t>
            </a:r>
            <a:r>
              <a:rPr lang="es">
                <a:solidFill>
                  <a:srgbClr val="000000"/>
                </a:solidFill>
              </a:rPr>
              <a:t> Medición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Módulo</a:t>
            </a:r>
            <a:r>
              <a:rPr lang="es">
                <a:solidFill>
                  <a:srgbClr val="000000"/>
                </a:solidFill>
              </a:rPr>
              <a:t> Alimentación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Compra de componentes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red-wrong-cross-hi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801" y="3944198"/>
            <a:ext cx="250500" cy="247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Shape 92"/>
          <p:cNvGrpSpPr/>
          <p:nvPr/>
        </p:nvGrpSpPr>
        <p:grpSpPr>
          <a:xfrm>
            <a:off x="4623000" y="3584051"/>
            <a:ext cx="286850" cy="274724"/>
            <a:chOff x="1513773" y="3415998"/>
            <a:chExt cx="634766" cy="572700"/>
          </a:xfrm>
        </p:grpSpPr>
        <p:pic>
          <p:nvPicPr>
            <p:cNvPr descr="green_ok_success_symbol_preview.gif" id="93" name="Shape 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3772" y="3415997"/>
              <a:ext cx="634766" cy="57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4" name="Shape 94"/>
            <p:cNvCxnSpPr/>
            <p:nvPr/>
          </p:nvCxnSpPr>
          <p:spPr>
            <a:xfrm>
              <a:off x="1767100" y="3471075"/>
              <a:ext cx="336600" cy="315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95" name="Shape 95"/>
          <p:cNvGrpSpPr/>
          <p:nvPr/>
        </p:nvGrpSpPr>
        <p:grpSpPr>
          <a:xfrm>
            <a:off x="4623000" y="3282389"/>
            <a:ext cx="286850" cy="274724"/>
            <a:chOff x="1513773" y="3415998"/>
            <a:chExt cx="634766" cy="572700"/>
          </a:xfrm>
        </p:grpSpPr>
        <p:pic>
          <p:nvPicPr>
            <p:cNvPr descr="green_ok_success_symbol_preview.gif" id="96" name="Shape 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3772" y="3415997"/>
              <a:ext cx="634766" cy="57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Shape 97"/>
            <p:cNvCxnSpPr/>
            <p:nvPr/>
          </p:nvCxnSpPr>
          <p:spPr>
            <a:xfrm>
              <a:off x="1767100" y="3471075"/>
              <a:ext cx="336600" cy="315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98" name="Shape 98"/>
          <p:cNvGrpSpPr/>
          <p:nvPr/>
        </p:nvGrpSpPr>
        <p:grpSpPr>
          <a:xfrm>
            <a:off x="4636625" y="4276751"/>
            <a:ext cx="286850" cy="274724"/>
            <a:chOff x="1513773" y="3415998"/>
            <a:chExt cx="634766" cy="572700"/>
          </a:xfrm>
        </p:grpSpPr>
        <p:pic>
          <p:nvPicPr>
            <p:cNvPr descr="green_ok_success_symbol_preview.gif" id="99" name="Shape 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3772" y="3415997"/>
              <a:ext cx="634766" cy="57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0" name="Shape 100"/>
            <p:cNvCxnSpPr/>
            <p:nvPr/>
          </p:nvCxnSpPr>
          <p:spPr>
            <a:xfrm>
              <a:off x="1767100" y="3471075"/>
              <a:ext cx="336600" cy="315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pic>
        <p:nvPicPr>
          <p:cNvPr descr="green_ok_success_symbol_preview.gif"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624" y="1634146"/>
            <a:ext cx="286850" cy="258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ok_success_symbol_preview.gif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999" y="2907271"/>
            <a:ext cx="286850" cy="258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ok_success_symbol_preview.gif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999" y="2635346"/>
            <a:ext cx="286850" cy="258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210400" y="1016100"/>
            <a:ext cx="37401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/>
              <a:t>LecPro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s" sz="1800"/>
              <a:t>Diseño Conceptual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s" sz="1800"/>
              <a:t>Módulo de comunicación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8498325" y="1892951"/>
            <a:ext cx="286850" cy="274724"/>
            <a:chOff x="1513773" y="3415998"/>
            <a:chExt cx="634766" cy="572700"/>
          </a:xfrm>
        </p:grpSpPr>
        <p:pic>
          <p:nvPicPr>
            <p:cNvPr descr="green_ok_success_symbol_preview.gif" id="106" name="Shape 10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3772" y="3415997"/>
              <a:ext cx="634766" cy="57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" name="Shape 107"/>
            <p:cNvCxnSpPr/>
            <p:nvPr/>
          </p:nvCxnSpPr>
          <p:spPr>
            <a:xfrm>
              <a:off x="1767100" y="3471075"/>
              <a:ext cx="336600" cy="3156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pic>
        <p:nvPicPr>
          <p:cNvPr descr="green_ok_success_symbol_preview.gif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8324" y="1634146"/>
            <a:ext cx="286850" cy="25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875000" y="221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4800">
                <a:latin typeface="Amatic SC"/>
                <a:ea typeface="Amatic SC"/>
                <a:cs typeface="Amatic SC"/>
                <a:sym typeface="Amatic SC"/>
              </a:rPr>
              <a:t>Análisis de costos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{A6A00A5F-023F-4846-B39B-87EA4004D7F5}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/>
                        <a:t>Compras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/>
                        <a:t>Planificado (</a:t>
                      </a:r>
                      <a:r>
                        <a:rPr b="1" lang="es"/>
                        <a:t>U$S)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/>
                        <a:t>Realizado (</a:t>
                      </a:r>
                      <a:r>
                        <a:rPr b="1" lang="es"/>
                        <a:t>U$S)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Instrumentos de Laboratorio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Kit de comunicación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kit microcontrolador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Raspberry pi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Componentes electrónicos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105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Otros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Shape 115"/>
          <p:cNvGraphicFramePr/>
          <p:nvPr/>
        </p:nvGraphicFramePr>
        <p:xfrm>
          <a:off x="952500" y="43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{A6A00A5F-023F-4846-B39B-87EA4004D7F5}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/>
                        <a:t>Total (U$S)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204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4800">
                <a:latin typeface="Amatic SC"/>
                <a:ea typeface="Amatic SC"/>
                <a:cs typeface="Amatic SC"/>
                <a:sym typeface="Amatic SC"/>
              </a:rPr>
              <a:t>Análisis de Riesgos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16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</a:rPr>
              <a:t>Riesgos: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s">
                <a:solidFill>
                  <a:srgbClr val="000000"/>
                </a:solidFill>
              </a:rPr>
              <a:t>Retraso en la recepción de componentes importados.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s">
                <a:solidFill>
                  <a:srgbClr val="000000"/>
                </a:solidFill>
              </a:rPr>
              <a:t>Costo del prototipo superior a 800 USD.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s">
                <a:solidFill>
                  <a:srgbClr val="000000"/>
                </a:solidFill>
              </a:rPr>
              <a:t>Abandono de un integrante.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reen_ok_success_symbol_preview.gif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699" y="1755187"/>
            <a:ext cx="270749" cy="244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ok_success_symbol_preview.gif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699" y="2106287"/>
            <a:ext cx="270749" cy="244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065738771352376078Arnoud999_Right_or_wrong_5.gif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712" y="2457387"/>
            <a:ext cx="228724" cy="2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26850" y="3266550"/>
            <a:ext cx="84903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/>
              <a:t>Revisión de alcance: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s" sz="1800"/>
              <a:t>No se realizará la lectura de caravanas.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s" sz="1800"/>
              <a:t>Se realizará una interface con el usuario básica.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B8A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latin typeface="Amatic SC"/>
                <a:ea typeface="Amatic SC"/>
                <a:cs typeface="Amatic SC"/>
                <a:sym typeface="Amatic SC"/>
              </a:rPr>
              <a:t>Dedicación Mensual</a:t>
            </a:r>
          </a:p>
        </p:txBody>
      </p:sp>
      <p:pic>
        <p:nvPicPr>
          <p:cNvPr id="131" name="Shape 13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800" y="1366575"/>
            <a:ext cx="5464425" cy="337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