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Trainity\Hiring%20Process%20Analytics\Statistic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[Statistics.xlsx]HiredCount!PivotTable4</c:name>
    <c:fmtId val="2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Hired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l">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l">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l">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6927542121750913E-2"/>
          <c:y val="0.13922069442812185"/>
          <c:w val="0.92414772669545342"/>
          <c:h val="0.74403546571603907"/>
        </c:manualLayout>
      </c:layout>
      <c:bar3DChart>
        <c:barDir val="col"/>
        <c:grouping val="clustered"/>
        <c:varyColors val="0"/>
        <c:ser>
          <c:idx val="0"/>
          <c:order val="0"/>
          <c:tx>
            <c:strRef>
              <c:f>HiredCount!$B$3</c:f>
              <c:strCache>
                <c:ptCount val="1"/>
                <c:pt idx="0">
                  <c:v>Total</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HiredCount!$A$4:$A$7</c:f>
              <c:strCache>
                <c:ptCount val="3"/>
                <c:pt idx="0">
                  <c:v>Female</c:v>
                </c:pt>
                <c:pt idx="1">
                  <c:v>Male</c:v>
                </c:pt>
                <c:pt idx="2">
                  <c:v>Don't Want to Say</c:v>
                </c:pt>
              </c:strCache>
            </c:strRef>
          </c:cat>
          <c:val>
            <c:numRef>
              <c:f>HiredCount!$B$4:$B$7</c:f>
              <c:numCache>
                <c:formatCode>General</c:formatCode>
                <c:ptCount val="3"/>
                <c:pt idx="0">
                  <c:v>1856</c:v>
                </c:pt>
                <c:pt idx="1">
                  <c:v>2563</c:v>
                </c:pt>
                <c:pt idx="2">
                  <c:v>278</c:v>
                </c:pt>
              </c:numCache>
            </c:numRef>
          </c:val>
          <c:extLst>
            <c:ext xmlns:c16="http://schemas.microsoft.com/office/drawing/2014/chart" uri="{C3380CC4-5D6E-409C-BE32-E72D297353CC}">
              <c16:uniqueId val="{00000000-D30B-4B2C-8A5F-33A9E40F0614}"/>
            </c:ext>
          </c:extLst>
        </c:ser>
        <c:dLbls>
          <c:showLegendKey val="0"/>
          <c:showVal val="1"/>
          <c:showCatName val="0"/>
          <c:showSerName val="0"/>
          <c:showPercent val="0"/>
          <c:showBubbleSize val="0"/>
        </c:dLbls>
        <c:gapWidth val="150"/>
        <c:shape val="box"/>
        <c:axId val="1942334223"/>
        <c:axId val="1793945215"/>
        <c:axId val="0"/>
      </c:bar3DChart>
      <c:catAx>
        <c:axId val="194233422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3945215"/>
        <c:crosses val="autoZero"/>
        <c:auto val="1"/>
        <c:lblAlgn val="ctr"/>
        <c:lblOffset val="100"/>
        <c:noMultiLvlLbl val="0"/>
      </c:catAx>
      <c:valAx>
        <c:axId val="1793945215"/>
        <c:scaling>
          <c:orientation val="minMax"/>
        </c:scaling>
        <c:delete val="1"/>
        <c:axPos val="l"/>
        <c:numFmt formatCode="General" sourceLinked="1"/>
        <c:majorTickMark val="none"/>
        <c:minorTickMark val="none"/>
        <c:tickLblPos val="nextTo"/>
        <c:crossAx val="1942334223"/>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dirty="0"/>
              <a:t>Average</a:t>
            </a:r>
            <a:r>
              <a:rPr lang="en-IN" baseline="0" dirty="0"/>
              <a:t> salary</a:t>
            </a:r>
            <a:endParaRPr lang="en-IN" dirty="0"/>
          </a:p>
        </c:rich>
      </c:tx>
      <c:layout>
        <c:manualLayout>
          <c:xMode val="edge"/>
          <c:yMode val="edge"/>
          <c:x val="0.2364521195771756"/>
          <c:y val="4.0209973753280837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247535051265908E-2"/>
          <c:y val="3.9140864610544779E-2"/>
          <c:w val="0.95239640809261061"/>
          <c:h val="0.79213247255217289"/>
        </c:manualLayout>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AverageSalary!$E$7</c:f>
              <c:strCache>
                <c:ptCount val="1"/>
                <c:pt idx="0">
                  <c:v>Average Salary</c:v>
                </c:pt>
              </c:strCache>
            </c:strRef>
          </c:cat>
          <c:val>
            <c:numRef>
              <c:f>AverageSalary!$F$7</c:f>
              <c:numCache>
                <c:formatCode>0.00</c:formatCode>
                <c:ptCount val="1"/>
                <c:pt idx="0">
                  <c:v>49983.028882377563</c:v>
                </c:pt>
              </c:numCache>
            </c:numRef>
          </c:val>
          <c:extLst>
            <c:ext xmlns:c16="http://schemas.microsoft.com/office/drawing/2014/chart" uri="{C3380CC4-5D6E-409C-BE32-E72D297353CC}">
              <c16:uniqueId val="{00000000-4C13-4A88-A4B6-4B1B237D85A1}"/>
            </c:ext>
          </c:extLst>
        </c:ser>
        <c:dLbls>
          <c:dLblPos val="outEnd"/>
          <c:showLegendKey val="0"/>
          <c:showVal val="1"/>
          <c:showCatName val="0"/>
          <c:showSerName val="0"/>
          <c:showPercent val="0"/>
          <c:showBubbleSize val="0"/>
        </c:dLbls>
        <c:gapWidth val="355"/>
        <c:overlap val="-70"/>
        <c:axId val="175604031"/>
        <c:axId val="2129465455"/>
      </c:barChart>
      <c:catAx>
        <c:axId val="175604031"/>
        <c:scaling>
          <c:orientation val="minMax"/>
        </c:scaling>
        <c:delete val="1"/>
        <c:axPos val="b"/>
        <c:numFmt formatCode="General" sourceLinked="1"/>
        <c:majorTickMark val="none"/>
        <c:minorTickMark val="none"/>
        <c:tickLblPos val="nextTo"/>
        <c:crossAx val="2129465455"/>
        <c:crosses val="autoZero"/>
        <c:auto val="1"/>
        <c:lblAlgn val="ctr"/>
        <c:lblOffset val="100"/>
        <c:noMultiLvlLbl val="0"/>
      </c:catAx>
      <c:valAx>
        <c:axId val="2129465455"/>
        <c:scaling>
          <c:orientation val="minMax"/>
        </c:scaling>
        <c:delete val="1"/>
        <c:axPos val="l"/>
        <c:numFmt formatCode="0.00" sourceLinked="1"/>
        <c:majorTickMark val="none"/>
        <c:minorTickMark val="none"/>
        <c:tickLblPos val="nextTo"/>
        <c:crossAx val="1756040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dirty="0"/>
              <a:t>Average</a:t>
            </a:r>
            <a:r>
              <a:rPr lang="en-IN" baseline="0" dirty="0"/>
              <a:t> salary</a:t>
            </a:r>
            <a:endParaRPr lang="en-IN" dirty="0"/>
          </a:p>
        </c:rich>
      </c:tx>
      <c:layout>
        <c:manualLayout>
          <c:xMode val="edge"/>
          <c:yMode val="edge"/>
          <c:x val="0.2364521195771756"/>
          <c:y val="4.0209973753280837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247535051265908E-2"/>
          <c:y val="3.9140864610544779E-2"/>
          <c:w val="0.95239640809261061"/>
          <c:h val="0.79213247255217289"/>
        </c:manualLayout>
      </c:layout>
      <c:barChart>
        <c:barDir val="col"/>
        <c:grouping val="clustered"/>
        <c:varyColors val="0"/>
        <c:dLbls>
          <c:dLblPos val="outEnd"/>
          <c:showLegendKey val="0"/>
          <c:showVal val="1"/>
          <c:showCatName val="0"/>
          <c:showSerName val="0"/>
          <c:showPercent val="0"/>
          <c:showBubbleSize val="0"/>
        </c:dLbls>
        <c:gapWidth val="355"/>
        <c:overlap val="-70"/>
        <c:axId val="175604031"/>
        <c:axId val="2129465455"/>
      </c:barChart>
      <c:catAx>
        <c:axId val="175604031"/>
        <c:scaling>
          <c:orientation val="minMax"/>
        </c:scaling>
        <c:delete val="1"/>
        <c:axPos val="b"/>
        <c:numFmt formatCode="General" sourceLinked="1"/>
        <c:majorTickMark val="none"/>
        <c:minorTickMark val="none"/>
        <c:tickLblPos val="nextTo"/>
        <c:crossAx val="2129465455"/>
        <c:crosses val="autoZero"/>
        <c:auto val="1"/>
        <c:lblAlgn val="ctr"/>
        <c:lblOffset val="100"/>
        <c:noMultiLvlLbl val="0"/>
      </c:catAx>
      <c:valAx>
        <c:axId val="2129465455"/>
        <c:scaling>
          <c:orientation val="minMax"/>
        </c:scaling>
        <c:delete val="1"/>
        <c:axPos val="l"/>
        <c:numFmt formatCode="0.00" sourceLinked="1"/>
        <c:majorTickMark val="none"/>
        <c:minorTickMark val="none"/>
        <c:tickLblPos val="nextTo"/>
        <c:crossAx val="1756040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[Statistics.xlsx]SalaryRange!PivotTable1</c:name>
    <c:fmtId val="20"/>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Salary Offered</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SalaryRange!$D$1</c:f>
              <c:strCache>
                <c:ptCount val="1"/>
                <c:pt idx="0">
                  <c:v>Total</c:v>
                </c:pt>
              </c:strCache>
            </c:strRef>
          </c:tx>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SalaryRange!$C$2:$C$8</c:f>
              <c:strCache>
                <c:ptCount val="6"/>
                <c:pt idx="0">
                  <c:v>1-40000</c:v>
                </c:pt>
                <c:pt idx="1">
                  <c:v>40001-80000</c:v>
                </c:pt>
                <c:pt idx="2">
                  <c:v>80001-120000</c:v>
                </c:pt>
                <c:pt idx="3">
                  <c:v>160001-200000</c:v>
                </c:pt>
                <c:pt idx="4">
                  <c:v>280001-320000</c:v>
                </c:pt>
                <c:pt idx="5">
                  <c:v>360001-400000</c:v>
                </c:pt>
              </c:strCache>
            </c:strRef>
          </c:cat>
          <c:val>
            <c:numRef>
              <c:f>SalaryRange!$D$2:$D$8</c:f>
              <c:numCache>
                <c:formatCode>General</c:formatCode>
                <c:ptCount val="6"/>
                <c:pt idx="0">
                  <c:v>2831</c:v>
                </c:pt>
                <c:pt idx="1">
                  <c:v>2963</c:v>
                </c:pt>
                <c:pt idx="2">
                  <c:v>1370</c:v>
                </c:pt>
                <c:pt idx="3">
                  <c:v>1</c:v>
                </c:pt>
                <c:pt idx="4">
                  <c:v>1</c:v>
                </c:pt>
                <c:pt idx="5">
                  <c:v>1</c:v>
                </c:pt>
              </c:numCache>
            </c:numRef>
          </c:val>
          <c:extLst>
            <c:ext xmlns:c16="http://schemas.microsoft.com/office/drawing/2014/chart" uri="{C3380CC4-5D6E-409C-BE32-E72D297353CC}">
              <c16:uniqueId val="{00000000-6D10-4ECC-932A-CDB10AA8071D}"/>
            </c:ext>
          </c:extLst>
        </c:ser>
        <c:dLbls>
          <c:showLegendKey val="0"/>
          <c:showVal val="1"/>
          <c:showCatName val="0"/>
          <c:showSerName val="0"/>
          <c:showPercent val="0"/>
          <c:showBubbleSize val="0"/>
        </c:dLbls>
        <c:gapWidth val="150"/>
        <c:gapDepth val="0"/>
        <c:shape val="box"/>
        <c:axId val="131142479"/>
        <c:axId val="117699151"/>
        <c:axId val="0"/>
      </c:bar3DChart>
      <c:catAx>
        <c:axId val="13114247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699151"/>
        <c:crosses val="autoZero"/>
        <c:auto val="1"/>
        <c:lblAlgn val="ctr"/>
        <c:lblOffset val="100"/>
        <c:noMultiLvlLbl val="0"/>
      </c:catAx>
      <c:valAx>
        <c:axId val="117699151"/>
        <c:scaling>
          <c:orientation val="minMax"/>
        </c:scaling>
        <c:delete val="1"/>
        <c:axPos val="l"/>
        <c:numFmt formatCode="General" sourceLinked="1"/>
        <c:majorTickMark val="out"/>
        <c:minorTickMark val="none"/>
        <c:tickLblPos val="nextTo"/>
        <c:crossAx val="1311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dirty="0"/>
              <a:t>Average</a:t>
            </a:r>
            <a:r>
              <a:rPr lang="en-IN" baseline="0" dirty="0"/>
              <a:t> salary</a:t>
            </a:r>
            <a:endParaRPr lang="en-IN" dirty="0"/>
          </a:p>
        </c:rich>
      </c:tx>
      <c:layout>
        <c:manualLayout>
          <c:xMode val="edge"/>
          <c:yMode val="edge"/>
          <c:x val="0.2364521195771756"/>
          <c:y val="4.0209973753280837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247535051265908E-2"/>
          <c:y val="3.9140864610544779E-2"/>
          <c:w val="0.95239640809261061"/>
          <c:h val="0.79213247255217289"/>
        </c:manualLayout>
      </c:layout>
      <c:barChart>
        <c:barDir val="col"/>
        <c:grouping val="clustered"/>
        <c:varyColors val="0"/>
        <c:dLbls>
          <c:dLblPos val="outEnd"/>
          <c:showLegendKey val="0"/>
          <c:showVal val="1"/>
          <c:showCatName val="0"/>
          <c:showSerName val="0"/>
          <c:showPercent val="0"/>
          <c:showBubbleSize val="0"/>
        </c:dLbls>
        <c:gapWidth val="355"/>
        <c:overlap val="-70"/>
        <c:axId val="175604031"/>
        <c:axId val="2129465455"/>
      </c:barChart>
      <c:catAx>
        <c:axId val="175604031"/>
        <c:scaling>
          <c:orientation val="minMax"/>
        </c:scaling>
        <c:delete val="1"/>
        <c:axPos val="b"/>
        <c:numFmt formatCode="General" sourceLinked="1"/>
        <c:majorTickMark val="none"/>
        <c:minorTickMark val="none"/>
        <c:tickLblPos val="nextTo"/>
        <c:crossAx val="2129465455"/>
        <c:crosses val="autoZero"/>
        <c:auto val="1"/>
        <c:lblAlgn val="ctr"/>
        <c:lblOffset val="100"/>
        <c:noMultiLvlLbl val="0"/>
      </c:catAx>
      <c:valAx>
        <c:axId val="2129465455"/>
        <c:scaling>
          <c:orientation val="minMax"/>
        </c:scaling>
        <c:delete val="1"/>
        <c:axPos val="l"/>
        <c:numFmt formatCode="0.00" sourceLinked="1"/>
        <c:majorTickMark val="none"/>
        <c:minorTickMark val="none"/>
        <c:tickLblPos val="nextTo"/>
        <c:crossAx val="1756040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[Statistics.xlsx]Departments!PivotTable2</c:name>
    <c:fmtId val="32"/>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Department Hiring</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Departments!$B$3</c:f>
              <c:strCache>
                <c:ptCount val="1"/>
                <c:pt idx="0">
                  <c:v>Total</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Departments!$A$4:$A$13</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Departments!$B$4:$B$13</c:f>
              <c:numCache>
                <c:formatCode>General</c:formatCode>
                <c:ptCount val="9"/>
                <c:pt idx="0">
                  <c:v>176</c:v>
                </c:pt>
                <c:pt idx="1">
                  <c:v>113</c:v>
                </c:pt>
                <c:pt idx="2">
                  <c:v>70</c:v>
                </c:pt>
                <c:pt idx="3">
                  <c:v>202</c:v>
                </c:pt>
                <c:pt idx="4">
                  <c:v>1843</c:v>
                </c:pt>
                <c:pt idx="5">
                  <c:v>246</c:v>
                </c:pt>
                <c:pt idx="6">
                  <c:v>230</c:v>
                </c:pt>
                <c:pt idx="7">
                  <c:v>485</c:v>
                </c:pt>
                <c:pt idx="8">
                  <c:v>1332</c:v>
                </c:pt>
              </c:numCache>
            </c:numRef>
          </c:val>
          <c:extLst>
            <c:ext xmlns:c16="http://schemas.microsoft.com/office/drawing/2014/chart" uri="{C3380CC4-5D6E-409C-BE32-E72D297353CC}">
              <c16:uniqueId val="{00000000-FF9E-40EC-A117-26CA60459F04}"/>
            </c:ext>
          </c:extLst>
        </c:ser>
        <c:dLbls>
          <c:dLblPos val="outEnd"/>
          <c:showLegendKey val="0"/>
          <c:showVal val="1"/>
          <c:showCatName val="0"/>
          <c:showSerName val="0"/>
          <c:showPercent val="0"/>
          <c:showBubbleSize val="0"/>
        </c:dLbls>
        <c:gapWidth val="100"/>
        <c:axId val="651857663"/>
        <c:axId val="337735567"/>
      </c:barChart>
      <c:catAx>
        <c:axId val="651857663"/>
        <c:scaling>
          <c:orientation val="minMax"/>
        </c:scaling>
        <c:delete val="0"/>
        <c:axPos val="l"/>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37735567"/>
        <c:crosses val="autoZero"/>
        <c:auto val="1"/>
        <c:lblAlgn val="ctr"/>
        <c:lblOffset val="100"/>
        <c:noMultiLvlLbl val="0"/>
      </c:catAx>
      <c:valAx>
        <c:axId val="337735567"/>
        <c:scaling>
          <c:orientation val="minMax"/>
        </c:scaling>
        <c:delete val="1"/>
        <c:axPos val="b"/>
        <c:numFmt formatCode="General" sourceLinked="1"/>
        <c:majorTickMark val="none"/>
        <c:minorTickMark val="none"/>
        <c:tickLblPos val="nextTo"/>
        <c:crossAx val="651857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dirty="0"/>
              <a:t>Average</a:t>
            </a:r>
            <a:r>
              <a:rPr lang="en-IN" baseline="0" dirty="0"/>
              <a:t> salary</a:t>
            </a:r>
            <a:endParaRPr lang="en-IN" dirty="0"/>
          </a:p>
        </c:rich>
      </c:tx>
      <c:layout>
        <c:manualLayout>
          <c:xMode val="edge"/>
          <c:yMode val="edge"/>
          <c:x val="0.2364521195771756"/>
          <c:y val="4.0209973753280837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247535051265908E-2"/>
          <c:y val="3.9140864610544779E-2"/>
          <c:w val="0.95239640809261061"/>
          <c:h val="0.79213247255217289"/>
        </c:manualLayout>
      </c:layout>
      <c:barChart>
        <c:barDir val="col"/>
        <c:grouping val="clustered"/>
        <c:varyColors val="0"/>
        <c:dLbls>
          <c:dLblPos val="outEnd"/>
          <c:showLegendKey val="0"/>
          <c:showVal val="1"/>
          <c:showCatName val="0"/>
          <c:showSerName val="0"/>
          <c:showPercent val="0"/>
          <c:showBubbleSize val="0"/>
        </c:dLbls>
        <c:gapWidth val="355"/>
        <c:overlap val="-70"/>
        <c:axId val="175604031"/>
        <c:axId val="2129465455"/>
      </c:barChart>
      <c:catAx>
        <c:axId val="175604031"/>
        <c:scaling>
          <c:orientation val="minMax"/>
        </c:scaling>
        <c:delete val="1"/>
        <c:axPos val="b"/>
        <c:numFmt formatCode="General" sourceLinked="1"/>
        <c:majorTickMark val="none"/>
        <c:minorTickMark val="none"/>
        <c:tickLblPos val="nextTo"/>
        <c:crossAx val="2129465455"/>
        <c:crosses val="autoZero"/>
        <c:auto val="1"/>
        <c:lblAlgn val="ctr"/>
        <c:lblOffset val="100"/>
        <c:noMultiLvlLbl val="0"/>
      </c:catAx>
      <c:valAx>
        <c:axId val="2129465455"/>
        <c:scaling>
          <c:orientation val="minMax"/>
        </c:scaling>
        <c:delete val="1"/>
        <c:axPos val="l"/>
        <c:numFmt formatCode="0.00" sourceLinked="1"/>
        <c:majorTickMark val="none"/>
        <c:minorTickMark val="none"/>
        <c:tickLblPos val="nextTo"/>
        <c:crossAx val="1756040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[Statistics.xlsx]TiersDist!PivotTable3</c:name>
    <c:fmtId val="34"/>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Tier Distribution</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circle"/>
          <c:size val="6"/>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rotWithShape="1">
            <a:gsLst>
              <a:gs pos="0">
                <a:schemeClr val="accent1">
                  <a:tint val="57000"/>
                  <a:satMod val="103000"/>
                  <a:lumMod val="102000"/>
                  <a:tint val="94000"/>
                </a:schemeClr>
              </a:gs>
              <a:gs pos="50000">
                <a:schemeClr val="accent1">
                  <a:tint val="57000"/>
                  <a:satMod val="110000"/>
                  <a:lumMod val="100000"/>
                  <a:shade val="100000"/>
                </a:schemeClr>
              </a:gs>
              <a:gs pos="100000">
                <a:schemeClr val="accent1">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3.4516122058054113E-2"/>
              <c:y val="8.982736368248635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rotWithShape="1">
            <a:gsLst>
              <a:gs pos="0">
                <a:schemeClr val="accent1">
                  <a:tint val="74000"/>
                  <a:satMod val="103000"/>
                  <a:lumMod val="102000"/>
                  <a:tint val="94000"/>
                </a:schemeClr>
              </a:gs>
              <a:gs pos="50000">
                <a:schemeClr val="accent1">
                  <a:tint val="74000"/>
                  <a:satMod val="110000"/>
                  <a:lumMod val="100000"/>
                  <a:shade val="100000"/>
                </a:schemeClr>
              </a:gs>
              <a:gs pos="100000">
                <a:schemeClr val="accent1">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1.3788564732538582E-2"/>
              <c:y val="-2.5802426539353329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gradFill rotWithShape="1">
            <a:gsLst>
              <a:gs pos="0">
                <a:schemeClr val="accent1">
                  <a:tint val="65000"/>
                  <a:satMod val="103000"/>
                  <a:lumMod val="102000"/>
                  <a:tint val="94000"/>
                </a:schemeClr>
              </a:gs>
              <a:gs pos="50000">
                <a:schemeClr val="accent1">
                  <a:tint val="65000"/>
                  <a:satMod val="110000"/>
                  <a:lumMod val="100000"/>
                  <a:shade val="100000"/>
                </a:schemeClr>
              </a:gs>
              <a:gs pos="100000">
                <a:schemeClr val="accent1">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7.1088222703628273E-2"/>
              <c:y val="4.59341044441605E-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gradFill rotWithShape="1">
            <a:gsLst>
              <a:gs pos="0">
                <a:schemeClr val="accent1">
                  <a:shade val="38000"/>
                  <a:satMod val="103000"/>
                  <a:lumMod val="102000"/>
                  <a:tint val="94000"/>
                </a:schemeClr>
              </a:gs>
              <a:gs pos="50000">
                <a:schemeClr val="accent1">
                  <a:shade val="38000"/>
                  <a:satMod val="110000"/>
                  <a:lumMod val="100000"/>
                  <a:shade val="100000"/>
                </a:schemeClr>
              </a:gs>
              <a:gs pos="100000">
                <a:schemeClr val="accent1">
                  <a:shade val="3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
        <c:spPr>
          <a:gradFill rotWithShape="1">
            <a:gsLst>
              <a:gs pos="0">
                <a:schemeClr val="accent1">
                  <a:shade val="47000"/>
                  <a:satMod val="103000"/>
                  <a:lumMod val="102000"/>
                  <a:tint val="94000"/>
                </a:schemeClr>
              </a:gs>
              <a:gs pos="50000">
                <a:schemeClr val="accent1">
                  <a:shade val="47000"/>
                  <a:satMod val="110000"/>
                  <a:lumMod val="100000"/>
                  <a:shade val="100000"/>
                </a:schemeClr>
              </a:gs>
              <a:gs pos="100000">
                <a:schemeClr val="accent1">
                  <a:shade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7"/>
        <c:spPr>
          <a:gradFill rotWithShape="1">
            <a:gsLst>
              <a:gs pos="0">
                <a:schemeClr val="accent1">
                  <a:shade val="56000"/>
                  <a:satMod val="103000"/>
                  <a:lumMod val="102000"/>
                  <a:tint val="94000"/>
                </a:schemeClr>
              </a:gs>
              <a:gs pos="50000">
                <a:schemeClr val="accent1">
                  <a:shade val="56000"/>
                  <a:satMod val="110000"/>
                  <a:lumMod val="100000"/>
                  <a:shade val="100000"/>
                </a:schemeClr>
              </a:gs>
              <a:gs pos="100000">
                <a:schemeClr val="accent1">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8"/>
        <c:spPr>
          <a:gradFill rotWithShape="1">
            <a:gsLst>
              <a:gs pos="0">
                <a:schemeClr val="accent1">
                  <a:shade val="65000"/>
                  <a:satMod val="103000"/>
                  <a:lumMod val="102000"/>
                  <a:tint val="94000"/>
                </a:schemeClr>
              </a:gs>
              <a:gs pos="50000">
                <a:schemeClr val="accent1">
                  <a:shade val="65000"/>
                  <a:satMod val="110000"/>
                  <a:lumMod val="100000"/>
                  <a:shade val="100000"/>
                </a:schemeClr>
              </a:gs>
              <a:gs pos="100000">
                <a:schemeClr val="accent1">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9"/>
        <c:spPr>
          <a:gradFill rotWithShape="1">
            <a:gsLst>
              <a:gs pos="0">
                <a:schemeClr val="accent1">
                  <a:shade val="73000"/>
                  <a:satMod val="103000"/>
                  <a:lumMod val="102000"/>
                  <a:tint val="94000"/>
                </a:schemeClr>
              </a:gs>
              <a:gs pos="50000">
                <a:schemeClr val="accent1">
                  <a:shade val="73000"/>
                  <a:satMod val="110000"/>
                  <a:lumMod val="100000"/>
                  <a:shade val="100000"/>
                </a:schemeClr>
              </a:gs>
              <a:gs pos="100000">
                <a:schemeClr val="accent1">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0"/>
        <c:spPr>
          <a:gradFill rotWithShape="1">
            <a:gsLst>
              <a:gs pos="0">
                <a:schemeClr val="accent1">
                  <a:shade val="82000"/>
                  <a:satMod val="103000"/>
                  <a:lumMod val="102000"/>
                  <a:tint val="94000"/>
                </a:schemeClr>
              </a:gs>
              <a:gs pos="50000">
                <a:schemeClr val="accent1">
                  <a:shade val="82000"/>
                  <a:satMod val="110000"/>
                  <a:lumMod val="100000"/>
                  <a:shade val="100000"/>
                </a:schemeClr>
              </a:gs>
              <a:gs pos="100000">
                <a:schemeClr val="accent1">
                  <a:shade val="8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1"/>
        <c:spPr>
          <a:gradFill rotWithShape="1">
            <a:gsLst>
              <a:gs pos="0">
                <a:schemeClr val="accent1">
                  <a:shade val="91000"/>
                  <a:satMod val="103000"/>
                  <a:lumMod val="102000"/>
                  <a:tint val="94000"/>
                </a:schemeClr>
              </a:gs>
              <a:gs pos="50000">
                <a:schemeClr val="accent1">
                  <a:shade val="91000"/>
                  <a:satMod val="110000"/>
                  <a:lumMod val="100000"/>
                  <a:shade val="100000"/>
                </a:schemeClr>
              </a:gs>
              <a:gs pos="100000">
                <a:schemeClr val="accent1">
                  <a:shade val="9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3"/>
        <c:spPr>
          <a:gradFill rotWithShape="1">
            <a:gsLst>
              <a:gs pos="0">
                <a:schemeClr val="accent1">
                  <a:tint val="92000"/>
                  <a:satMod val="103000"/>
                  <a:lumMod val="102000"/>
                  <a:tint val="94000"/>
                </a:schemeClr>
              </a:gs>
              <a:gs pos="50000">
                <a:schemeClr val="accent1">
                  <a:tint val="92000"/>
                  <a:satMod val="110000"/>
                  <a:lumMod val="100000"/>
                  <a:shade val="100000"/>
                </a:schemeClr>
              </a:gs>
              <a:gs pos="100000">
                <a:schemeClr val="accent1">
                  <a:tint val="9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4"/>
        <c:spPr>
          <a:gradFill rotWithShape="1">
            <a:gsLst>
              <a:gs pos="0">
                <a:schemeClr val="accent1">
                  <a:tint val="83000"/>
                  <a:satMod val="103000"/>
                  <a:lumMod val="102000"/>
                  <a:tint val="94000"/>
                </a:schemeClr>
              </a:gs>
              <a:gs pos="50000">
                <a:schemeClr val="accent1">
                  <a:tint val="83000"/>
                  <a:satMod val="110000"/>
                  <a:lumMod val="100000"/>
                  <a:shade val="100000"/>
                </a:schemeClr>
              </a:gs>
              <a:gs pos="100000">
                <a:schemeClr val="accent1">
                  <a:tint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5"/>
        <c:spPr>
          <a:gradFill rotWithShape="1">
            <a:gsLst>
              <a:gs pos="0">
                <a:schemeClr val="accent1">
                  <a:tint val="74000"/>
                  <a:satMod val="103000"/>
                  <a:lumMod val="102000"/>
                  <a:tint val="94000"/>
                </a:schemeClr>
              </a:gs>
              <a:gs pos="50000">
                <a:schemeClr val="accent1">
                  <a:tint val="74000"/>
                  <a:satMod val="110000"/>
                  <a:lumMod val="100000"/>
                  <a:shade val="100000"/>
                </a:schemeClr>
              </a:gs>
              <a:gs pos="100000">
                <a:schemeClr val="accent1">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1.3788564732538582E-2"/>
              <c:y val="-2.5802426539353329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gradFill rotWithShape="1">
            <a:gsLst>
              <a:gs pos="0">
                <a:schemeClr val="accent1">
                  <a:tint val="65000"/>
                  <a:satMod val="103000"/>
                  <a:lumMod val="102000"/>
                  <a:tint val="94000"/>
                </a:schemeClr>
              </a:gs>
              <a:gs pos="50000">
                <a:schemeClr val="accent1">
                  <a:tint val="65000"/>
                  <a:satMod val="110000"/>
                  <a:lumMod val="100000"/>
                  <a:shade val="100000"/>
                </a:schemeClr>
              </a:gs>
              <a:gs pos="100000">
                <a:schemeClr val="accent1">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7.1088222703628273E-2"/>
              <c:y val="4.59341044441605E-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gradFill rotWithShape="1">
            <a:gsLst>
              <a:gs pos="0">
                <a:schemeClr val="accent1">
                  <a:tint val="57000"/>
                  <a:satMod val="103000"/>
                  <a:lumMod val="102000"/>
                  <a:tint val="94000"/>
                </a:schemeClr>
              </a:gs>
              <a:gs pos="50000">
                <a:schemeClr val="accent1">
                  <a:tint val="57000"/>
                  <a:satMod val="110000"/>
                  <a:lumMod val="100000"/>
                  <a:shade val="100000"/>
                </a:schemeClr>
              </a:gs>
              <a:gs pos="100000">
                <a:schemeClr val="accent1">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3.4516122058054113E-2"/>
              <c:y val="8.982736368248635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gradFill rotWithShape="1">
            <a:gsLst>
              <a:gs pos="0">
                <a:schemeClr val="accent1">
                  <a:tint val="48000"/>
                  <a:satMod val="103000"/>
                  <a:lumMod val="102000"/>
                  <a:tint val="94000"/>
                </a:schemeClr>
              </a:gs>
              <a:gs pos="50000">
                <a:schemeClr val="accent1">
                  <a:tint val="48000"/>
                  <a:satMod val="110000"/>
                  <a:lumMod val="100000"/>
                  <a:shade val="100000"/>
                </a:schemeClr>
              </a:gs>
              <a:gs pos="100000">
                <a:schemeClr val="accent1">
                  <a:tint val="4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9"/>
        <c:spPr>
          <a:gradFill rotWithShape="1">
            <a:gsLst>
              <a:gs pos="0">
                <a:schemeClr val="accent1">
                  <a:tint val="39000"/>
                  <a:satMod val="103000"/>
                  <a:lumMod val="102000"/>
                  <a:tint val="94000"/>
                </a:schemeClr>
              </a:gs>
              <a:gs pos="50000">
                <a:schemeClr val="accent1">
                  <a:tint val="39000"/>
                  <a:satMod val="110000"/>
                  <a:lumMod val="100000"/>
                  <a:shade val="100000"/>
                </a:schemeClr>
              </a:gs>
              <a:gs pos="100000">
                <a:schemeClr val="accent1">
                  <a:tint val="3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gradFill rotWithShape="1">
            <a:gsLst>
              <a:gs pos="0">
                <a:schemeClr val="accent1">
                  <a:shade val="38000"/>
                  <a:satMod val="103000"/>
                  <a:lumMod val="102000"/>
                  <a:tint val="94000"/>
                </a:schemeClr>
              </a:gs>
              <a:gs pos="50000">
                <a:schemeClr val="accent1">
                  <a:shade val="38000"/>
                  <a:satMod val="110000"/>
                  <a:lumMod val="100000"/>
                  <a:shade val="100000"/>
                </a:schemeClr>
              </a:gs>
              <a:gs pos="100000">
                <a:schemeClr val="accent1">
                  <a:shade val="3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2"/>
        <c:spPr>
          <a:gradFill rotWithShape="1">
            <a:gsLst>
              <a:gs pos="0">
                <a:schemeClr val="accent1">
                  <a:shade val="47000"/>
                  <a:satMod val="103000"/>
                  <a:lumMod val="102000"/>
                  <a:tint val="94000"/>
                </a:schemeClr>
              </a:gs>
              <a:gs pos="50000">
                <a:schemeClr val="accent1">
                  <a:shade val="47000"/>
                  <a:satMod val="110000"/>
                  <a:lumMod val="100000"/>
                  <a:shade val="100000"/>
                </a:schemeClr>
              </a:gs>
              <a:gs pos="100000">
                <a:schemeClr val="accent1">
                  <a:shade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3"/>
        <c:spPr>
          <a:gradFill rotWithShape="1">
            <a:gsLst>
              <a:gs pos="0">
                <a:schemeClr val="accent1">
                  <a:shade val="56000"/>
                  <a:satMod val="103000"/>
                  <a:lumMod val="102000"/>
                  <a:tint val="94000"/>
                </a:schemeClr>
              </a:gs>
              <a:gs pos="50000">
                <a:schemeClr val="accent1">
                  <a:shade val="56000"/>
                  <a:satMod val="110000"/>
                  <a:lumMod val="100000"/>
                  <a:shade val="100000"/>
                </a:schemeClr>
              </a:gs>
              <a:gs pos="100000">
                <a:schemeClr val="accent1">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4"/>
        <c:spPr>
          <a:gradFill rotWithShape="1">
            <a:gsLst>
              <a:gs pos="0">
                <a:schemeClr val="accent1">
                  <a:shade val="65000"/>
                  <a:satMod val="103000"/>
                  <a:lumMod val="102000"/>
                  <a:tint val="94000"/>
                </a:schemeClr>
              </a:gs>
              <a:gs pos="50000">
                <a:schemeClr val="accent1">
                  <a:shade val="65000"/>
                  <a:satMod val="110000"/>
                  <a:lumMod val="100000"/>
                  <a:shade val="100000"/>
                </a:schemeClr>
              </a:gs>
              <a:gs pos="100000">
                <a:schemeClr val="accent1">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5"/>
        <c:spPr>
          <a:gradFill rotWithShape="1">
            <a:gsLst>
              <a:gs pos="0">
                <a:schemeClr val="accent1">
                  <a:shade val="73000"/>
                  <a:satMod val="103000"/>
                  <a:lumMod val="102000"/>
                  <a:tint val="94000"/>
                </a:schemeClr>
              </a:gs>
              <a:gs pos="50000">
                <a:schemeClr val="accent1">
                  <a:shade val="73000"/>
                  <a:satMod val="110000"/>
                  <a:lumMod val="100000"/>
                  <a:shade val="100000"/>
                </a:schemeClr>
              </a:gs>
              <a:gs pos="100000">
                <a:schemeClr val="accent1">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6"/>
        <c:spPr>
          <a:gradFill rotWithShape="1">
            <a:gsLst>
              <a:gs pos="0">
                <a:schemeClr val="accent1">
                  <a:shade val="82000"/>
                  <a:satMod val="103000"/>
                  <a:lumMod val="102000"/>
                  <a:tint val="94000"/>
                </a:schemeClr>
              </a:gs>
              <a:gs pos="50000">
                <a:schemeClr val="accent1">
                  <a:shade val="82000"/>
                  <a:satMod val="110000"/>
                  <a:lumMod val="100000"/>
                  <a:shade val="100000"/>
                </a:schemeClr>
              </a:gs>
              <a:gs pos="100000">
                <a:schemeClr val="accent1">
                  <a:shade val="8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7"/>
        <c:spPr>
          <a:gradFill rotWithShape="1">
            <a:gsLst>
              <a:gs pos="0">
                <a:schemeClr val="accent1">
                  <a:shade val="91000"/>
                  <a:satMod val="103000"/>
                  <a:lumMod val="102000"/>
                  <a:tint val="94000"/>
                </a:schemeClr>
              </a:gs>
              <a:gs pos="50000">
                <a:schemeClr val="accent1">
                  <a:shade val="91000"/>
                  <a:satMod val="110000"/>
                  <a:lumMod val="100000"/>
                  <a:shade val="100000"/>
                </a:schemeClr>
              </a:gs>
              <a:gs pos="100000">
                <a:schemeClr val="accent1">
                  <a:shade val="9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9"/>
        <c:spPr>
          <a:gradFill rotWithShape="1">
            <a:gsLst>
              <a:gs pos="0">
                <a:schemeClr val="accent1">
                  <a:tint val="92000"/>
                  <a:satMod val="103000"/>
                  <a:lumMod val="102000"/>
                  <a:tint val="94000"/>
                </a:schemeClr>
              </a:gs>
              <a:gs pos="50000">
                <a:schemeClr val="accent1">
                  <a:tint val="92000"/>
                  <a:satMod val="110000"/>
                  <a:lumMod val="100000"/>
                  <a:shade val="100000"/>
                </a:schemeClr>
              </a:gs>
              <a:gs pos="100000">
                <a:schemeClr val="accent1">
                  <a:tint val="9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0"/>
        <c:spPr>
          <a:gradFill rotWithShape="1">
            <a:gsLst>
              <a:gs pos="0">
                <a:schemeClr val="accent1">
                  <a:tint val="83000"/>
                  <a:satMod val="103000"/>
                  <a:lumMod val="102000"/>
                  <a:tint val="94000"/>
                </a:schemeClr>
              </a:gs>
              <a:gs pos="50000">
                <a:schemeClr val="accent1">
                  <a:tint val="83000"/>
                  <a:satMod val="110000"/>
                  <a:lumMod val="100000"/>
                  <a:shade val="100000"/>
                </a:schemeClr>
              </a:gs>
              <a:gs pos="100000">
                <a:schemeClr val="accent1">
                  <a:tint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1"/>
        <c:spPr>
          <a:gradFill rotWithShape="1">
            <a:gsLst>
              <a:gs pos="0">
                <a:schemeClr val="accent1">
                  <a:tint val="74000"/>
                  <a:satMod val="103000"/>
                  <a:lumMod val="102000"/>
                  <a:tint val="94000"/>
                </a:schemeClr>
              </a:gs>
              <a:gs pos="50000">
                <a:schemeClr val="accent1">
                  <a:tint val="74000"/>
                  <a:satMod val="110000"/>
                  <a:lumMod val="100000"/>
                  <a:shade val="100000"/>
                </a:schemeClr>
              </a:gs>
              <a:gs pos="100000">
                <a:schemeClr val="accent1">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1.3788564732538582E-2"/>
              <c:y val="-2.5802426539353329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2"/>
        <c:spPr>
          <a:gradFill rotWithShape="1">
            <a:gsLst>
              <a:gs pos="0">
                <a:schemeClr val="accent1">
                  <a:tint val="65000"/>
                  <a:satMod val="103000"/>
                  <a:lumMod val="102000"/>
                  <a:tint val="94000"/>
                </a:schemeClr>
              </a:gs>
              <a:gs pos="50000">
                <a:schemeClr val="accent1">
                  <a:tint val="65000"/>
                  <a:satMod val="110000"/>
                  <a:lumMod val="100000"/>
                  <a:shade val="100000"/>
                </a:schemeClr>
              </a:gs>
              <a:gs pos="100000">
                <a:schemeClr val="accent1">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7.1088222703628273E-2"/>
              <c:y val="4.59341044441605E-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3"/>
        <c:spPr>
          <a:gradFill rotWithShape="1">
            <a:gsLst>
              <a:gs pos="0">
                <a:schemeClr val="accent1">
                  <a:tint val="57000"/>
                  <a:satMod val="103000"/>
                  <a:lumMod val="102000"/>
                  <a:tint val="94000"/>
                </a:schemeClr>
              </a:gs>
              <a:gs pos="50000">
                <a:schemeClr val="accent1">
                  <a:tint val="57000"/>
                  <a:satMod val="110000"/>
                  <a:lumMod val="100000"/>
                  <a:shade val="100000"/>
                </a:schemeClr>
              </a:gs>
              <a:gs pos="100000">
                <a:schemeClr val="accent1">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3.4516122058054113E-2"/>
              <c:y val="8.982736368248635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gradFill rotWithShape="1">
            <a:gsLst>
              <a:gs pos="0">
                <a:schemeClr val="accent1">
                  <a:tint val="48000"/>
                  <a:satMod val="103000"/>
                  <a:lumMod val="102000"/>
                  <a:tint val="94000"/>
                </a:schemeClr>
              </a:gs>
              <a:gs pos="50000">
                <a:schemeClr val="accent1">
                  <a:tint val="48000"/>
                  <a:satMod val="110000"/>
                  <a:lumMod val="100000"/>
                  <a:shade val="100000"/>
                </a:schemeClr>
              </a:gs>
              <a:gs pos="100000">
                <a:schemeClr val="accent1">
                  <a:tint val="4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5"/>
        <c:spPr>
          <a:gradFill rotWithShape="1">
            <a:gsLst>
              <a:gs pos="0">
                <a:schemeClr val="accent1">
                  <a:tint val="39000"/>
                  <a:satMod val="103000"/>
                  <a:lumMod val="102000"/>
                  <a:tint val="94000"/>
                </a:schemeClr>
              </a:gs>
              <a:gs pos="50000">
                <a:schemeClr val="accent1">
                  <a:tint val="39000"/>
                  <a:satMod val="110000"/>
                  <a:lumMod val="100000"/>
                  <a:shade val="100000"/>
                </a:schemeClr>
              </a:gs>
              <a:gs pos="100000">
                <a:schemeClr val="accent1">
                  <a:tint val="3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7"/>
        <c:spPr>
          <a:gradFill rotWithShape="1">
            <a:gsLst>
              <a:gs pos="0">
                <a:schemeClr val="accent1">
                  <a:shade val="38000"/>
                  <a:satMod val="103000"/>
                  <a:lumMod val="102000"/>
                  <a:tint val="94000"/>
                </a:schemeClr>
              </a:gs>
              <a:gs pos="50000">
                <a:schemeClr val="accent1">
                  <a:shade val="38000"/>
                  <a:satMod val="110000"/>
                  <a:lumMod val="100000"/>
                  <a:shade val="100000"/>
                </a:schemeClr>
              </a:gs>
              <a:gs pos="100000">
                <a:schemeClr val="accent1">
                  <a:shade val="3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8"/>
        <c:spPr>
          <a:gradFill rotWithShape="1">
            <a:gsLst>
              <a:gs pos="0">
                <a:schemeClr val="accent1">
                  <a:shade val="47000"/>
                  <a:satMod val="103000"/>
                  <a:lumMod val="102000"/>
                  <a:tint val="94000"/>
                </a:schemeClr>
              </a:gs>
              <a:gs pos="50000">
                <a:schemeClr val="accent1">
                  <a:shade val="47000"/>
                  <a:satMod val="110000"/>
                  <a:lumMod val="100000"/>
                  <a:shade val="100000"/>
                </a:schemeClr>
              </a:gs>
              <a:gs pos="100000">
                <a:schemeClr val="accent1">
                  <a:shade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9"/>
        <c:spPr>
          <a:gradFill rotWithShape="1">
            <a:gsLst>
              <a:gs pos="0">
                <a:schemeClr val="accent1">
                  <a:shade val="56000"/>
                  <a:satMod val="103000"/>
                  <a:lumMod val="102000"/>
                  <a:tint val="94000"/>
                </a:schemeClr>
              </a:gs>
              <a:gs pos="50000">
                <a:schemeClr val="accent1">
                  <a:shade val="56000"/>
                  <a:satMod val="110000"/>
                  <a:lumMod val="100000"/>
                  <a:shade val="100000"/>
                </a:schemeClr>
              </a:gs>
              <a:gs pos="100000">
                <a:schemeClr val="accent1">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0"/>
        <c:spPr>
          <a:gradFill rotWithShape="1">
            <a:gsLst>
              <a:gs pos="0">
                <a:schemeClr val="accent1">
                  <a:shade val="65000"/>
                  <a:satMod val="103000"/>
                  <a:lumMod val="102000"/>
                  <a:tint val="94000"/>
                </a:schemeClr>
              </a:gs>
              <a:gs pos="50000">
                <a:schemeClr val="accent1">
                  <a:shade val="65000"/>
                  <a:satMod val="110000"/>
                  <a:lumMod val="100000"/>
                  <a:shade val="100000"/>
                </a:schemeClr>
              </a:gs>
              <a:gs pos="100000">
                <a:schemeClr val="accent1">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1"/>
        <c:spPr>
          <a:gradFill rotWithShape="1">
            <a:gsLst>
              <a:gs pos="0">
                <a:schemeClr val="accent1">
                  <a:shade val="73000"/>
                  <a:satMod val="103000"/>
                  <a:lumMod val="102000"/>
                  <a:tint val="94000"/>
                </a:schemeClr>
              </a:gs>
              <a:gs pos="50000">
                <a:schemeClr val="accent1">
                  <a:shade val="73000"/>
                  <a:satMod val="110000"/>
                  <a:lumMod val="100000"/>
                  <a:shade val="100000"/>
                </a:schemeClr>
              </a:gs>
              <a:gs pos="100000">
                <a:schemeClr val="accent1">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2"/>
        <c:spPr>
          <a:gradFill rotWithShape="1">
            <a:gsLst>
              <a:gs pos="0">
                <a:schemeClr val="accent1">
                  <a:shade val="82000"/>
                  <a:satMod val="103000"/>
                  <a:lumMod val="102000"/>
                  <a:tint val="94000"/>
                </a:schemeClr>
              </a:gs>
              <a:gs pos="50000">
                <a:schemeClr val="accent1">
                  <a:shade val="82000"/>
                  <a:satMod val="110000"/>
                  <a:lumMod val="100000"/>
                  <a:shade val="100000"/>
                </a:schemeClr>
              </a:gs>
              <a:gs pos="100000">
                <a:schemeClr val="accent1">
                  <a:shade val="8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3"/>
        <c:spPr>
          <a:gradFill rotWithShape="1">
            <a:gsLst>
              <a:gs pos="0">
                <a:schemeClr val="accent1">
                  <a:shade val="91000"/>
                  <a:satMod val="103000"/>
                  <a:lumMod val="102000"/>
                  <a:tint val="94000"/>
                </a:schemeClr>
              </a:gs>
              <a:gs pos="50000">
                <a:schemeClr val="accent1">
                  <a:shade val="91000"/>
                  <a:satMod val="110000"/>
                  <a:lumMod val="100000"/>
                  <a:shade val="100000"/>
                </a:schemeClr>
              </a:gs>
              <a:gs pos="100000">
                <a:schemeClr val="accent1">
                  <a:shade val="9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5"/>
        <c:spPr>
          <a:gradFill rotWithShape="1">
            <a:gsLst>
              <a:gs pos="0">
                <a:schemeClr val="accent1">
                  <a:tint val="92000"/>
                  <a:satMod val="103000"/>
                  <a:lumMod val="102000"/>
                  <a:tint val="94000"/>
                </a:schemeClr>
              </a:gs>
              <a:gs pos="50000">
                <a:schemeClr val="accent1">
                  <a:tint val="92000"/>
                  <a:satMod val="110000"/>
                  <a:lumMod val="100000"/>
                  <a:shade val="100000"/>
                </a:schemeClr>
              </a:gs>
              <a:gs pos="100000">
                <a:schemeClr val="accent1">
                  <a:tint val="9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6"/>
        <c:spPr>
          <a:gradFill rotWithShape="1">
            <a:gsLst>
              <a:gs pos="0">
                <a:schemeClr val="accent1">
                  <a:tint val="83000"/>
                  <a:satMod val="103000"/>
                  <a:lumMod val="102000"/>
                  <a:tint val="94000"/>
                </a:schemeClr>
              </a:gs>
              <a:gs pos="50000">
                <a:schemeClr val="accent1">
                  <a:tint val="83000"/>
                  <a:satMod val="110000"/>
                  <a:lumMod val="100000"/>
                  <a:shade val="100000"/>
                </a:schemeClr>
              </a:gs>
              <a:gs pos="100000">
                <a:schemeClr val="accent1">
                  <a:tint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7"/>
        <c:spPr>
          <a:gradFill rotWithShape="1">
            <a:gsLst>
              <a:gs pos="0">
                <a:schemeClr val="accent1">
                  <a:tint val="74000"/>
                  <a:satMod val="103000"/>
                  <a:lumMod val="102000"/>
                  <a:tint val="94000"/>
                </a:schemeClr>
              </a:gs>
              <a:gs pos="50000">
                <a:schemeClr val="accent1">
                  <a:tint val="74000"/>
                  <a:satMod val="110000"/>
                  <a:lumMod val="100000"/>
                  <a:shade val="100000"/>
                </a:schemeClr>
              </a:gs>
              <a:gs pos="100000">
                <a:schemeClr val="accent1">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1.3788564732538582E-2"/>
              <c:y val="-2.5802426539353329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8"/>
        <c:spPr>
          <a:gradFill rotWithShape="1">
            <a:gsLst>
              <a:gs pos="0">
                <a:schemeClr val="accent1">
                  <a:tint val="65000"/>
                  <a:satMod val="103000"/>
                  <a:lumMod val="102000"/>
                  <a:tint val="94000"/>
                </a:schemeClr>
              </a:gs>
              <a:gs pos="50000">
                <a:schemeClr val="accent1">
                  <a:tint val="65000"/>
                  <a:satMod val="110000"/>
                  <a:lumMod val="100000"/>
                  <a:shade val="100000"/>
                </a:schemeClr>
              </a:gs>
              <a:gs pos="100000">
                <a:schemeClr val="accent1">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7.1088222703628273E-2"/>
              <c:y val="4.59341044441605E-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9"/>
        <c:spPr>
          <a:gradFill rotWithShape="1">
            <a:gsLst>
              <a:gs pos="0">
                <a:schemeClr val="accent1">
                  <a:tint val="57000"/>
                  <a:satMod val="103000"/>
                  <a:lumMod val="102000"/>
                  <a:tint val="94000"/>
                </a:schemeClr>
              </a:gs>
              <a:gs pos="50000">
                <a:schemeClr val="accent1">
                  <a:tint val="57000"/>
                  <a:satMod val="110000"/>
                  <a:lumMod val="100000"/>
                  <a:shade val="100000"/>
                </a:schemeClr>
              </a:gs>
              <a:gs pos="100000">
                <a:schemeClr val="accent1">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3.4516122058054113E-2"/>
              <c:y val="8.982736368248635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0"/>
        <c:spPr>
          <a:gradFill rotWithShape="1">
            <a:gsLst>
              <a:gs pos="0">
                <a:schemeClr val="accent1">
                  <a:tint val="48000"/>
                  <a:satMod val="103000"/>
                  <a:lumMod val="102000"/>
                  <a:tint val="94000"/>
                </a:schemeClr>
              </a:gs>
              <a:gs pos="50000">
                <a:schemeClr val="accent1">
                  <a:tint val="48000"/>
                  <a:satMod val="110000"/>
                  <a:lumMod val="100000"/>
                  <a:shade val="100000"/>
                </a:schemeClr>
              </a:gs>
              <a:gs pos="100000">
                <a:schemeClr val="accent1">
                  <a:tint val="4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1"/>
        <c:spPr>
          <a:gradFill rotWithShape="1">
            <a:gsLst>
              <a:gs pos="0">
                <a:schemeClr val="accent1">
                  <a:tint val="39000"/>
                  <a:satMod val="103000"/>
                  <a:lumMod val="102000"/>
                  <a:tint val="94000"/>
                </a:schemeClr>
              </a:gs>
              <a:gs pos="50000">
                <a:schemeClr val="accent1">
                  <a:tint val="39000"/>
                  <a:satMod val="110000"/>
                  <a:lumMod val="100000"/>
                  <a:shade val="100000"/>
                </a:schemeClr>
              </a:gs>
              <a:gs pos="100000">
                <a:schemeClr val="accent1">
                  <a:tint val="3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3"/>
        <c:spPr>
          <a:gradFill rotWithShape="1">
            <a:gsLst>
              <a:gs pos="0">
                <a:schemeClr val="accent1">
                  <a:shade val="38000"/>
                  <a:satMod val="103000"/>
                  <a:lumMod val="102000"/>
                  <a:tint val="94000"/>
                </a:schemeClr>
              </a:gs>
              <a:gs pos="50000">
                <a:schemeClr val="accent1">
                  <a:shade val="38000"/>
                  <a:satMod val="110000"/>
                  <a:lumMod val="100000"/>
                  <a:shade val="100000"/>
                </a:schemeClr>
              </a:gs>
              <a:gs pos="100000">
                <a:schemeClr val="accent1">
                  <a:shade val="3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4"/>
        <c:spPr>
          <a:gradFill rotWithShape="1">
            <a:gsLst>
              <a:gs pos="0">
                <a:schemeClr val="accent1">
                  <a:shade val="47000"/>
                  <a:satMod val="103000"/>
                  <a:lumMod val="102000"/>
                  <a:tint val="94000"/>
                </a:schemeClr>
              </a:gs>
              <a:gs pos="50000">
                <a:schemeClr val="accent1">
                  <a:shade val="47000"/>
                  <a:satMod val="110000"/>
                  <a:lumMod val="100000"/>
                  <a:shade val="100000"/>
                </a:schemeClr>
              </a:gs>
              <a:gs pos="100000">
                <a:schemeClr val="accent1">
                  <a:shade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5"/>
        <c:spPr>
          <a:gradFill rotWithShape="1">
            <a:gsLst>
              <a:gs pos="0">
                <a:schemeClr val="accent1">
                  <a:shade val="56000"/>
                  <a:satMod val="103000"/>
                  <a:lumMod val="102000"/>
                  <a:tint val="94000"/>
                </a:schemeClr>
              </a:gs>
              <a:gs pos="50000">
                <a:schemeClr val="accent1">
                  <a:shade val="56000"/>
                  <a:satMod val="110000"/>
                  <a:lumMod val="100000"/>
                  <a:shade val="100000"/>
                </a:schemeClr>
              </a:gs>
              <a:gs pos="100000">
                <a:schemeClr val="accent1">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6"/>
        <c:spPr>
          <a:gradFill rotWithShape="1">
            <a:gsLst>
              <a:gs pos="0">
                <a:schemeClr val="accent1">
                  <a:shade val="65000"/>
                  <a:satMod val="103000"/>
                  <a:lumMod val="102000"/>
                  <a:tint val="94000"/>
                </a:schemeClr>
              </a:gs>
              <a:gs pos="50000">
                <a:schemeClr val="accent1">
                  <a:shade val="65000"/>
                  <a:satMod val="110000"/>
                  <a:lumMod val="100000"/>
                  <a:shade val="100000"/>
                </a:schemeClr>
              </a:gs>
              <a:gs pos="100000">
                <a:schemeClr val="accent1">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7"/>
        <c:spPr>
          <a:gradFill rotWithShape="1">
            <a:gsLst>
              <a:gs pos="0">
                <a:schemeClr val="accent1">
                  <a:shade val="73000"/>
                  <a:satMod val="103000"/>
                  <a:lumMod val="102000"/>
                  <a:tint val="94000"/>
                </a:schemeClr>
              </a:gs>
              <a:gs pos="50000">
                <a:schemeClr val="accent1">
                  <a:shade val="73000"/>
                  <a:satMod val="110000"/>
                  <a:lumMod val="100000"/>
                  <a:shade val="100000"/>
                </a:schemeClr>
              </a:gs>
              <a:gs pos="100000">
                <a:schemeClr val="accent1">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8"/>
        <c:spPr>
          <a:gradFill rotWithShape="1">
            <a:gsLst>
              <a:gs pos="0">
                <a:schemeClr val="accent1">
                  <a:shade val="82000"/>
                  <a:satMod val="103000"/>
                  <a:lumMod val="102000"/>
                  <a:tint val="94000"/>
                </a:schemeClr>
              </a:gs>
              <a:gs pos="50000">
                <a:schemeClr val="accent1">
                  <a:shade val="82000"/>
                  <a:satMod val="110000"/>
                  <a:lumMod val="100000"/>
                  <a:shade val="100000"/>
                </a:schemeClr>
              </a:gs>
              <a:gs pos="100000">
                <a:schemeClr val="accent1">
                  <a:shade val="8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59"/>
        <c:spPr>
          <a:gradFill rotWithShape="1">
            <a:gsLst>
              <a:gs pos="0">
                <a:schemeClr val="accent1">
                  <a:shade val="91000"/>
                  <a:satMod val="103000"/>
                  <a:lumMod val="102000"/>
                  <a:tint val="94000"/>
                </a:schemeClr>
              </a:gs>
              <a:gs pos="50000">
                <a:schemeClr val="accent1">
                  <a:shade val="91000"/>
                  <a:satMod val="110000"/>
                  <a:lumMod val="100000"/>
                  <a:shade val="100000"/>
                </a:schemeClr>
              </a:gs>
              <a:gs pos="100000">
                <a:schemeClr val="accent1">
                  <a:shade val="9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1"/>
        <c:spPr>
          <a:gradFill rotWithShape="1">
            <a:gsLst>
              <a:gs pos="0">
                <a:schemeClr val="accent1">
                  <a:tint val="92000"/>
                  <a:satMod val="103000"/>
                  <a:lumMod val="102000"/>
                  <a:tint val="94000"/>
                </a:schemeClr>
              </a:gs>
              <a:gs pos="50000">
                <a:schemeClr val="accent1">
                  <a:tint val="92000"/>
                  <a:satMod val="110000"/>
                  <a:lumMod val="100000"/>
                  <a:shade val="100000"/>
                </a:schemeClr>
              </a:gs>
              <a:gs pos="100000">
                <a:schemeClr val="accent1">
                  <a:tint val="9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2"/>
        <c:spPr>
          <a:gradFill rotWithShape="1">
            <a:gsLst>
              <a:gs pos="0">
                <a:schemeClr val="accent1">
                  <a:tint val="83000"/>
                  <a:satMod val="103000"/>
                  <a:lumMod val="102000"/>
                  <a:tint val="94000"/>
                </a:schemeClr>
              </a:gs>
              <a:gs pos="50000">
                <a:schemeClr val="accent1">
                  <a:tint val="83000"/>
                  <a:satMod val="110000"/>
                  <a:lumMod val="100000"/>
                  <a:shade val="100000"/>
                </a:schemeClr>
              </a:gs>
              <a:gs pos="100000">
                <a:schemeClr val="accent1">
                  <a:tint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3"/>
        <c:spPr>
          <a:gradFill rotWithShape="1">
            <a:gsLst>
              <a:gs pos="0">
                <a:schemeClr val="accent1">
                  <a:tint val="74000"/>
                  <a:satMod val="103000"/>
                  <a:lumMod val="102000"/>
                  <a:tint val="94000"/>
                </a:schemeClr>
              </a:gs>
              <a:gs pos="50000">
                <a:schemeClr val="accent1">
                  <a:tint val="74000"/>
                  <a:satMod val="110000"/>
                  <a:lumMod val="100000"/>
                  <a:shade val="100000"/>
                </a:schemeClr>
              </a:gs>
              <a:gs pos="100000">
                <a:schemeClr val="accent1">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1.3788564732538582E-2"/>
              <c:y val="-2.5802426539353329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4"/>
        <c:spPr>
          <a:gradFill rotWithShape="1">
            <a:gsLst>
              <a:gs pos="0">
                <a:schemeClr val="accent1">
                  <a:tint val="65000"/>
                  <a:satMod val="103000"/>
                  <a:lumMod val="102000"/>
                  <a:tint val="94000"/>
                </a:schemeClr>
              </a:gs>
              <a:gs pos="50000">
                <a:schemeClr val="accent1">
                  <a:tint val="65000"/>
                  <a:satMod val="110000"/>
                  <a:lumMod val="100000"/>
                  <a:shade val="100000"/>
                </a:schemeClr>
              </a:gs>
              <a:gs pos="100000">
                <a:schemeClr val="accent1">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7.1088222703628273E-2"/>
              <c:y val="4.59341044441605E-3"/>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gradFill rotWithShape="1">
            <a:gsLst>
              <a:gs pos="0">
                <a:schemeClr val="accent1">
                  <a:tint val="57000"/>
                  <a:satMod val="103000"/>
                  <a:lumMod val="102000"/>
                  <a:tint val="94000"/>
                </a:schemeClr>
              </a:gs>
              <a:gs pos="50000">
                <a:schemeClr val="accent1">
                  <a:tint val="57000"/>
                  <a:satMod val="110000"/>
                  <a:lumMod val="100000"/>
                  <a:shade val="100000"/>
                </a:schemeClr>
              </a:gs>
              <a:gs pos="100000">
                <a:schemeClr val="accent1">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dLbl>
          <c:idx val="0"/>
          <c:layout>
            <c:manualLayout>
              <c:x val="-3.4516122058054113E-2"/>
              <c:y val="8.982736368248635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gradFill rotWithShape="1">
            <a:gsLst>
              <a:gs pos="0">
                <a:schemeClr val="accent1">
                  <a:tint val="48000"/>
                  <a:satMod val="103000"/>
                  <a:lumMod val="102000"/>
                  <a:tint val="94000"/>
                </a:schemeClr>
              </a:gs>
              <a:gs pos="50000">
                <a:schemeClr val="accent1">
                  <a:tint val="48000"/>
                  <a:satMod val="110000"/>
                  <a:lumMod val="100000"/>
                  <a:shade val="100000"/>
                </a:schemeClr>
              </a:gs>
              <a:gs pos="100000">
                <a:schemeClr val="accent1">
                  <a:tint val="4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7"/>
        <c:spPr>
          <a:gradFill rotWithShape="1">
            <a:gsLst>
              <a:gs pos="0">
                <a:schemeClr val="accent1">
                  <a:tint val="39000"/>
                  <a:satMod val="103000"/>
                  <a:lumMod val="102000"/>
                  <a:tint val="94000"/>
                </a:schemeClr>
              </a:gs>
              <a:gs pos="50000">
                <a:schemeClr val="accent1">
                  <a:tint val="39000"/>
                  <a:satMod val="110000"/>
                  <a:lumMod val="100000"/>
                  <a:shade val="100000"/>
                </a:schemeClr>
              </a:gs>
              <a:gs pos="100000">
                <a:schemeClr val="accent1">
                  <a:tint val="3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TiersDist!$B$3</c:f>
              <c:strCache>
                <c:ptCount val="1"/>
                <c:pt idx="0">
                  <c:v>Total</c:v>
                </c:pt>
              </c:strCache>
            </c:strRef>
          </c:tx>
          <c:dPt>
            <c:idx val="0"/>
            <c:bubble3D val="0"/>
            <c:spPr>
              <a:solidFill>
                <a:schemeClr val="accent1">
                  <a:shade val="3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865-434D-B873-E6FE55DA34D3}"/>
              </c:ext>
            </c:extLst>
          </c:dPt>
          <c:dPt>
            <c:idx val="1"/>
            <c:bubble3D val="0"/>
            <c:spPr>
              <a:solidFill>
                <a:schemeClr val="accent1">
                  <a:shade val="4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865-434D-B873-E6FE55DA34D3}"/>
              </c:ext>
            </c:extLst>
          </c:dPt>
          <c:dPt>
            <c:idx val="2"/>
            <c:bubble3D val="0"/>
            <c:spPr>
              <a:solidFill>
                <a:schemeClr val="accent1">
                  <a:shade val="5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865-434D-B873-E6FE55DA34D3}"/>
              </c:ext>
            </c:extLst>
          </c:dPt>
          <c:dPt>
            <c:idx val="3"/>
            <c:bubble3D val="0"/>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865-434D-B873-E6FE55DA34D3}"/>
              </c:ext>
            </c:extLst>
          </c:dPt>
          <c:dPt>
            <c:idx val="4"/>
            <c:bubble3D val="0"/>
            <c:spPr>
              <a:solidFill>
                <a:schemeClr val="accent1">
                  <a:shade val="73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E865-434D-B873-E6FE55DA34D3}"/>
              </c:ext>
            </c:extLst>
          </c:dPt>
          <c:dPt>
            <c:idx val="5"/>
            <c:bubble3D val="0"/>
            <c:spPr>
              <a:solidFill>
                <a:schemeClr val="accent1">
                  <a:shade val="82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E865-434D-B873-E6FE55DA34D3}"/>
              </c:ext>
            </c:extLst>
          </c:dPt>
          <c:dPt>
            <c:idx val="6"/>
            <c:bubble3D val="0"/>
            <c:spPr>
              <a:solidFill>
                <a:schemeClr val="accent1">
                  <a:shade val="91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E865-434D-B873-E6FE55DA34D3}"/>
              </c:ext>
            </c:extLst>
          </c:dPt>
          <c:dPt>
            <c:idx val="7"/>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E865-434D-B873-E6FE55DA34D3}"/>
              </c:ext>
            </c:extLst>
          </c:dPt>
          <c:dPt>
            <c:idx val="8"/>
            <c:bubble3D val="0"/>
            <c:spPr>
              <a:solidFill>
                <a:schemeClr val="accent1">
                  <a:tint val="92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E865-434D-B873-E6FE55DA34D3}"/>
              </c:ext>
            </c:extLst>
          </c:dPt>
          <c:dPt>
            <c:idx val="9"/>
            <c:bubble3D val="0"/>
            <c:spPr>
              <a:solidFill>
                <a:schemeClr val="accent1">
                  <a:tint val="83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E865-434D-B873-E6FE55DA34D3}"/>
              </c:ext>
            </c:extLst>
          </c:dPt>
          <c:dPt>
            <c:idx val="10"/>
            <c:bubble3D val="0"/>
            <c:spPr>
              <a:solidFill>
                <a:schemeClr val="accent1">
                  <a:tint val="74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E865-434D-B873-E6FE55DA34D3}"/>
              </c:ext>
            </c:extLst>
          </c:dPt>
          <c:dPt>
            <c:idx val="11"/>
            <c:bubble3D val="0"/>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E865-434D-B873-E6FE55DA34D3}"/>
              </c:ext>
            </c:extLst>
          </c:dPt>
          <c:dPt>
            <c:idx val="12"/>
            <c:bubble3D val="0"/>
            <c:spPr>
              <a:solidFill>
                <a:schemeClr val="accent1">
                  <a:tint val="5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E865-434D-B873-E6FE55DA34D3}"/>
              </c:ext>
            </c:extLst>
          </c:dPt>
          <c:dPt>
            <c:idx val="13"/>
            <c:bubble3D val="0"/>
            <c:spPr>
              <a:solidFill>
                <a:schemeClr val="accent1">
                  <a:tint val="4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E865-434D-B873-E6FE55DA34D3}"/>
              </c:ext>
            </c:extLst>
          </c:dPt>
          <c:dPt>
            <c:idx val="14"/>
            <c:bubble3D val="0"/>
            <c:spPr>
              <a:solidFill>
                <a:schemeClr val="accent1">
                  <a:tint val="39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D-E865-434D-B873-E6FE55DA34D3}"/>
              </c:ext>
            </c:extLst>
          </c:dPt>
          <c:dLbls>
            <c:dLbl>
              <c:idx val="0"/>
              <c:layout>
                <c:manualLayout>
                  <c:x val="0.19964489707399394"/>
                  <c:y val="2.9465212616188174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865-434D-B873-E6FE55DA34D3}"/>
                </c:ext>
              </c:extLst>
            </c:dLbl>
            <c:dLbl>
              <c:idx val="1"/>
              <c:layout>
                <c:manualLayout>
                  <c:x val="-2.6621564833956127E-2"/>
                  <c:y val="0.11507245458631778"/>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865-434D-B873-E6FE55DA34D3}"/>
                </c:ext>
              </c:extLst>
            </c:dLbl>
            <c:dLbl>
              <c:idx val="9"/>
              <c:layout>
                <c:manualLayout>
                  <c:x val="4.8912778835917069E-2"/>
                  <c:y val="8.5591403368289173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E865-434D-B873-E6FE55DA34D3}"/>
                </c:ext>
              </c:extLst>
            </c:dLbl>
            <c:dLbl>
              <c:idx val="10"/>
              <c:layout>
                <c:manualLayout>
                  <c:x val="6.6785263121314817E-2"/>
                  <c:y val="3.0147074449849171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E865-434D-B873-E6FE55DA34D3}"/>
                </c:ext>
              </c:extLst>
            </c:dLbl>
            <c:dLbl>
              <c:idx val="11"/>
              <c:layout>
                <c:manualLayout>
                  <c:x val="0.11258869260815742"/>
                  <c:y val="0.29495265861958764"/>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E865-434D-B873-E6FE55DA34D3}"/>
                </c:ext>
              </c:extLst>
            </c:dLbl>
            <c:dLbl>
              <c:idx val="12"/>
              <c:layout>
                <c:manualLayout>
                  <c:x val="-5.6547255782006235E-2"/>
                  <c:y val="0.32041491523140203"/>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E865-434D-B873-E6FE55DA34D3}"/>
                </c:ext>
              </c:extLst>
            </c:dLbl>
            <c:dLbl>
              <c:idx val="13"/>
              <c:layout>
                <c:manualLayout>
                  <c:x val="0.13112294596853927"/>
                  <c:y val="7.8790027053935854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E865-434D-B873-E6FE55DA34D3}"/>
                </c:ext>
              </c:extLst>
            </c:dLbl>
            <c:dLbl>
              <c:idx val="14"/>
              <c:layout>
                <c:manualLayout>
                  <c:x val="-0.34041873143265822"/>
                  <c:y val="2.403858684385573E-3"/>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E865-434D-B873-E6FE55DA34D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TiersDist!$A$4:$A$19</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TiersDist!$B$4:$B$19</c:f>
              <c:numCache>
                <c:formatCode>General</c:formatCode>
                <c:ptCount val="15"/>
                <c:pt idx="0">
                  <c:v>463</c:v>
                </c:pt>
                <c:pt idx="1">
                  <c:v>232</c:v>
                </c:pt>
                <c:pt idx="2">
                  <c:v>1747</c:v>
                </c:pt>
                <c:pt idx="3">
                  <c:v>320</c:v>
                </c:pt>
                <c:pt idx="4">
                  <c:v>1792</c:v>
                </c:pt>
                <c:pt idx="5">
                  <c:v>222</c:v>
                </c:pt>
                <c:pt idx="6">
                  <c:v>88</c:v>
                </c:pt>
                <c:pt idx="7">
                  <c:v>787</c:v>
                </c:pt>
                <c:pt idx="8">
                  <c:v>527</c:v>
                </c:pt>
                <c:pt idx="9">
                  <c:v>982</c:v>
                </c:pt>
                <c:pt idx="10">
                  <c:v>3</c:v>
                </c:pt>
                <c:pt idx="11">
                  <c:v>1</c:v>
                </c:pt>
                <c:pt idx="12">
                  <c:v>1</c:v>
                </c:pt>
                <c:pt idx="13">
                  <c:v>1</c:v>
                </c:pt>
                <c:pt idx="14">
                  <c:v>1</c:v>
                </c:pt>
              </c:numCache>
            </c:numRef>
          </c:val>
          <c:extLst>
            <c:ext xmlns:c16="http://schemas.microsoft.com/office/drawing/2014/chart" uri="{C3380CC4-5D6E-409C-BE32-E72D297353CC}">
              <c16:uniqueId val="{0000001E-E865-434D-B873-E6FE55DA34D3}"/>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dirty="0"/>
              <a:t>Average</a:t>
            </a:r>
            <a:r>
              <a:rPr lang="en-IN" baseline="0" dirty="0"/>
              <a:t> salary</a:t>
            </a:r>
            <a:endParaRPr lang="en-IN" dirty="0"/>
          </a:p>
        </c:rich>
      </c:tx>
      <c:layout>
        <c:manualLayout>
          <c:xMode val="edge"/>
          <c:yMode val="edge"/>
          <c:x val="0.2364521195771756"/>
          <c:y val="4.0209973753280837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247535051265908E-2"/>
          <c:y val="3.9140864610544779E-2"/>
          <c:w val="0.95239640809261061"/>
          <c:h val="0.79213247255217289"/>
        </c:manualLayout>
      </c:layout>
      <c:barChart>
        <c:barDir val="col"/>
        <c:grouping val="clustered"/>
        <c:varyColors val="0"/>
        <c:dLbls>
          <c:dLblPos val="outEnd"/>
          <c:showLegendKey val="0"/>
          <c:showVal val="1"/>
          <c:showCatName val="0"/>
          <c:showSerName val="0"/>
          <c:showPercent val="0"/>
          <c:showBubbleSize val="0"/>
        </c:dLbls>
        <c:gapWidth val="355"/>
        <c:overlap val="-70"/>
        <c:axId val="175604031"/>
        <c:axId val="2129465455"/>
      </c:barChart>
      <c:catAx>
        <c:axId val="175604031"/>
        <c:scaling>
          <c:orientation val="minMax"/>
        </c:scaling>
        <c:delete val="1"/>
        <c:axPos val="b"/>
        <c:numFmt formatCode="General" sourceLinked="1"/>
        <c:majorTickMark val="none"/>
        <c:minorTickMark val="none"/>
        <c:tickLblPos val="nextTo"/>
        <c:crossAx val="2129465455"/>
        <c:crosses val="autoZero"/>
        <c:auto val="1"/>
        <c:lblAlgn val="ctr"/>
        <c:lblOffset val="100"/>
        <c:noMultiLvlLbl val="0"/>
      </c:catAx>
      <c:valAx>
        <c:axId val="2129465455"/>
        <c:scaling>
          <c:orientation val="minMax"/>
        </c:scaling>
        <c:delete val="1"/>
        <c:axPos val="l"/>
        <c:numFmt formatCode="0.00" sourceLinked="1"/>
        <c:majorTickMark val="none"/>
        <c:minorTickMark val="none"/>
        <c:tickLblPos val="nextTo"/>
        <c:crossAx val="1756040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ADA6-5BE0-6FFC-2228-C3D7C848561A}"/>
              </a:ext>
            </a:extLst>
          </p:cNvPr>
          <p:cNvSpPr>
            <a:spLocks noGrp="1"/>
          </p:cNvSpPr>
          <p:nvPr>
            <p:ph type="ctrTitle"/>
          </p:nvPr>
        </p:nvSpPr>
        <p:spPr/>
        <p:txBody>
          <a:bodyPr/>
          <a:lstStyle/>
          <a:p>
            <a:r>
              <a:rPr lang="en-US" dirty="0"/>
              <a:t>Hiring Process Analytics	</a:t>
            </a:r>
            <a:endParaRPr lang="en-IN" dirty="0"/>
          </a:p>
        </p:txBody>
      </p:sp>
      <p:sp>
        <p:nvSpPr>
          <p:cNvPr id="3" name="Subtitle 2">
            <a:extLst>
              <a:ext uri="{FF2B5EF4-FFF2-40B4-BE49-F238E27FC236}">
                <a16:creationId xmlns:a16="http://schemas.microsoft.com/office/drawing/2014/main" id="{1B4A26C4-35EB-3A3C-DAA9-DD2DD38BDB2A}"/>
              </a:ext>
            </a:extLst>
          </p:cNvPr>
          <p:cNvSpPr>
            <a:spLocks noGrp="1"/>
          </p:cNvSpPr>
          <p:nvPr>
            <p:ph type="subTitle" idx="1"/>
          </p:nvPr>
        </p:nvSpPr>
        <p:spPr/>
        <p:txBody>
          <a:bodyPr/>
          <a:lstStyle/>
          <a:p>
            <a:r>
              <a:rPr lang="en-US" dirty="0"/>
              <a:t>Harsh Shrivastava</a:t>
            </a:r>
            <a:endParaRPr lang="en-IN" dirty="0"/>
          </a:p>
        </p:txBody>
      </p:sp>
      <p:sp>
        <p:nvSpPr>
          <p:cNvPr id="6" name="Subtitle 2">
            <a:extLst>
              <a:ext uri="{FF2B5EF4-FFF2-40B4-BE49-F238E27FC236}">
                <a16:creationId xmlns:a16="http://schemas.microsoft.com/office/drawing/2014/main" id="{4F48B8EA-C730-2455-92E6-A764682C711F}"/>
              </a:ext>
            </a:extLst>
          </p:cNvPr>
          <p:cNvSpPr txBox="1">
            <a:spLocks/>
          </p:cNvSpPr>
          <p:nvPr/>
        </p:nvSpPr>
        <p:spPr>
          <a:xfrm>
            <a:off x="0" y="0"/>
            <a:ext cx="1803400" cy="5418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dirty="0" err="1">
                <a:solidFill>
                  <a:schemeClr val="accent3">
                    <a:lumMod val="60000"/>
                    <a:lumOff val="40000"/>
                  </a:schemeClr>
                </a:solidFill>
              </a:rPr>
              <a:t>Traininty</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395032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0FB35-9E85-8B87-6AFB-BE125864B51F}"/>
              </a:ext>
            </a:extLst>
          </p:cNvPr>
          <p:cNvSpPr>
            <a:spLocks noGrp="1"/>
          </p:cNvSpPr>
          <p:nvPr>
            <p:ph idx="1"/>
          </p:nvPr>
        </p:nvSpPr>
        <p:spPr>
          <a:xfrm>
            <a:off x="1143001" y="838200"/>
            <a:ext cx="6169026" cy="5181600"/>
          </a:xfrm>
        </p:spPr>
        <p:txBody>
          <a:bodyPr anchor="t"/>
          <a:lstStyle/>
          <a:p>
            <a:pPr marL="0" indent="0">
              <a:buNone/>
            </a:pPr>
            <a:r>
              <a:rPr lang="en-US" sz="3200" dirty="0">
                <a:latin typeface="Bookman Old Style" panose="02050604050505020204" pitchFamily="18" charset="0"/>
              </a:rPr>
              <a:t>Agenda</a:t>
            </a:r>
          </a:p>
          <a:p>
            <a:r>
              <a:rPr lang="en-US" sz="2400" dirty="0">
                <a:latin typeface="Bookman Old Style" panose="02050604050505020204" pitchFamily="18" charset="0"/>
              </a:rPr>
              <a:t>Project Info</a:t>
            </a:r>
          </a:p>
          <a:p>
            <a:pPr lvl="1"/>
            <a:r>
              <a:rPr lang="en-US" sz="1800" dirty="0">
                <a:latin typeface="Bookman Old Style" panose="02050604050505020204" pitchFamily="18" charset="0"/>
              </a:rPr>
              <a:t>Description</a:t>
            </a:r>
          </a:p>
          <a:p>
            <a:pPr lvl="1"/>
            <a:r>
              <a:rPr lang="en-US" dirty="0">
                <a:latin typeface="Bookman Old Style" panose="02050604050505020204" pitchFamily="18" charset="0"/>
              </a:rPr>
              <a:t>Approach		</a:t>
            </a:r>
          </a:p>
          <a:p>
            <a:pPr lvl="1"/>
            <a:r>
              <a:rPr lang="en-US" dirty="0">
                <a:latin typeface="Bookman Old Style" panose="02050604050505020204" pitchFamily="18" charset="0"/>
              </a:rPr>
              <a:t>Tech Stack Used</a:t>
            </a:r>
          </a:p>
          <a:p>
            <a:r>
              <a:rPr lang="en-IN" sz="2400" dirty="0">
                <a:latin typeface="Bookman Old Style" panose="02050604050505020204" pitchFamily="18" charset="0"/>
              </a:rPr>
              <a:t>Insights</a:t>
            </a:r>
          </a:p>
          <a:p>
            <a:r>
              <a:rPr lang="en-IN" sz="2400" dirty="0">
                <a:latin typeface="Bookman Old Style" panose="02050604050505020204" pitchFamily="18" charset="0"/>
              </a:rPr>
              <a:t>Summary</a:t>
            </a:r>
          </a:p>
        </p:txBody>
      </p:sp>
    </p:spTree>
    <p:extLst>
      <p:ext uri="{BB962C8B-B14F-4D97-AF65-F5344CB8AC3E}">
        <p14:creationId xmlns:p14="http://schemas.microsoft.com/office/powerpoint/2010/main" val="398698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FAB6C-EC88-C6A3-E26F-E8A877196446}"/>
              </a:ext>
            </a:extLst>
          </p:cNvPr>
          <p:cNvSpPr>
            <a:spLocks noGrp="1"/>
          </p:cNvSpPr>
          <p:nvPr>
            <p:ph idx="1"/>
          </p:nvPr>
        </p:nvSpPr>
        <p:spPr>
          <a:xfrm>
            <a:off x="1058333" y="609601"/>
            <a:ext cx="9758894" cy="5181600"/>
          </a:xfrm>
        </p:spPr>
        <p:txBody>
          <a:bodyPr anchor="t"/>
          <a:lstStyle/>
          <a:p>
            <a:pPr marL="0" indent="0">
              <a:buNone/>
            </a:pPr>
            <a:r>
              <a:rPr lang="en-US" sz="2400" dirty="0">
                <a:latin typeface="Bookman Old Style" panose="02050604050505020204" pitchFamily="18" charset="0"/>
              </a:rPr>
              <a:t>Project Info</a:t>
            </a:r>
          </a:p>
          <a:p>
            <a:r>
              <a:rPr lang="en-US" dirty="0">
                <a:latin typeface="Bookman Old Style" panose="02050604050505020204" pitchFamily="18" charset="0"/>
              </a:rPr>
              <a:t>Description</a:t>
            </a:r>
          </a:p>
          <a:p>
            <a:pPr marL="457200" lvl="1" indent="0">
              <a:buNone/>
            </a:pPr>
            <a:r>
              <a:rPr lang="en-US" sz="1400" dirty="0">
                <a:latin typeface="Bookman Old Style" panose="02050604050505020204" pitchFamily="18" charset="0"/>
              </a:rPr>
              <a:t>The aim is to analyze the hiring trends for a MNC. As a Data Analyst at Google, the task is to extract meaningful insights and provide report to the hiring department for better Hiring process.</a:t>
            </a:r>
          </a:p>
          <a:p>
            <a:r>
              <a:rPr lang="en-US" dirty="0">
                <a:latin typeface="Bookman Old Style" panose="02050604050505020204" pitchFamily="18" charset="0"/>
              </a:rPr>
              <a:t>Approach</a:t>
            </a:r>
          </a:p>
          <a:p>
            <a:pPr marL="457200" lvl="1" indent="0">
              <a:buNone/>
            </a:pPr>
            <a:r>
              <a:rPr lang="en-US" sz="1400" dirty="0">
                <a:latin typeface="Bookman Old Style" panose="02050604050505020204" pitchFamily="18" charset="0"/>
              </a:rPr>
              <a:t>The project follows a systematic approach to Exploratory Data Analysis (EDA), including understanding the data columns and their content, checking for missing data, clubbing columns with multiple categories for comprehensive analysis, identifying and handling outliers, and creating a data summary. Using statistical knowledge and Excel formulas.</a:t>
            </a:r>
          </a:p>
          <a:p>
            <a:r>
              <a:rPr lang="en-US" dirty="0">
                <a:latin typeface="Bookman Old Style" panose="02050604050505020204" pitchFamily="18" charset="0"/>
              </a:rPr>
              <a:t>Tech-Stack Used</a:t>
            </a:r>
          </a:p>
          <a:p>
            <a:pPr marL="457200" lvl="1" indent="0">
              <a:buNone/>
            </a:pPr>
            <a:r>
              <a:rPr lang="en-US" sz="1400" dirty="0">
                <a:latin typeface="Bookman Old Style" panose="02050604050505020204" pitchFamily="18" charset="0"/>
              </a:rPr>
              <a:t>Windows 11</a:t>
            </a:r>
          </a:p>
          <a:p>
            <a:pPr marL="457200" lvl="1" indent="0">
              <a:buNone/>
            </a:pPr>
            <a:r>
              <a:rPr lang="en-US" sz="1400" dirty="0">
                <a:latin typeface="Bookman Old Style" panose="02050604050505020204" pitchFamily="18" charset="0"/>
              </a:rPr>
              <a:t>Excel</a:t>
            </a:r>
          </a:p>
          <a:p>
            <a:pPr marL="457200" lvl="1" indent="0">
              <a:buNone/>
            </a:pPr>
            <a:r>
              <a:rPr lang="en-US" sz="1400" dirty="0">
                <a:latin typeface="Bookman Old Style" panose="02050604050505020204" pitchFamily="18" charset="0"/>
              </a:rPr>
              <a:t>VBA</a:t>
            </a:r>
          </a:p>
          <a:p>
            <a:pPr marL="457200" lvl="1" indent="0">
              <a:buNone/>
            </a:pPr>
            <a:r>
              <a:rPr lang="en-US" sz="1400" dirty="0">
                <a:latin typeface="Bookman Old Style" panose="02050604050505020204" pitchFamily="18" charset="0"/>
              </a:rPr>
              <a:t>Statistical </a:t>
            </a:r>
            <a:r>
              <a:rPr lang="en-US" sz="1400" dirty="0" err="1">
                <a:latin typeface="Bookman Old Style" panose="02050604050505020204" pitchFamily="18" charset="0"/>
              </a:rPr>
              <a:t>Knowlegde</a:t>
            </a:r>
            <a:endParaRPr lang="en-US" sz="1400" dirty="0">
              <a:latin typeface="Bookman Old Style" panose="02050604050505020204" pitchFamily="18" charset="0"/>
            </a:endParaRPr>
          </a:p>
          <a:p>
            <a:pPr marL="457200" lvl="1" indent="0">
              <a:buNone/>
            </a:pPr>
            <a:endParaRPr lang="en-US" dirty="0"/>
          </a:p>
        </p:txBody>
      </p:sp>
    </p:spTree>
    <p:extLst>
      <p:ext uri="{BB962C8B-B14F-4D97-AF65-F5344CB8AC3E}">
        <p14:creationId xmlns:p14="http://schemas.microsoft.com/office/powerpoint/2010/main" val="72760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4457-3422-1F0A-DF43-C9CECAEDAE18}"/>
              </a:ext>
            </a:extLst>
          </p:cNvPr>
          <p:cNvSpPr>
            <a:spLocks noGrp="1"/>
          </p:cNvSpPr>
          <p:nvPr>
            <p:ph type="title"/>
          </p:nvPr>
        </p:nvSpPr>
        <p:spPr>
          <a:xfrm>
            <a:off x="685799" y="533400"/>
            <a:ext cx="6164653" cy="575733"/>
          </a:xfrm>
        </p:spPr>
        <p:txBody>
          <a:bodyPr/>
          <a:lstStyle/>
          <a:p>
            <a:r>
              <a:rPr lang="en-US" dirty="0" err="1">
                <a:latin typeface="Bookman Old Style" panose="02050604050505020204" pitchFamily="18" charset="0"/>
              </a:rPr>
              <a:t>InSIGHTS</a:t>
            </a:r>
            <a:endParaRPr lang="en-IN"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F835C935-E01D-CCC8-CCC2-4D6794A705A5}"/>
              </a:ext>
            </a:extLst>
          </p:cNvPr>
          <p:cNvSpPr>
            <a:spLocks noGrp="1"/>
          </p:cNvSpPr>
          <p:nvPr>
            <p:ph type="body" sz="half" idx="2"/>
          </p:nvPr>
        </p:nvSpPr>
        <p:spPr>
          <a:xfrm>
            <a:off x="685800" y="1778000"/>
            <a:ext cx="6164653" cy="3022600"/>
          </a:xfrm>
        </p:spPr>
        <p:txBody>
          <a:bodyPr>
            <a:normAutofit/>
          </a:bodyPr>
          <a:lstStyle/>
          <a:p>
            <a:r>
              <a:rPr lang="en-US" sz="1600" dirty="0">
                <a:latin typeface="Bookman Old Style" panose="02050604050505020204" pitchFamily="18" charset="0"/>
              </a:rPr>
              <a:t>Task 1: Determine the gender distribution of hires. How many males and females have been hired by the company?</a:t>
            </a:r>
          </a:p>
          <a:p>
            <a:endParaRPr lang="en-US" sz="1600" dirty="0">
              <a:latin typeface="Bookman Old Style" panose="02050604050505020204" pitchFamily="18" charset="0"/>
            </a:endParaRPr>
          </a:p>
          <a:p>
            <a:r>
              <a:rPr lang="en-IN" sz="1400" dirty="0">
                <a:latin typeface="Book Antiqua" panose="02040602050305030304" pitchFamily="18" charset="0"/>
              </a:rPr>
              <a:t>Total of 7169 Candidates interviewed and only 4697 got the job in different departments.</a:t>
            </a:r>
          </a:p>
          <a:p>
            <a:r>
              <a:rPr lang="en-IN" sz="1400" dirty="0">
                <a:latin typeface="Book Antiqua" panose="02040602050305030304" pitchFamily="18" charset="0"/>
              </a:rPr>
              <a:t>2563 are Male</a:t>
            </a:r>
          </a:p>
          <a:p>
            <a:r>
              <a:rPr lang="en-IN" sz="1400" dirty="0">
                <a:latin typeface="Book Antiqua" panose="02040602050305030304" pitchFamily="18" charset="0"/>
              </a:rPr>
              <a:t>1856 are Female</a:t>
            </a:r>
          </a:p>
        </p:txBody>
      </p:sp>
      <p:graphicFrame>
        <p:nvGraphicFramePr>
          <p:cNvPr id="5" name="Picture Placeholder 4">
            <a:extLst>
              <a:ext uri="{FF2B5EF4-FFF2-40B4-BE49-F238E27FC236}">
                <a16:creationId xmlns:a16="http://schemas.microsoft.com/office/drawing/2014/main" id="{9BED7392-7AD4-4420-AEB5-B6F4D1B0DA9B}"/>
              </a:ext>
            </a:extLst>
          </p:cNvPr>
          <p:cNvGraphicFramePr>
            <a:graphicFrameLocks noGrp="1"/>
          </p:cNvGraphicFramePr>
          <p:nvPr>
            <p:ph type="pic" idx="1"/>
            <p:extLst>
              <p:ext uri="{D42A27DB-BD31-4B8C-83A1-F6EECF244321}">
                <p14:modId xmlns:p14="http://schemas.microsoft.com/office/powerpoint/2010/main" val="1153212956"/>
              </p:ext>
            </p:extLst>
          </p:nvPr>
        </p:nvGraphicFramePr>
        <p:xfrm>
          <a:off x="7535863" y="914400"/>
          <a:ext cx="3281362"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335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4457-3422-1F0A-DF43-C9CECAEDAE18}"/>
              </a:ext>
            </a:extLst>
          </p:cNvPr>
          <p:cNvSpPr>
            <a:spLocks noGrp="1"/>
          </p:cNvSpPr>
          <p:nvPr>
            <p:ph type="title"/>
          </p:nvPr>
        </p:nvSpPr>
        <p:spPr>
          <a:xfrm>
            <a:off x="685799" y="533400"/>
            <a:ext cx="6164653" cy="575733"/>
          </a:xfrm>
        </p:spPr>
        <p:txBody>
          <a:bodyPr/>
          <a:lstStyle/>
          <a:p>
            <a:r>
              <a:rPr lang="en-US" dirty="0" err="1">
                <a:latin typeface="Bookman Old Style" panose="02050604050505020204" pitchFamily="18" charset="0"/>
              </a:rPr>
              <a:t>InSIGHTS</a:t>
            </a:r>
            <a:endParaRPr lang="en-IN"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F835C935-E01D-CCC8-CCC2-4D6794A705A5}"/>
              </a:ext>
            </a:extLst>
          </p:cNvPr>
          <p:cNvSpPr>
            <a:spLocks noGrp="1"/>
          </p:cNvSpPr>
          <p:nvPr>
            <p:ph type="body" sz="half" idx="2"/>
          </p:nvPr>
        </p:nvSpPr>
        <p:spPr>
          <a:xfrm>
            <a:off x="685800" y="1778000"/>
            <a:ext cx="6164653" cy="3022600"/>
          </a:xfrm>
        </p:spPr>
        <p:txBody>
          <a:bodyPr>
            <a:normAutofit/>
          </a:bodyPr>
          <a:lstStyle/>
          <a:p>
            <a:r>
              <a:rPr lang="en-US" sz="1600" dirty="0">
                <a:latin typeface="Bookman Old Style" panose="02050604050505020204" pitchFamily="18" charset="0"/>
              </a:rPr>
              <a:t>Task 2: What is the average salary offered by this company? Use Excel functions to calculate this.</a:t>
            </a:r>
          </a:p>
          <a:p>
            <a:endParaRPr lang="en-US" sz="1600" dirty="0">
              <a:latin typeface="Bookman Old Style" panose="02050604050505020204" pitchFamily="18" charset="0"/>
            </a:endParaRPr>
          </a:p>
          <a:p>
            <a:r>
              <a:rPr lang="en-IN" sz="1400" dirty="0">
                <a:latin typeface="Book Antiqua" panose="02040602050305030304" pitchFamily="18" charset="0"/>
              </a:rPr>
              <a:t>Many departments had their minimum and maximum salaries and Operations Department Offered the Highest Salary.</a:t>
            </a:r>
          </a:p>
          <a:p>
            <a:r>
              <a:rPr lang="en-IN" sz="1400" dirty="0">
                <a:latin typeface="Book Antiqua" panose="02040602050305030304" pitchFamily="18" charset="0"/>
              </a:rPr>
              <a:t>The company provided the average salary of ~50,000</a:t>
            </a:r>
          </a:p>
        </p:txBody>
      </p:sp>
      <p:graphicFrame>
        <p:nvGraphicFramePr>
          <p:cNvPr id="9" name="Picture Placeholder 8">
            <a:extLst>
              <a:ext uri="{FF2B5EF4-FFF2-40B4-BE49-F238E27FC236}">
                <a16:creationId xmlns:a16="http://schemas.microsoft.com/office/drawing/2014/main" id="{58D21067-4187-D1ED-66C7-6B14B87F1CC3}"/>
              </a:ext>
            </a:extLst>
          </p:cNvPr>
          <p:cNvGraphicFramePr>
            <a:graphicFrameLocks noGrp="1"/>
          </p:cNvGraphicFramePr>
          <p:nvPr>
            <p:ph type="pic" idx="1"/>
            <p:extLst>
              <p:ext uri="{D42A27DB-BD31-4B8C-83A1-F6EECF244321}">
                <p14:modId xmlns:p14="http://schemas.microsoft.com/office/powerpoint/2010/main" val="1525677247"/>
              </p:ext>
            </p:extLst>
          </p:nvPr>
        </p:nvGraphicFramePr>
        <p:xfrm>
          <a:off x="7535863" y="914400"/>
          <a:ext cx="3281362"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492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4457-3422-1F0A-DF43-C9CECAEDAE18}"/>
              </a:ext>
            </a:extLst>
          </p:cNvPr>
          <p:cNvSpPr>
            <a:spLocks noGrp="1"/>
          </p:cNvSpPr>
          <p:nvPr>
            <p:ph type="title"/>
          </p:nvPr>
        </p:nvSpPr>
        <p:spPr>
          <a:xfrm>
            <a:off x="685799" y="533400"/>
            <a:ext cx="6164653" cy="575733"/>
          </a:xfrm>
        </p:spPr>
        <p:txBody>
          <a:bodyPr/>
          <a:lstStyle/>
          <a:p>
            <a:r>
              <a:rPr lang="en-US" dirty="0" err="1">
                <a:latin typeface="Bookman Old Style" panose="02050604050505020204" pitchFamily="18" charset="0"/>
              </a:rPr>
              <a:t>InSIGHTS</a:t>
            </a:r>
            <a:endParaRPr lang="en-IN"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F835C935-E01D-CCC8-CCC2-4D6794A705A5}"/>
              </a:ext>
            </a:extLst>
          </p:cNvPr>
          <p:cNvSpPr>
            <a:spLocks noGrp="1"/>
          </p:cNvSpPr>
          <p:nvPr>
            <p:ph type="body" sz="half" idx="2"/>
          </p:nvPr>
        </p:nvSpPr>
        <p:spPr>
          <a:xfrm>
            <a:off x="685800" y="1778000"/>
            <a:ext cx="6164653" cy="3022600"/>
          </a:xfrm>
        </p:spPr>
        <p:txBody>
          <a:bodyPr>
            <a:normAutofit/>
          </a:bodyPr>
          <a:lstStyle/>
          <a:p>
            <a:r>
              <a:rPr lang="en-US" sz="1600" dirty="0">
                <a:latin typeface="Bookman Old Style" panose="02050604050505020204" pitchFamily="18" charset="0"/>
              </a:rPr>
              <a:t>Task 3: Create class intervals for the salaries in the company. This will help you understand the salary distribution</a:t>
            </a:r>
          </a:p>
          <a:p>
            <a:endParaRPr lang="en-US" sz="1600" dirty="0">
              <a:latin typeface="Bookman Old Style" panose="02050604050505020204" pitchFamily="18" charset="0"/>
            </a:endParaRPr>
          </a:p>
          <a:p>
            <a:r>
              <a:rPr lang="en-IN" sz="1400" dirty="0">
                <a:latin typeface="Book Antiqua" panose="02040602050305030304" pitchFamily="18" charset="0"/>
              </a:rPr>
              <a:t>Company offered minimum of $100 and maximum to an whopping $400,000.</a:t>
            </a:r>
          </a:p>
          <a:p>
            <a:r>
              <a:rPr lang="en-IN" sz="1400" dirty="0">
                <a:latin typeface="Book Antiqua" panose="02040602050305030304" pitchFamily="18" charset="0"/>
              </a:rPr>
              <a:t>Maximum number of Salary Offered laid in the range of $40k - $80K</a:t>
            </a:r>
          </a:p>
        </p:txBody>
      </p:sp>
      <p:graphicFrame>
        <p:nvGraphicFramePr>
          <p:cNvPr id="9" name="Picture Placeholder 8">
            <a:extLst>
              <a:ext uri="{FF2B5EF4-FFF2-40B4-BE49-F238E27FC236}">
                <a16:creationId xmlns:a16="http://schemas.microsoft.com/office/drawing/2014/main" id="{58D21067-4187-D1ED-66C7-6B14B87F1CC3}"/>
              </a:ext>
            </a:extLst>
          </p:cNvPr>
          <p:cNvGraphicFramePr>
            <a:graphicFrameLocks noGrp="1"/>
          </p:cNvGraphicFramePr>
          <p:nvPr>
            <p:ph type="pic" idx="1"/>
          </p:nvPr>
        </p:nvGraphicFramePr>
        <p:xfrm>
          <a:off x="7535863" y="914400"/>
          <a:ext cx="3281362" cy="457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08B754A-0C47-4678-A7BF-332E1B4E02CE}"/>
              </a:ext>
            </a:extLst>
          </p:cNvPr>
          <p:cNvGraphicFramePr>
            <a:graphicFrameLocks/>
          </p:cNvGraphicFramePr>
          <p:nvPr>
            <p:extLst>
              <p:ext uri="{D42A27DB-BD31-4B8C-83A1-F6EECF244321}">
                <p14:modId xmlns:p14="http://schemas.microsoft.com/office/powerpoint/2010/main" val="3399293972"/>
              </p:ext>
            </p:extLst>
          </p:nvPr>
        </p:nvGraphicFramePr>
        <p:xfrm>
          <a:off x="7272867" y="1256403"/>
          <a:ext cx="4233333" cy="43451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29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4457-3422-1F0A-DF43-C9CECAEDAE18}"/>
              </a:ext>
            </a:extLst>
          </p:cNvPr>
          <p:cNvSpPr>
            <a:spLocks noGrp="1"/>
          </p:cNvSpPr>
          <p:nvPr>
            <p:ph type="title"/>
          </p:nvPr>
        </p:nvSpPr>
        <p:spPr>
          <a:xfrm>
            <a:off x="685799" y="533400"/>
            <a:ext cx="6164653" cy="575733"/>
          </a:xfrm>
        </p:spPr>
        <p:txBody>
          <a:bodyPr/>
          <a:lstStyle/>
          <a:p>
            <a:r>
              <a:rPr lang="en-US" dirty="0" err="1">
                <a:latin typeface="Bookman Old Style" panose="02050604050505020204" pitchFamily="18" charset="0"/>
              </a:rPr>
              <a:t>InSIGHTS</a:t>
            </a:r>
            <a:endParaRPr lang="en-IN"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F835C935-E01D-CCC8-CCC2-4D6794A705A5}"/>
              </a:ext>
            </a:extLst>
          </p:cNvPr>
          <p:cNvSpPr>
            <a:spLocks noGrp="1"/>
          </p:cNvSpPr>
          <p:nvPr>
            <p:ph type="body" sz="half" idx="2"/>
          </p:nvPr>
        </p:nvSpPr>
        <p:spPr>
          <a:xfrm>
            <a:off x="685800" y="1778000"/>
            <a:ext cx="6164653" cy="3022600"/>
          </a:xfrm>
        </p:spPr>
        <p:txBody>
          <a:bodyPr>
            <a:normAutofit/>
          </a:bodyPr>
          <a:lstStyle/>
          <a:p>
            <a:r>
              <a:rPr lang="en-US" sz="1600" dirty="0">
                <a:latin typeface="Bookman Old Style" panose="02050604050505020204" pitchFamily="18" charset="0"/>
              </a:rPr>
              <a:t>Task 4: To show the proportion of people working in different departments.</a:t>
            </a:r>
          </a:p>
          <a:p>
            <a:endParaRPr lang="en-US" sz="1600" dirty="0">
              <a:latin typeface="Bookman Old Style" panose="02050604050505020204" pitchFamily="18" charset="0"/>
            </a:endParaRPr>
          </a:p>
          <a:p>
            <a:r>
              <a:rPr lang="en-IN" sz="1400" dirty="0">
                <a:latin typeface="Book Antiqua" panose="02040602050305030304" pitchFamily="18" charset="0"/>
              </a:rPr>
              <a:t>9 departments had hiring in the year of 2014 in the 2</a:t>
            </a:r>
            <a:r>
              <a:rPr lang="en-IN" sz="1400" baseline="30000" dirty="0">
                <a:latin typeface="Book Antiqua" panose="02040602050305030304" pitchFamily="18" charset="0"/>
              </a:rPr>
              <a:t>nd</a:t>
            </a:r>
            <a:r>
              <a:rPr lang="en-IN" sz="1400" dirty="0">
                <a:latin typeface="Book Antiqua" panose="02040602050305030304" pitchFamily="18" charset="0"/>
              </a:rPr>
              <a:t> Quarter, offering 4000+ job applications.</a:t>
            </a:r>
          </a:p>
          <a:p>
            <a:r>
              <a:rPr lang="en-IN" sz="1400" dirty="0">
                <a:latin typeface="Book Antiqua" panose="02040602050305030304" pitchFamily="18" charset="0"/>
              </a:rPr>
              <a:t>HR Department hired the lowest number of candidates - 70</a:t>
            </a:r>
          </a:p>
          <a:p>
            <a:r>
              <a:rPr lang="en-IN" sz="1400" dirty="0">
                <a:latin typeface="Book Antiqua" panose="02040602050305030304" pitchFamily="18" charset="0"/>
              </a:rPr>
              <a:t>&amp;</a:t>
            </a:r>
          </a:p>
          <a:p>
            <a:r>
              <a:rPr lang="en-IN" sz="1400" dirty="0">
                <a:latin typeface="Book Antiqua" panose="02040602050305030304" pitchFamily="18" charset="0"/>
              </a:rPr>
              <a:t>Operations Department on the other hand, hired the highest number of candidates - 1843</a:t>
            </a:r>
          </a:p>
        </p:txBody>
      </p:sp>
      <p:graphicFrame>
        <p:nvGraphicFramePr>
          <p:cNvPr id="9" name="Picture Placeholder 8">
            <a:extLst>
              <a:ext uri="{FF2B5EF4-FFF2-40B4-BE49-F238E27FC236}">
                <a16:creationId xmlns:a16="http://schemas.microsoft.com/office/drawing/2014/main" id="{58D21067-4187-D1ED-66C7-6B14B87F1CC3}"/>
              </a:ext>
            </a:extLst>
          </p:cNvPr>
          <p:cNvGraphicFramePr>
            <a:graphicFrameLocks noGrp="1"/>
          </p:cNvGraphicFramePr>
          <p:nvPr>
            <p:ph type="pic" idx="1"/>
          </p:nvPr>
        </p:nvGraphicFramePr>
        <p:xfrm>
          <a:off x="7535863" y="914400"/>
          <a:ext cx="3281362" cy="457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DE0B8285-170C-4E81-8B92-8645D165BF4A}"/>
              </a:ext>
            </a:extLst>
          </p:cNvPr>
          <p:cNvGraphicFramePr>
            <a:graphicFrameLocks/>
          </p:cNvGraphicFramePr>
          <p:nvPr>
            <p:extLst>
              <p:ext uri="{D42A27DB-BD31-4B8C-83A1-F6EECF244321}">
                <p14:modId xmlns:p14="http://schemas.microsoft.com/office/powerpoint/2010/main" val="3292961017"/>
              </p:ext>
            </p:extLst>
          </p:nvPr>
        </p:nvGraphicFramePr>
        <p:xfrm>
          <a:off x="6790267" y="914400"/>
          <a:ext cx="4470400" cy="4352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138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4457-3422-1F0A-DF43-C9CECAEDAE18}"/>
              </a:ext>
            </a:extLst>
          </p:cNvPr>
          <p:cNvSpPr>
            <a:spLocks noGrp="1"/>
          </p:cNvSpPr>
          <p:nvPr>
            <p:ph type="title"/>
          </p:nvPr>
        </p:nvSpPr>
        <p:spPr>
          <a:xfrm>
            <a:off x="685799" y="533400"/>
            <a:ext cx="6164653" cy="575733"/>
          </a:xfrm>
        </p:spPr>
        <p:txBody>
          <a:bodyPr/>
          <a:lstStyle/>
          <a:p>
            <a:r>
              <a:rPr lang="en-US" dirty="0" err="1">
                <a:latin typeface="Bookman Old Style" panose="02050604050505020204" pitchFamily="18" charset="0"/>
              </a:rPr>
              <a:t>InSIGHTS</a:t>
            </a:r>
            <a:endParaRPr lang="en-IN"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F835C935-E01D-CCC8-CCC2-4D6794A705A5}"/>
              </a:ext>
            </a:extLst>
          </p:cNvPr>
          <p:cNvSpPr>
            <a:spLocks noGrp="1"/>
          </p:cNvSpPr>
          <p:nvPr>
            <p:ph type="body" sz="half" idx="2"/>
          </p:nvPr>
        </p:nvSpPr>
        <p:spPr>
          <a:xfrm>
            <a:off x="685800" y="1778000"/>
            <a:ext cx="6164653" cy="3022600"/>
          </a:xfrm>
        </p:spPr>
        <p:txBody>
          <a:bodyPr>
            <a:normAutofit/>
          </a:bodyPr>
          <a:lstStyle/>
          <a:p>
            <a:r>
              <a:rPr lang="en-US" sz="1600" dirty="0">
                <a:latin typeface="Bookman Old Style" panose="02050604050505020204" pitchFamily="18" charset="0"/>
              </a:rPr>
              <a:t>Task 4: Represent the different position tiers within the company.</a:t>
            </a:r>
          </a:p>
          <a:p>
            <a:endParaRPr lang="en-US" sz="1600" dirty="0">
              <a:latin typeface="Bookman Old Style" panose="02050604050505020204" pitchFamily="18" charset="0"/>
            </a:endParaRPr>
          </a:p>
          <a:p>
            <a:r>
              <a:rPr lang="en-IN" sz="1400" dirty="0">
                <a:latin typeface="Book Antiqua" panose="02040602050305030304" pitchFamily="18" charset="0"/>
              </a:rPr>
              <a:t>15 positions and </a:t>
            </a:r>
            <a:r>
              <a:rPr lang="en-IN" sz="1400" b="1" dirty="0">
                <a:latin typeface="Book Antiqua" panose="02040602050305030304" pitchFamily="18" charset="0"/>
              </a:rPr>
              <a:t>c9</a:t>
            </a:r>
            <a:r>
              <a:rPr lang="en-IN" sz="1400" dirty="0">
                <a:latin typeface="Book Antiqua" panose="02040602050305030304" pitchFamily="18" charset="0"/>
              </a:rPr>
              <a:t> have the highest number of hiring and 4 positions such as </a:t>
            </a:r>
            <a:r>
              <a:rPr lang="en-IN" sz="1400" b="1" dirty="0">
                <a:latin typeface="Book Antiqua" panose="02040602050305030304" pitchFamily="18" charset="0"/>
              </a:rPr>
              <a:t>n9, n6, m7, n10 </a:t>
            </a:r>
            <a:r>
              <a:rPr lang="en-IN" sz="1400" dirty="0">
                <a:latin typeface="Book Antiqua" panose="02040602050305030304" pitchFamily="18" charset="0"/>
              </a:rPr>
              <a:t>hired 1 each in their departments.</a:t>
            </a:r>
          </a:p>
        </p:txBody>
      </p:sp>
      <p:graphicFrame>
        <p:nvGraphicFramePr>
          <p:cNvPr id="9" name="Picture Placeholder 8">
            <a:extLst>
              <a:ext uri="{FF2B5EF4-FFF2-40B4-BE49-F238E27FC236}">
                <a16:creationId xmlns:a16="http://schemas.microsoft.com/office/drawing/2014/main" id="{58D21067-4187-D1ED-66C7-6B14B87F1CC3}"/>
              </a:ext>
            </a:extLst>
          </p:cNvPr>
          <p:cNvGraphicFramePr>
            <a:graphicFrameLocks noGrp="1"/>
          </p:cNvGraphicFramePr>
          <p:nvPr>
            <p:ph type="pic" idx="1"/>
          </p:nvPr>
        </p:nvGraphicFramePr>
        <p:xfrm>
          <a:off x="7535863" y="914400"/>
          <a:ext cx="3281362" cy="457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7B50F8B-0CED-4042-A192-4122020C9B6A}"/>
              </a:ext>
            </a:extLst>
          </p:cNvPr>
          <p:cNvGraphicFramePr>
            <a:graphicFrameLocks/>
          </p:cNvGraphicFramePr>
          <p:nvPr>
            <p:extLst>
              <p:ext uri="{D42A27DB-BD31-4B8C-83A1-F6EECF244321}">
                <p14:modId xmlns:p14="http://schemas.microsoft.com/office/powerpoint/2010/main" val="3060638113"/>
              </p:ext>
            </p:extLst>
          </p:nvPr>
        </p:nvGraphicFramePr>
        <p:xfrm>
          <a:off x="7120465" y="1133586"/>
          <a:ext cx="4661747" cy="49878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150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F6D646-F91B-69A0-2F61-5EBE1BA17BB3}"/>
              </a:ext>
            </a:extLst>
          </p:cNvPr>
          <p:cNvPicPr>
            <a:picLocks noChangeAspect="1"/>
          </p:cNvPicPr>
          <p:nvPr/>
        </p:nvPicPr>
        <p:blipFill>
          <a:blip r:embed="rId2"/>
          <a:stretch>
            <a:fillRect/>
          </a:stretch>
        </p:blipFill>
        <p:spPr>
          <a:xfrm>
            <a:off x="3691468" y="777427"/>
            <a:ext cx="8500532" cy="5303146"/>
          </a:xfrm>
          <a:prstGeom prst="rect">
            <a:avLst/>
          </a:prstGeom>
        </p:spPr>
      </p:pic>
      <p:sp>
        <p:nvSpPr>
          <p:cNvPr id="2" name="Title 1">
            <a:extLst>
              <a:ext uri="{FF2B5EF4-FFF2-40B4-BE49-F238E27FC236}">
                <a16:creationId xmlns:a16="http://schemas.microsoft.com/office/drawing/2014/main" id="{7F774457-3422-1F0A-DF43-C9CECAEDAE18}"/>
              </a:ext>
            </a:extLst>
          </p:cNvPr>
          <p:cNvSpPr>
            <a:spLocks noGrp="1"/>
          </p:cNvSpPr>
          <p:nvPr>
            <p:ph type="title"/>
          </p:nvPr>
        </p:nvSpPr>
        <p:spPr>
          <a:xfrm>
            <a:off x="685799" y="533400"/>
            <a:ext cx="6164653" cy="575733"/>
          </a:xfrm>
        </p:spPr>
        <p:txBody>
          <a:bodyPr/>
          <a:lstStyle/>
          <a:p>
            <a:r>
              <a:rPr lang="en-US" dirty="0">
                <a:latin typeface="Bookman Old Style" panose="02050604050505020204" pitchFamily="18" charset="0"/>
              </a:rPr>
              <a:t>Summary</a:t>
            </a:r>
            <a:endParaRPr lang="en-IN"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F835C935-E01D-CCC8-CCC2-4D6794A705A5}"/>
              </a:ext>
            </a:extLst>
          </p:cNvPr>
          <p:cNvSpPr>
            <a:spLocks noGrp="1"/>
          </p:cNvSpPr>
          <p:nvPr>
            <p:ph type="body" sz="half" idx="2"/>
          </p:nvPr>
        </p:nvSpPr>
        <p:spPr>
          <a:xfrm>
            <a:off x="685800" y="1308100"/>
            <a:ext cx="3005668" cy="4241800"/>
          </a:xfrm>
        </p:spPr>
        <p:txBody>
          <a:bodyPr anchor="ctr">
            <a:normAutofit/>
          </a:bodyPr>
          <a:lstStyle/>
          <a:p>
            <a:r>
              <a:rPr lang="en-US" sz="1600" dirty="0">
                <a:latin typeface="Bookman Old Style" panose="02050604050505020204" pitchFamily="18" charset="0"/>
              </a:rPr>
              <a:t>We have provided insights and analyzed the data that will help the company to conduct and see more carefully into their hiring.</a:t>
            </a:r>
            <a:endParaRPr lang="en-IN" sz="1400" dirty="0">
              <a:latin typeface="Book Antiqua" panose="02040602050305030304" pitchFamily="18" charset="0"/>
            </a:endParaRPr>
          </a:p>
        </p:txBody>
      </p:sp>
      <p:graphicFrame>
        <p:nvGraphicFramePr>
          <p:cNvPr id="9" name="Picture Placeholder 8">
            <a:extLst>
              <a:ext uri="{FF2B5EF4-FFF2-40B4-BE49-F238E27FC236}">
                <a16:creationId xmlns:a16="http://schemas.microsoft.com/office/drawing/2014/main" id="{58D21067-4187-D1ED-66C7-6B14B87F1CC3}"/>
              </a:ext>
            </a:extLst>
          </p:cNvPr>
          <p:cNvGraphicFramePr>
            <a:graphicFrameLocks noGrp="1"/>
          </p:cNvGraphicFramePr>
          <p:nvPr>
            <p:ph type="pic" idx="1"/>
          </p:nvPr>
        </p:nvGraphicFramePr>
        <p:xfrm>
          <a:off x="7535863" y="914400"/>
          <a:ext cx="3281362"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28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49</TotalTime>
  <Words>449</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 Antiqua</vt:lpstr>
      <vt:lpstr>Bookman Old Style</vt:lpstr>
      <vt:lpstr>Calibri</vt:lpstr>
      <vt:lpstr>Calibri Light</vt:lpstr>
      <vt:lpstr>Celestial</vt:lpstr>
      <vt:lpstr>Hiring Process Analytics </vt:lpstr>
      <vt:lpstr>PowerPoint Presentation</vt:lpstr>
      <vt:lpstr>PowerPoint Presentation</vt:lpstr>
      <vt:lpstr>InSIGHTS</vt:lpstr>
      <vt:lpstr>InSIGHTS</vt:lpstr>
      <vt:lpstr>InSIGHTS</vt:lpstr>
      <vt:lpstr>InSIGHTS</vt:lpstr>
      <vt:lpstr>InSIGHTS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 </dc:title>
  <dc:creator>Harsh Shrivastava</dc:creator>
  <cp:lastModifiedBy>Harsh Shrivastava</cp:lastModifiedBy>
  <cp:revision>1</cp:revision>
  <dcterms:created xsi:type="dcterms:W3CDTF">2023-12-29T10:02:10Z</dcterms:created>
  <dcterms:modified xsi:type="dcterms:W3CDTF">2023-12-29T10:52:05Z</dcterms:modified>
</cp:coreProperties>
</file>