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sldIdLst>
    <p:sldId id="258" r:id="rId5"/>
    <p:sldId id="283" r:id="rId6"/>
    <p:sldId id="278" r:id="rId7"/>
    <p:sldId id="270" r:id="rId8"/>
    <p:sldId id="280" r:id="rId9"/>
    <p:sldId id="281" r:id="rId10"/>
    <p:sldId id="286" r:id="rId11"/>
    <p:sldId id="287" r:id="rId12"/>
    <p:sldId id="288" r:id="rId13"/>
    <p:sldId id="289" r:id="rId14"/>
    <p:sldId id="290" r:id="rId15"/>
    <p:sldId id="291" r:id="rId16"/>
    <p:sldId id="292" r:id="rId17"/>
    <p:sldId id="293" r:id="rId18"/>
    <p:sldId id="27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830"/>
  </p:normalViewPr>
  <p:slideViewPr>
    <p:cSldViewPr snapToGrid="0" showGuides="1">
      <p:cViewPr varScale="1">
        <p:scale>
          <a:sx n="107" d="100"/>
          <a:sy n="107" d="100"/>
        </p:scale>
        <p:origin x="756" y="114"/>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rainity\Operation%20Analytics%20and%20Investigating%20Metric%20Spike\Case%20Study%202\metricspike.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Trainity\Operation%20Analytics%20and%20Investigating%20Metric%20Spike\Case%20Study%202\metricspik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IN"/>
              <a:t>User Growth (macbook pro)</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lotArea>
      <c:layout/>
      <c:areaChart>
        <c:grouping val="standard"/>
        <c:varyColors val="0"/>
        <c:ser>
          <c:idx val="0"/>
          <c:order val="0"/>
          <c:tx>
            <c:strRef>
              <c:f>'UserGrowthAnalysis(macbook pro)'!$B$1</c:f>
              <c:strCache>
                <c:ptCount val="1"/>
                <c:pt idx="0">
                  <c:v>day</c:v>
                </c:pt>
              </c:strCache>
            </c:strRef>
          </c:tx>
          <c:spPr>
            <a:gradFill>
              <a:gsLst>
                <a:gs pos="100000">
                  <a:schemeClr val="accent6"/>
                </a:gs>
                <a:gs pos="0">
                  <a:schemeClr val="accent6">
                    <a:lumMod val="75000"/>
                  </a:schemeClr>
                </a:gs>
              </a:gsLst>
              <a:lin ang="0" scaled="1"/>
            </a:gradFill>
            <a:ln>
              <a:noFill/>
            </a:ln>
            <a:effectLst>
              <a:innerShdw dist="12700" dir="16200000">
                <a:schemeClr val="lt1">
                  <a:alpha val="75000"/>
                </a:schemeClr>
              </a:innerShdw>
            </a:effectLst>
          </c:spPr>
          <c:val>
            <c:numRef>
              <c:f>'UserGrowthAnalysis(macbook pro)'!$B$2:$B$32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val>
          <c:extLst>
            <c:ext xmlns:c16="http://schemas.microsoft.com/office/drawing/2014/chart" uri="{C3380CC4-5D6E-409C-BE32-E72D297353CC}">
              <c16:uniqueId val="{00000000-30C0-4D6C-9063-F75614B0F686}"/>
            </c:ext>
          </c:extLst>
        </c:ser>
        <c:ser>
          <c:idx val="1"/>
          <c:order val="1"/>
          <c:tx>
            <c:strRef>
              <c:f>'UserGrowthAnalysis(macbook pro)'!$D$1</c:f>
              <c:strCache>
                <c:ptCount val="1"/>
                <c:pt idx="0">
                  <c:v>users</c:v>
                </c:pt>
              </c:strCache>
            </c:strRef>
          </c:tx>
          <c:spPr>
            <a:gradFill>
              <a:gsLst>
                <a:gs pos="100000">
                  <a:schemeClr val="accent5"/>
                </a:gs>
                <a:gs pos="0">
                  <a:schemeClr val="accent5">
                    <a:lumMod val="75000"/>
                  </a:schemeClr>
                </a:gs>
              </a:gsLst>
              <a:lin ang="0" scaled="1"/>
            </a:gradFill>
            <a:ln>
              <a:noFill/>
            </a:ln>
            <a:effectLst>
              <a:innerShdw dist="12700" dir="16200000">
                <a:schemeClr val="lt1">
                  <a:alpha val="75000"/>
                </a:schemeClr>
              </a:innerShdw>
            </a:effectLst>
          </c:spPr>
          <c:val>
            <c:numRef>
              <c:f>'UserGrowthAnalysis(macbook pro)'!$D$2:$D$32</c:f>
              <c:numCache>
                <c:formatCode>General</c:formatCode>
                <c:ptCount val="31"/>
                <c:pt idx="0">
                  <c:v>1940</c:v>
                </c:pt>
                <c:pt idx="1">
                  <c:v>1862</c:v>
                </c:pt>
                <c:pt idx="2">
                  <c:v>1585</c:v>
                </c:pt>
                <c:pt idx="3">
                  <c:v>1927</c:v>
                </c:pt>
                <c:pt idx="4">
                  <c:v>2184</c:v>
                </c:pt>
                <c:pt idx="5">
                  <c:v>2058</c:v>
                </c:pt>
                <c:pt idx="6">
                  <c:v>1942</c:v>
                </c:pt>
                <c:pt idx="7">
                  <c:v>2277</c:v>
                </c:pt>
                <c:pt idx="8">
                  <c:v>1796</c:v>
                </c:pt>
                <c:pt idx="9">
                  <c:v>1466</c:v>
                </c:pt>
                <c:pt idx="10">
                  <c:v>2094</c:v>
                </c:pt>
                <c:pt idx="11">
                  <c:v>1662</c:v>
                </c:pt>
                <c:pt idx="12">
                  <c:v>1828</c:v>
                </c:pt>
                <c:pt idx="13">
                  <c:v>2000</c:v>
                </c:pt>
                <c:pt idx="14">
                  <c:v>1901</c:v>
                </c:pt>
                <c:pt idx="15">
                  <c:v>2121</c:v>
                </c:pt>
                <c:pt idx="16">
                  <c:v>1655</c:v>
                </c:pt>
                <c:pt idx="17">
                  <c:v>1908</c:v>
                </c:pt>
                <c:pt idx="18">
                  <c:v>1897</c:v>
                </c:pt>
                <c:pt idx="19">
                  <c:v>1979</c:v>
                </c:pt>
                <c:pt idx="20">
                  <c:v>1611</c:v>
                </c:pt>
                <c:pt idx="21">
                  <c:v>1826</c:v>
                </c:pt>
                <c:pt idx="22">
                  <c:v>1632</c:v>
                </c:pt>
                <c:pt idx="23">
                  <c:v>1563</c:v>
                </c:pt>
                <c:pt idx="24">
                  <c:v>1869</c:v>
                </c:pt>
                <c:pt idx="25">
                  <c:v>1850</c:v>
                </c:pt>
                <c:pt idx="26">
                  <c:v>1750</c:v>
                </c:pt>
                <c:pt idx="27">
                  <c:v>1852</c:v>
                </c:pt>
                <c:pt idx="28">
                  <c:v>2093</c:v>
                </c:pt>
                <c:pt idx="29">
                  <c:v>1977</c:v>
                </c:pt>
                <c:pt idx="30">
                  <c:v>1190</c:v>
                </c:pt>
              </c:numCache>
            </c:numRef>
          </c:val>
          <c:extLst>
            <c:ext xmlns:c16="http://schemas.microsoft.com/office/drawing/2014/chart" uri="{C3380CC4-5D6E-409C-BE32-E72D297353CC}">
              <c16:uniqueId val="{00000001-30C0-4D6C-9063-F75614B0F686}"/>
            </c:ext>
          </c:extLst>
        </c:ser>
        <c:dLbls>
          <c:showLegendKey val="0"/>
          <c:showVal val="0"/>
          <c:showCatName val="0"/>
          <c:showSerName val="0"/>
          <c:showPercent val="0"/>
          <c:showBubbleSize val="0"/>
        </c:dLbls>
        <c:axId val="1851302143"/>
        <c:axId val="1520265311"/>
      </c:areaChart>
      <c:catAx>
        <c:axId val="185130214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r>
                  <a:rPr lang="en-IN"/>
                  <a:t>Cumulated</a:t>
                </a:r>
                <a:r>
                  <a:rPr lang="en-IN" baseline="0"/>
                  <a:t> Dates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title>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1520265311"/>
        <c:crosses val="autoZero"/>
        <c:auto val="1"/>
        <c:lblAlgn val="ctr"/>
        <c:lblOffset val="100"/>
        <c:noMultiLvlLbl val="0"/>
      </c:catAx>
      <c:valAx>
        <c:axId val="15202653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minorGridlines>
          <c:spPr>
            <a:ln>
              <a:gradFill>
                <a:gsLst>
                  <a:gs pos="100000">
                    <a:schemeClr val="dk1">
                      <a:lumMod val="95000"/>
                      <a:lumOff val="5000"/>
                      <a:alpha val="42000"/>
                    </a:schemeClr>
                  </a:gs>
                  <a:gs pos="0">
                    <a:schemeClr val="lt1">
                      <a:lumMod val="65000"/>
                      <a:alpha val="36000"/>
                    </a:schemeClr>
                  </a:gs>
                </a:gsLst>
                <a:lin ang="5400000" scaled="0"/>
              </a:gradFill>
            </a:ln>
            <a:effectLst/>
          </c:spPr>
        </c:minorGridlines>
        <c:title>
          <c:tx>
            <c:rich>
              <a:bodyPr rot="-54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r>
                  <a:rPr lang="en-IN"/>
                  <a:t>Users</a:t>
                </a:r>
              </a:p>
              <a:p>
                <a:pPr>
                  <a:defRPr/>
                </a:pPr>
                <a:endParaRPr lang="en-IN"/>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5130214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'Weekly Retention Analysis'!$B$1</c:f>
              <c:strCache>
                <c:ptCount val="1"/>
                <c:pt idx="0">
                  <c:v>Retention of Users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numRef>
              <c:f>'Weekly Retention Analysis'!$A$2:$A$20</c:f>
              <c:numCache>
                <c:formatCode>General</c:formatCode>
                <c:ptCount val="19"/>
                <c:pt idx="0">
                  <c:v>17</c:v>
                </c:pt>
                <c:pt idx="1">
                  <c:v>18</c:v>
                </c:pt>
                <c:pt idx="2">
                  <c:v>19</c:v>
                </c:pt>
                <c:pt idx="3">
                  <c:v>20</c:v>
                </c:pt>
                <c:pt idx="4">
                  <c:v>21</c:v>
                </c:pt>
                <c:pt idx="5">
                  <c:v>22</c:v>
                </c:pt>
                <c:pt idx="6">
                  <c:v>23</c:v>
                </c:pt>
                <c:pt idx="7">
                  <c:v>24</c:v>
                </c:pt>
                <c:pt idx="8">
                  <c:v>25</c:v>
                </c:pt>
                <c:pt idx="9">
                  <c:v>26</c:v>
                </c:pt>
                <c:pt idx="10">
                  <c:v>27</c:v>
                </c:pt>
                <c:pt idx="11">
                  <c:v>28</c:v>
                </c:pt>
                <c:pt idx="12">
                  <c:v>29</c:v>
                </c:pt>
                <c:pt idx="13">
                  <c:v>30</c:v>
                </c:pt>
                <c:pt idx="14">
                  <c:v>31</c:v>
                </c:pt>
                <c:pt idx="15">
                  <c:v>32</c:v>
                </c:pt>
                <c:pt idx="16">
                  <c:v>33</c:v>
                </c:pt>
                <c:pt idx="17">
                  <c:v>34</c:v>
                </c:pt>
                <c:pt idx="18">
                  <c:v>35</c:v>
                </c:pt>
              </c:numCache>
            </c:numRef>
          </c:cat>
          <c:val>
            <c:numRef>
              <c:f>'Weekly Retention Analysis'!$B$2:$B$20</c:f>
              <c:numCache>
                <c:formatCode>General</c:formatCode>
                <c:ptCount val="19"/>
                <c:pt idx="0">
                  <c:v>72</c:v>
                </c:pt>
                <c:pt idx="1">
                  <c:v>163</c:v>
                </c:pt>
                <c:pt idx="2">
                  <c:v>185</c:v>
                </c:pt>
                <c:pt idx="3">
                  <c:v>176</c:v>
                </c:pt>
                <c:pt idx="4">
                  <c:v>183</c:v>
                </c:pt>
                <c:pt idx="5">
                  <c:v>196</c:v>
                </c:pt>
                <c:pt idx="6">
                  <c:v>196</c:v>
                </c:pt>
                <c:pt idx="7">
                  <c:v>229</c:v>
                </c:pt>
                <c:pt idx="8">
                  <c:v>207</c:v>
                </c:pt>
                <c:pt idx="9">
                  <c:v>201</c:v>
                </c:pt>
                <c:pt idx="10">
                  <c:v>222</c:v>
                </c:pt>
                <c:pt idx="11">
                  <c:v>215</c:v>
                </c:pt>
                <c:pt idx="12">
                  <c:v>221</c:v>
                </c:pt>
                <c:pt idx="13">
                  <c:v>238</c:v>
                </c:pt>
                <c:pt idx="14">
                  <c:v>193</c:v>
                </c:pt>
                <c:pt idx="15">
                  <c:v>245</c:v>
                </c:pt>
                <c:pt idx="16">
                  <c:v>261</c:v>
                </c:pt>
                <c:pt idx="17">
                  <c:v>259</c:v>
                </c:pt>
                <c:pt idx="18">
                  <c:v>18</c:v>
                </c:pt>
              </c:numCache>
            </c:numRef>
          </c:val>
          <c:extLst>
            <c:ext xmlns:c16="http://schemas.microsoft.com/office/drawing/2014/chart" uri="{C3380CC4-5D6E-409C-BE32-E72D297353CC}">
              <c16:uniqueId val="{00000000-8158-47AC-9832-51C73479D3D5}"/>
            </c:ext>
          </c:extLst>
        </c:ser>
        <c:dLbls>
          <c:showLegendKey val="0"/>
          <c:showVal val="0"/>
          <c:showCatName val="0"/>
          <c:showSerName val="0"/>
          <c:showPercent val="0"/>
          <c:showBubbleSize val="0"/>
        </c:dLbls>
        <c:gapWidth val="315"/>
        <c:overlap val="-40"/>
        <c:axId val="175672256"/>
        <c:axId val="495642128"/>
      </c:barChart>
      <c:catAx>
        <c:axId val="1756722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5642128"/>
        <c:crosses val="autoZero"/>
        <c:auto val="1"/>
        <c:lblAlgn val="ctr"/>
        <c:lblOffset val="100"/>
        <c:noMultiLvlLbl val="0"/>
      </c:catAx>
      <c:valAx>
        <c:axId val="4956421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567225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Weekly Engagement Per Device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'Weekly Engagement Analysis'!$B$1</c:f>
              <c:strCache>
                <c:ptCount val="1"/>
                <c:pt idx="0">
                  <c:v>Avg_Weekly_Users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'Weekly Engagement Analysis'!$A$2:$A$27</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'Weekly Engagement Analysis'!$B$2:$B$27</c:f>
              <c:numCache>
                <c:formatCode>General</c:formatCode>
                <c:ptCount val="26"/>
                <c:pt idx="0">
                  <c:v>26</c:v>
                </c:pt>
                <c:pt idx="1">
                  <c:v>43.157899999999998</c:v>
                </c:pt>
                <c:pt idx="2">
                  <c:v>10.5556</c:v>
                </c:pt>
                <c:pt idx="3">
                  <c:v>43.526299999999999</c:v>
                </c:pt>
                <c:pt idx="4">
                  <c:v>46.631599999999999</c:v>
                </c:pt>
                <c:pt idx="5">
                  <c:v>91.1053</c:v>
                </c:pt>
                <c:pt idx="6">
                  <c:v>42.1053</c:v>
                </c:pt>
                <c:pt idx="7">
                  <c:v>21.842099999999999</c:v>
                </c:pt>
                <c:pt idx="8">
                  <c:v>51.444400000000002</c:v>
                </c:pt>
                <c:pt idx="9">
                  <c:v>30</c:v>
                </c:pt>
                <c:pt idx="10">
                  <c:v>46.631599999999999</c:v>
                </c:pt>
                <c:pt idx="11">
                  <c:v>123.1579</c:v>
                </c:pt>
                <c:pt idx="12">
                  <c:v>73.315799999999996</c:v>
                </c:pt>
                <c:pt idx="13">
                  <c:v>21.157900000000001</c:v>
                </c:pt>
                <c:pt idx="14">
                  <c:v>172.94739999999999</c:v>
                </c:pt>
                <c:pt idx="15">
                  <c:v>20.473700000000001</c:v>
                </c:pt>
                <c:pt idx="16">
                  <c:v>123.1579</c:v>
                </c:pt>
                <c:pt idx="17">
                  <c:v>260.15789999999998</c:v>
                </c:pt>
                <c:pt idx="18">
                  <c:v>27.052600000000002</c:v>
                </c:pt>
                <c:pt idx="19">
                  <c:v>76.368399999999994</c:v>
                </c:pt>
                <c:pt idx="20">
                  <c:v>36.368400000000001</c:v>
                </c:pt>
                <c:pt idx="21">
                  <c:v>28.157900000000001</c:v>
                </c:pt>
                <c:pt idx="22">
                  <c:v>10.277799999999999</c:v>
                </c:pt>
                <c:pt idx="23">
                  <c:v>13.473699999999999</c:v>
                </c:pt>
                <c:pt idx="24">
                  <c:v>91.578900000000004</c:v>
                </c:pt>
                <c:pt idx="25">
                  <c:v>18.2105</c:v>
                </c:pt>
              </c:numCache>
            </c:numRef>
          </c:val>
          <c:extLst>
            <c:ext xmlns:c16="http://schemas.microsoft.com/office/drawing/2014/chart" uri="{C3380CC4-5D6E-409C-BE32-E72D297353CC}">
              <c16:uniqueId val="{00000000-9C92-45E8-8202-A18513865394}"/>
            </c:ext>
          </c:extLst>
        </c:ser>
        <c:ser>
          <c:idx val="1"/>
          <c:order val="1"/>
          <c:tx>
            <c:strRef>
              <c:f>'Weekly Engagement Analysis'!$C$1</c:f>
              <c:strCache>
                <c:ptCount val="1"/>
                <c:pt idx="0">
                  <c:v>Avg_Device_Used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'Weekly Engagement Analysis'!$A$2:$A$27</c:f>
              <c:strCache>
                <c:ptCount val="26"/>
                <c:pt idx="0">
                  <c:v>acer aspire desktop</c:v>
                </c:pt>
                <c:pt idx="1">
                  <c:v>acer aspire notebook</c:v>
                </c:pt>
                <c:pt idx="2">
                  <c:v>amazon fire phone</c:v>
                </c:pt>
                <c:pt idx="3">
                  <c:v>asus chromebook</c:v>
                </c:pt>
                <c:pt idx="4">
                  <c:v>dell inspiron desktop</c:v>
                </c:pt>
                <c:pt idx="5">
                  <c:v>dell inspiron notebook</c:v>
                </c:pt>
                <c:pt idx="6">
                  <c:v>hp pavilion desktop</c:v>
                </c:pt>
                <c:pt idx="7">
                  <c:v>htc one</c:v>
                </c:pt>
                <c:pt idx="8">
                  <c:v>ipad air</c:v>
                </c:pt>
                <c:pt idx="9">
                  <c:v>ipad mini</c:v>
                </c:pt>
                <c:pt idx="10">
                  <c:v>iphone 4s</c:v>
                </c:pt>
                <c:pt idx="11">
                  <c:v>iphone 5</c:v>
                </c:pt>
                <c:pt idx="12">
                  <c:v>iphone 5s</c:v>
                </c:pt>
                <c:pt idx="13">
                  <c:v>kindle fire</c:v>
                </c:pt>
                <c:pt idx="14">
                  <c:v>lenovo thinkpad</c:v>
                </c:pt>
                <c:pt idx="15">
                  <c:v>mac mini</c:v>
                </c:pt>
                <c:pt idx="16">
                  <c:v>macbook air</c:v>
                </c:pt>
                <c:pt idx="17">
                  <c:v>macbook pro</c:v>
                </c:pt>
                <c:pt idx="18">
                  <c:v>nexus 10</c:v>
                </c:pt>
                <c:pt idx="19">
                  <c:v>nexus 5</c:v>
                </c:pt>
                <c:pt idx="20">
                  <c:v>nexus 7</c:v>
                </c:pt>
                <c:pt idx="21">
                  <c:v>nokia lumia 635</c:v>
                </c:pt>
                <c:pt idx="22">
                  <c:v>samsumg galaxy tablet</c:v>
                </c:pt>
                <c:pt idx="23">
                  <c:v>samsung galaxy note</c:v>
                </c:pt>
                <c:pt idx="24">
                  <c:v>samsung galaxy s4</c:v>
                </c:pt>
                <c:pt idx="25">
                  <c:v>windows surface</c:v>
                </c:pt>
              </c:strCache>
            </c:strRef>
          </c:cat>
          <c:val>
            <c:numRef>
              <c:f>'Weekly Engagement Analysis'!$C$2:$C$27</c:f>
              <c:numCache>
                <c:formatCode>General</c:formatCode>
                <c:ptCount val="26"/>
                <c:pt idx="0">
                  <c:v>32.947400000000002</c:v>
                </c:pt>
                <c:pt idx="1">
                  <c:v>56.842100000000002</c:v>
                </c:pt>
                <c:pt idx="2">
                  <c:v>13.777799999999999</c:v>
                </c:pt>
                <c:pt idx="3">
                  <c:v>58.8947</c:v>
                </c:pt>
                <c:pt idx="4">
                  <c:v>62.736800000000002</c:v>
                </c:pt>
                <c:pt idx="5">
                  <c:v>123.47369999999999</c:v>
                </c:pt>
                <c:pt idx="6">
                  <c:v>55.842100000000002</c:v>
                </c:pt>
                <c:pt idx="7">
                  <c:v>27.684200000000001</c:v>
                </c:pt>
                <c:pt idx="8">
                  <c:v>61.722200000000001</c:v>
                </c:pt>
                <c:pt idx="9">
                  <c:v>34.736800000000002</c:v>
                </c:pt>
                <c:pt idx="10">
                  <c:v>60.578899999999997</c:v>
                </c:pt>
                <c:pt idx="11">
                  <c:v>161.2105</c:v>
                </c:pt>
                <c:pt idx="12">
                  <c:v>96.789500000000004</c:v>
                </c:pt>
                <c:pt idx="13">
                  <c:v>25.526299999999999</c:v>
                </c:pt>
                <c:pt idx="14">
                  <c:v>232.5789</c:v>
                </c:pt>
                <c:pt idx="15">
                  <c:v>27.368400000000001</c:v>
                </c:pt>
                <c:pt idx="16">
                  <c:v>164.8947</c:v>
                </c:pt>
                <c:pt idx="17">
                  <c:v>358.15789999999998</c:v>
                </c:pt>
                <c:pt idx="18">
                  <c:v>31.842099999999999</c:v>
                </c:pt>
                <c:pt idx="19">
                  <c:v>99.631600000000006</c:v>
                </c:pt>
                <c:pt idx="20">
                  <c:v>43.263199999999998</c:v>
                </c:pt>
                <c:pt idx="21">
                  <c:v>36.263199999999998</c:v>
                </c:pt>
                <c:pt idx="22">
                  <c:v>12.1111</c:v>
                </c:pt>
                <c:pt idx="23">
                  <c:v>17.578900000000001</c:v>
                </c:pt>
                <c:pt idx="24">
                  <c:v>118.7368</c:v>
                </c:pt>
                <c:pt idx="25">
                  <c:v>21.526299999999999</c:v>
                </c:pt>
              </c:numCache>
            </c:numRef>
          </c:val>
          <c:extLst>
            <c:ext xmlns:c16="http://schemas.microsoft.com/office/drawing/2014/chart" uri="{C3380CC4-5D6E-409C-BE32-E72D297353CC}">
              <c16:uniqueId val="{00000001-9C92-45E8-8202-A18513865394}"/>
            </c:ext>
          </c:extLst>
        </c:ser>
        <c:dLbls>
          <c:showLegendKey val="0"/>
          <c:showVal val="0"/>
          <c:showCatName val="0"/>
          <c:showSerName val="0"/>
          <c:showPercent val="0"/>
          <c:showBubbleSize val="0"/>
        </c:dLbls>
        <c:gapWidth val="100"/>
        <c:overlap val="-24"/>
        <c:axId val="2109910800"/>
        <c:axId val="1754060176"/>
      </c:barChart>
      <c:catAx>
        <c:axId val="21099108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4060176"/>
        <c:crosses val="autoZero"/>
        <c:auto val="1"/>
        <c:lblAlgn val="ctr"/>
        <c:lblOffset val="100"/>
        <c:noMultiLvlLbl val="0"/>
      </c:catAx>
      <c:valAx>
        <c:axId val="17540601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991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9606618072428555"/>
          <c:y val="1.6578898586746802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'Email Engagement Analysis'!$J$1</c:f>
              <c:strCache>
                <c:ptCount val="1"/>
                <c:pt idx="0">
                  <c:v>Sent_EngageMail_Growth</c:v>
                </c:pt>
              </c:strCache>
            </c:strRef>
          </c:tx>
          <c:spPr>
            <a:ln w="34925" cap="rnd">
              <a:solidFill>
                <a:schemeClr val="lt1"/>
              </a:solidFill>
              <a:round/>
            </a:ln>
            <a:effectLst>
              <a:outerShdw dist="25400" dir="2700000" algn="tl" rotWithShape="0">
                <a:schemeClr val="accent1"/>
              </a:outerShdw>
            </a:effectLst>
          </c:spPr>
          <c:marker>
            <c:symbol val="none"/>
          </c:marker>
          <c:cat>
            <c:numRef>
              <c:f>'Email Engagement Analysis'!$A$2:$A$20</c:f>
              <c:numCache>
                <c:formatCode>General</c:formatCode>
                <c:ptCount val="19"/>
                <c:pt idx="0">
                  <c:v>17</c:v>
                </c:pt>
                <c:pt idx="1">
                  <c:v>18</c:v>
                </c:pt>
                <c:pt idx="2">
                  <c:v>19</c:v>
                </c:pt>
                <c:pt idx="3">
                  <c:v>20</c:v>
                </c:pt>
                <c:pt idx="4">
                  <c:v>21</c:v>
                </c:pt>
                <c:pt idx="5">
                  <c:v>22</c:v>
                </c:pt>
                <c:pt idx="6">
                  <c:v>23</c:v>
                </c:pt>
                <c:pt idx="7">
                  <c:v>24</c:v>
                </c:pt>
                <c:pt idx="8">
                  <c:v>25</c:v>
                </c:pt>
                <c:pt idx="9">
                  <c:v>26</c:v>
                </c:pt>
                <c:pt idx="10">
                  <c:v>27</c:v>
                </c:pt>
                <c:pt idx="11">
                  <c:v>28</c:v>
                </c:pt>
                <c:pt idx="12">
                  <c:v>29</c:v>
                </c:pt>
                <c:pt idx="13">
                  <c:v>30</c:v>
                </c:pt>
                <c:pt idx="14">
                  <c:v>31</c:v>
                </c:pt>
                <c:pt idx="15">
                  <c:v>32</c:v>
                </c:pt>
                <c:pt idx="16">
                  <c:v>33</c:v>
                </c:pt>
                <c:pt idx="17">
                  <c:v>34</c:v>
                </c:pt>
                <c:pt idx="18">
                  <c:v>35</c:v>
                </c:pt>
              </c:numCache>
            </c:numRef>
          </c:cat>
          <c:val>
            <c:numRef>
              <c:f>'Email Engagement Analysis'!$J$2:$J$20</c:f>
              <c:numCache>
                <c:formatCode>General</c:formatCode>
                <c:ptCount val="19"/>
                <c:pt idx="0">
                  <c:v>0</c:v>
                </c:pt>
                <c:pt idx="1">
                  <c:v>84</c:v>
                </c:pt>
                <c:pt idx="2">
                  <c:v>16</c:v>
                </c:pt>
                <c:pt idx="3">
                  <c:v>18</c:v>
                </c:pt>
                <c:pt idx="4">
                  <c:v>-27</c:v>
                </c:pt>
                <c:pt idx="5">
                  <c:v>28</c:v>
                </c:pt>
                <c:pt idx="6">
                  <c:v>5</c:v>
                </c:pt>
                <c:pt idx="7">
                  <c:v>29</c:v>
                </c:pt>
                <c:pt idx="8">
                  <c:v>-30</c:v>
                </c:pt>
                <c:pt idx="9">
                  <c:v>23</c:v>
                </c:pt>
                <c:pt idx="10">
                  <c:v>-6</c:v>
                </c:pt>
                <c:pt idx="11">
                  <c:v>0</c:v>
                </c:pt>
                <c:pt idx="12">
                  <c:v>0</c:v>
                </c:pt>
                <c:pt idx="13">
                  <c:v>18</c:v>
                </c:pt>
                <c:pt idx="14">
                  <c:v>-9</c:v>
                </c:pt>
                <c:pt idx="15">
                  <c:v>-22</c:v>
                </c:pt>
                <c:pt idx="16">
                  <c:v>64</c:v>
                </c:pt>
                <c:pt idx="17">
                  <c:v>-3</c:v>
                </c:pt>
                <c:pt idx="18">
                  <c:v>-213</c:v>
                </c:pt>
              </c:numCache>
            </c:numRef>
          </c:val>
          <c:smooth val="0"/>
          <c:extLst>
            <c:ext xmlns:c16="http://schemas.microsoft.com/office/drawing/2014/chart" uri="{C3380CC4-5D6E-409C-BE32-E72D297353CC}">
              <c16:uniqueId val="{00000000-4C08-4400-A99A-0F0FBAA1BFEF}"/>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04220656"/>
        <c:axId val="278395360"/>
      </c:lineChart>
      <c:catAx>
        <c:axId val="50422065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278395360"/>
        <c:crosses val="autoZero"/>
        <c:auto val="1"/>
        <c:lblAlgn val="ctr"/>
        <c:lblOffset val="100"/>
        <c:noMultiLvlLbl val="0"/>
      </c:catAx>
      <c:valAx>
        <c:axId val="278395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0422065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486223419736382"/>
          <c:y val="0"/>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'Email Engagement Analysis'!$H$1</c:f>
              <c:strCache>
                <c:ptCount val="1"/>
                <c:pt idx="0">
                  <c:v>Email_Clickthrough_Growth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numRef>
              <c:f>'Email Engagement Analysis'!$A$2:$A$20</c:f>
              <c:numCache>
                <c:formatCode>General</c:formatCode>
                <c:ptCount val="19"/>
                <c:pt idx="0">
                  <c:v>17</c:v>
                </c:pt>
                <c:pt idx="1">
                  <c:v>18</c:v>
                </c:pt>
                <c:pt idx="2">
                  <c:v>19</c:v>
                </c:pt>
                <c:pt idx="3">
                  <c:v>20</c:v>
                </c:pt>
                <c:pt idx="4">
                  <c:v>21</c:v>
                </c:pt>
                <c:pt idx="5">
                  <c:v>22</c:v>
                </c:pt>
                <c:pt idx="6">
                  <c:v>23</c:v>
                </c:pt>
                <c:pt idx="7">
                  <c:v>24</c:v>
                </c:pt>
                <c:pt idx="8">
                  <c:v>25</c:v>
                </c:pt>
                <c:pt idx="9">
                  <c:v>26</c:v>
                </c:pt>
                <c:pt idx="10">
                  <c:v>27</c:v>
                </c:pt>
                <c:pt idx="11">
                  <c:v>28</c:v>
                </c:pt>
                <c:pt idx="12">
                  <c:v>29</c:v>
                </c:pt>
                <c:pt idx="13">
                  <c:v>30</c:v>
                </c:pt>
                <c:pt idx="14">
                  <c:v>31</c:v>
                </c:pt>
                <c:pt idx="15">
                  <c:v>32</c:v>
                </c:pt>
                <c:pt idx="16">
                  <c:v>33</c:v>
                </c:pt>
                <c:pt idx="17">
                  <c:v>34</c:v>
                </c:pt>
                <c:pt idx="18">
                  <c:v>35</c:v>
                </c:pt>
              </c:numCache>
            </c:numRef>
          </c:cat>
          <c:val>
            <c:numRef>
              <c:f>'Email Engagement Analysis'!$H$2:$H$20</c:f>
              <c:numCache>
                <c:formatCode>General</c:formatCode>
                <c:ptCount val="19"/>
                <c:pt idx="0">
                  <c:v>0</c:v>
                </c:pt>
                <c:pt idx="1">
                  <c:v>264</c:v>
                </c:pt>
                <c:pt idx="2">
                  <c:v>47</c:v>
                </c:pt>
                <c:pt idx="3">
                  <c:v>30</c:v>
                </c:pt>
                <c:pt idx="4">
                  <c:v>-64</c:v>
                </c:pt>
                <c:pt idx="5">
                  <c:v>45</c:v>
                </c:pt>
                <c:pt idx="6">
                  <c:v>50</c:v>
                </c:pt>
                <c:pt idx="7">
                  <c:v>16</c:v>
                </c:pt>
                <c:pt idx="8">
                  <c:v>-24</c:v>
                </c:pt>
                <c:pt idx="9">
                  <c:v>26</c:v>
                </c:pt>
                <c:pt idx="10">
                  <c:v>65</c:v>
                </c:pt>
                <c:pt idx="11">
                  <c:v>-22</c:v>
                </c:pt>
                <c:pt idx="12">
                  <c:v>-9</c:v>
                </c:pt>
                <c:pt idx="13">
                  <c:v>40</c:v>
                </c:pt>
                <c:pt idx="14">
                  <c:v>-185</c:v>
                </c:pt>
                <c:pt idx="15">
                  <c:v>-27</c:v>
                </c:pt>
                <c:pt idx="16">
                  <c:v>72</c:v>
                </c:pt>
                <c:pt idx="17">
                  <c:v>0</c:v>
                </c:pt>
                <c:pt idx="18">
                  <c:v>-452</c:v>
                </c:pt>
              </c:numCache>
            </c:numRef>
          </c:val>
          <c:extLst>
            <c:ext xmlns:c16="http://schemas.microsoft.com/office/drawing/2014/chart" uri="{C3380CC4-5D6E-409C-BE32-E72D297353CC}">
              <c16:uniqueId val="{00000000-8114-4016-BAFD-3BEFF99F54E0}"/>
            </c:ext>
          </c:extLst>
        </c:ser>
        <c:dLbls>
          <c:showLegendKey val="0"/>
          <c:showVal val="0"/>
          <c:showCatName val="0"/>
          <c:showSerName val="0"/>
          <c:showPercent val="0"/>
          <c:showBubbleSize val="0"/>
        </c:dLbls>
        <c:gapWidth val="182"/>
        <c:overlap val="-50"/>
        <c:axId val="274351344"/>
        <c:axId val="2099298112"/>
      </c:barChart>
      <c:catAx>
        <c:axId val="274351344"/>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99298112"/>
        <c:crosses val="autoZero"/>
        <c:auto val="1"/>
        <c:lblAlgn val="ctr"/>
        <c:lblOffset val="100"/>
        <c:noMultiLvlLbl val="0"/>
      </c:catAx>
      <c:valAx>
        <c:axId val="2099298112"/>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7435134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'Email Engagement Analysis'!$F$1</c:f>
              <c:strCache>
                <c:ptCount val="1"/>
                <c:pt idx="0">
                  <c:v>Email_Open_Growth</c:v>
                </c:pt>
              </c:strCache>
            </c:strRef>
          </c:tx>
          <c:spPr>
            <a:solidFill>
              <a:schemeClr val="accent1">
                <a:alpha val="85000"/>
              </a:schemeClr>
            </a:solidFill>
            <a:ln w="9525" cap="flat" cmpd="sng" algn="ctr">
              <a:solidFill>
                <a:schemeClr val="lt1">
                  <a:alpha val="50000"/>
                </a:schemeClr>
              </a:solidFill>
              <a:round/>
            </a:ln>
            <a:effectLst/>
          </c:spPr>
          <c:invertIfNegative val="0"/>
          <c:dLbls>
            <c:dLbl>
              <c:idx val="18"/>
              <c:tx>
                <c:rich>
                  <a:bodyPr/>
                  <a:lstStyle/>
                  <a:p>
                    <a:r>
                      <a:rPr lang="en-US"/>
                      <a:t>0</a:t>
                    </a:r>
                  </a:p>
                  <a:p>
                    <a:endParaRPr lang="en-US" dirty="0"/>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102-4682-B8A0-672F506C09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'Email Engagement Analysis'!$A$2:$A$20</c:f>
              <c:numCache>
                <c:formatCode>General</c:formatCode>
                <c:ptCount val="19"/>
                <c:pt idx="0">
                  <c:v>17</c:v>
                </c:pt>
                <c:pt idx="1">
                  <c:v>18</c:v>
                </c:pt>
                <c:pt idx="2">
                  <c:v>19</c:v>
                </c:pt>
                <c:pt idx="3">
                  <c:v>20</c:v>
                </c:pt>
                <c:pt idx="4">
                  <c:v>21</c:v>
                </c:pt>
                <c:pt idx="5">
                  <c:v>22</c:v>
                </c:pt>
                <c:pt idx="6">
                  <c:v>23</c:v>
                </c:pt>
                <c:pt idx="7">
                  <c:v>24</c:v>
                </c:pt>
                <c:pt idx="8">
                  <c:v>25</c:v>
                </c:pt>
                <c:pt idx="9">
                  <c:v>26</c:v>
                </c:pt>
                <c:pt idx="10">
                  <c:v>27</c:v>
                </c:pt>
                <c:pt idx="11">
                  <c:v>28</c:v>
                </c:pt>
                <c:pt idx="12">
                  <c:v>29</c:v>
                </c:pt>
                <c:pt idx="13">
                  <c:v>30</c:v>
                </c:pt>
                <c:pt idx="14">
                  <c:v>31</c:v>
                </c:pt>
                <c:pt idx="15">
                  <c:v>32</c:v>
                </c:pt>
                <c:pt idx="16">
                  <c:v>33</c:v>
                </c:pt>
                <c:pt idx="17">
                  <c:v>34</c:v>
                </c:pt>
                <c:pt idx="18">
                  <c:v>35</c:v>
                </c:pt>
              </c:numCache>
            </c:numRef>
          </c:cat>
          <c:val>
            <c:numRef>
              <c:f>'Email Engagement Analysis'!$F$2:$F$20</c:f>
              <c:numCache>
                <c:formatCode>General</c:formatCode>
                <c:ptCount val="19"/>
                <c:pt idx="0">
                  <c:v>0</c:v>
                </c:pt>
                <c:pt idx="1">
                  <c:v>602</c:v>
                </c:pt>
                <c:pt idx="2">
                  <c:v>60</c:v>
                </c:pt>
                <c:pt idx="3">
                  <c:v>32</c:v>
                </c:pt>
                <c:pt idx="4">
                  <c:v>10</c:v>
                </c:pt>
                <c:pt idx="5">
                  <c:v>-27</c:v>
                </c:pt>
                <c:pt idx="6">
                  <c:v>88</c:v>
                </c:pt>
                <c:pt idx="7">
                  <c:v>80</c:v>
                </c:pt>
                <c:pt idx="8">
                  <c:v>-59</c:v>
                </c:pt>
                <c:pt idx="9">
                  <c:v>69</c:v>
                </c:pt>
                <c:pt idx="10">
                  <c:v>63</c:v>
                </c:pt>
                <c:pt idx="11">
                  <c:v>22</c:v>
                </c:pt>
                <c:pt idx="12">
                  <c:v>-31</c:v>
                </c:pt>
                <c:pt idx="13">
                  <c:v>164</c:v>
                </c:pt>
                <c:pt idx="14">
                  <c:v>-32</c:v>
                </c:pt>
                <c:pt idx="15">
                  <c:v>-14</c:v>
                </c:pt>
                <c:pt idx="16">
                  <c:v>95</c:v>
                </c:pt>
                <c:pt idx="17">
                  <c:v>96</c:v>
                </c:pt>
                <c:pt idx="18">
                  <c:v>-1487</c:v>
                </c:pt>
              </c:numCache>
            </c:numRef>
          </c:val>
          <c:extLst>
            <c:ext xmlns:c16="http://schemas.microsoft.com/office/drawing/2014/chart" uri="{C3380CC4-5D6E-409C-BE32-E72D297353CC}">
              <c16:uniqueId val="{00000000-7102-4682-B8A0-672F506C091F}"/>
            </c:ext>
          </c:extLst>
        </c:ser>
        <c:dLbls>
          <c:dLblPos val="inEnd"/>
          <c:showLegendKey val="0"/>
          <c:showVal val="1"/>
          <c:showCatName val="0"/>
          <c:showSerName val="0"/>
          <c:showPercent val="0"/>
          <c:showBubbleSize val="0"/>
        </c:dLbls>
        <c:gapWidth val="65"/>
        <c:axId val="180672416"/>
        <c:axId val="495642624"/>
      </c:barChart>
      <c:catAx>
        <c:axId val="1806724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95642624"/>
        <c:crosses val="autoZero"/>
        <c:auto val="1"/>
        <c:lblAlgn val="ctr"/>
        <c:lblOffset val="100"/>
        <c:noMultiLvlLbl val="0"/>
      </c:catAx>
      <c:valAx>
        <c:axId val="4956426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067241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'Email Engagement Analysis'!$A$2:$A$20</cx:f>
        <cx:lvl ptCount="19">
          <cx:pt idx="0">17</cx:pt>
          <cx:pt idx="1">18</cx:pt>
          <cx:pt idx="2">19</cx:pt>
          <cx:pt idx="3">20</cx:pt>
          <cx:pt idx="4">21</cx:pt>
          <cx:pt idx="5">22</cx:pt>
          <cx:pt idx="6">23</cx:pt>
          <cx:pt idx="7">24</cx:pt>
          <cx:pt idx="8">25</cx:pt>
          <cx:pt idx="9">26</cx:pt>
          <cx:pt idx="10">27</cx:pt>
          <cx:pt idx="11">28</cx:pt>
          <cx:pt idx="12">29</cx:pt>
          <cx:pt idx="13">30</cx:pt>
          <cx:pt idx="14">31</cx:pt>
          <cx:pt idx="15">32</cx:pt>
          <cx:pt idx="16">33</cx:pt>
          <cx:pt idx="17">34</cx:pt>
          <cx:pt idx="18">35</cx:pt>
        </cx:lvl>
      </cx:strDim>
      <cx:numDim type="val">
        <cx:f>'Email Engagement Analysis'!$D$2:$D$20</cx:f>
        <cx:lvl ptCount="19" formatCode="General">
          <cx:pt idx="0">0</cx:pt>
          <cx:pt idx="1">1694</cx:pt>
          <cx:pt idx="2">63</cx:pt>
          <cx:pt idx="3">68</cx:pt>
          <cx:pt idx="4">89</cx:pt>
          <cx:pt idx="5">89</cx:pt>
          <cx:pt idx="6">92</cx:pt>
          <cx:pt idx="7">102</cx:pt>
          <cx:pt idx="8">102</cx:pt>
          <cx:pt idx="9">95</cx:pt>
          <cx:pt idx="10">97</cx:pt>
          <cx:pt idx="11">100</cx:pt>
          <cx:pt idx="12">93</cx:pt>
          <cx:pt idx="13">114</cx:pt>
          <cx:pt idx="14">87</cx:pt>
          <cx:pt idx="15">104</cx:pt>
          <cx:pt idx="16">115</cx:pt>
          <cx:pt idx="17">99</cx:pt>
          <cx:pt idx="18">-4111</cx:pt>
        </cx:lvl>
      </cx:numDim>
    </cx:data>
  </cx:chartData>
  <cx:chart>
    <cx:title pos="t" align="ctr" overlay="0">
      <cx:tx>
        <cx:txData>
          <cx:v>Sent Digest Growth</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Sent Digest Growth</a:t>
          </a:r>
        </a:p>
      </cx:txPr>
    </cx:title>
    <cx:plotArea>
      <cx:plotAreaRegion>
        <cx:series layoutId="waterfall" uniqueId="{71C880CF-E63B-4D69-B487-E975C4C3A301}">
          <cx:tx>
            <cx:txData>
              <cx:f>'Email Engagement Analysis'!$D$1</cx:f>
              <cx:v>Digest_Growth</cx:v>
            </cx:txData>
          </cx:tx>
          <cx:dataLabels pos="inEnd">
            <cx:visibility seriesName="0" categoryName="0" value="1"/>
          </cx:dataLabels>
          <cx:dataId val="0"/>
          <cx:layoutPr>
            <cx:subtotals/>
          </cx:layoutPr>
        </cx:series>
      </cx:plotAreaRegion>
      <cx:axis id="0">
        <cx:catScaling gapWidth="0.5"/>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72">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3-12-14T17:26:08.97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16</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4.xml"/><Relationship Id="rId6" Type="http://schemas.openxmlformats.org/officeDocument/2006/relationships/image" Target="../media/image52.png"/><Relationship Id="rId5" Type="http://schemas.microsoft.com/office/2014/relationships/chartEx" Target="../charts/chartEx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8.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2359151"/>
            <a:ext cx="7349530" cy="2678069"/>
          </a:xfrm>
        </p:spPr>
        <p:txBody>
          <a:bodyPr wrap="square">
            <a:noAutofit/>
          </a:bodyPr>
          <a:lstStyle/>
          <a:p>
            <a:r>
              <a:rPr lang="en-US" b="1" i="0" dirty="0">
                <a:solidFill>
                  <a:srgbClr val="3C4858"/>
                </a:solidFill>
                <a:effectLst/>
                <a:latin typeface="Nunito" pitchFamily="2" charset="0"/>
              </a:rPr>
              <a:t>Operation Analytics and Investigating Metric Spike</a:t>
            </a:r>
            <a:endParaRPr lang="en-US" dirty="0"/>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855771" y="100045"/>
            <a:ext cx="1439194" cy="411480"/>
          </a:xfrm>
        </p:spPr>
        <p:txBody>
          <a:bodyPr>
            <a:normAutofit fontScale="92500" lnSpcReduction="10000"/>
          </a:bodyPr>
          <a:lstStyle/>
          <a:p>
            <a:pPr algn="just"/>
            <a:r>
              <a:rPr lang="en-US" dirty="0">
                <a:solidFill>
                  <a:srgbClr val="00B050"/>
                </a:solidFill>
              </a:rPr>
              <a:t>Trainity</a:t>
            </a:r>
          </a:p>
        </p:txBody>
      </p:sp>
      <p:sp>
        <p:nvSpPr>
          <p:cNvPr id="4" name="Subtitle 2">
            <a:extLst>
              <a:ext uri="{FF2B5EF4-FFF2-40B4-BE49-F238E27FC236}">
                <a16:creationId xmlns:a16="http://schemas.microsoft.com/office/drawing/2014/main" id="{953F8860-3324-E689-2BB7-A87EA41D8BB9}"/>
              </a:ext>
            </a:extLst>
          </p:cNvPr>
          <p:cNvSpPr txBox="1">
            <a:spLocks/>
          </p:cNvSpPr>
          <p:nvPr/>
        </p:nvSpPr>
        <p:spPr>
          <a:xfrm>
            <a:off x="2877312" y="2100072"/>
            <a:ext cx="5943600" cy="41148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Harsh Shrivastava</a:t>
            </a:r>
            <a:endParaRPr lang="en-US" dirty="0"/>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51958F-EB0A-90B7-0A73-2FE2DE46AE05}"/>
              </a:ext>
            </a:extLst>
          </p:cNvPr>
          <p:cNvSpPr>
            <a:spLocks noGrp="1"/>
          </p:cNvSpPr>
          <p:nvPr>
            <p:ph type="body" idx="1"/>
          </p:nvPr>
        </p:nvSpPr>
        <p:spPr/>
        <p:txBody>
          <a:bodyPr/>
          <a:lstStyle/>
          <a:p>
            <a:r>
              <a:rPr lang="en-US" dirty="0"/>
              <a:t>Query</a:t>
            </a:r>
            <a:endParaRPr lang="en-IN" dirty="0"/>
          </a:p>
        </p:txBody>
      </p:sp>
      <p:sp>
        <p:nvSpPr>
          <p:cNvPr id="3" name="Content Placeholder 2">
            <a:extLst>
              <a:ext uri="{FF2B5EF4-FFF2-40B4-BE49-F238E27FC236}">
                <a16:creationId xmlns:a16="http://schemas.microsoft.com/office/drawing/2014/main" id="{C57707B0-1AE4-A058-13D6-5B2E985D5CF9}"/>
              </a:ext>
            </a:extLst>
          </p:cNvPr>
          <p:cNvSpPr>
            <a:spLocks noGrp="1"/>
          </p:cNvSpPr>
          <p:nvPr>
            <p:ph sz="half" idx="2"/>
          </p:nvPr>
        </p:nvSpPr>
        <p:spPr>
          <a:xfrm>
            <a:off x="1572766" y="2514600"/>
            <a:ext cx="4523233" cy="3291840"/>
          </a:xfrm>
        </p:spPr>
        <p:txBody>
          <a:bodyPr>
            <a:normAutofit/>
          </a:bodyPr>
          <a:lstStyle/>
          <a:p>
            <a:pPr marL="0" indent="0">
              <a:buNone/>
            </a:pPr>
            <a:r>
              <a:rPr lang="en-US" dirty="0">
                <a:latin typeface="Bahnschrift" panose="020B0502040204020203" pitchFamily="34" charset="0"/>
              </a:rPr>
              <a:t>SELECT *, </a:t>
            </a:r>
          </a:p>
          <a:p>
            <a:pPr marL="0" indent="0">
              <a:buNone/>
            </a:pPr>
            <a:r>
              <a:rPr lang="en-US" dirty="0">
                <a:latin typeface="Bahnschrift" panose="020B0502040204020203" pitchFamily="34" charset="0"/>
              </a:rPr>
              <a:t>engagement - LAG(engagement) OVER(PARTITION By ’ week of the year’) AS 'weekly engagement growth’</a:t>
            </a:r>
          </a:p>
          <a:p>
            <a:pPr marL="0" indent="0">
              <a:buNone/>
            </a:pPr>
            <a:r>
              <a:rPr lang="en-US" dirty="0">
                <a:latin typeface="Bahnschrift" panose="020B0502040204020203" pitchFamily="34" charset="0"/>
              </a:rPr>
              <a:t>FROM (</a:t>
            </a:r>
          </a:p>
          <a:p>
            <a:pPr marL="0" indent="0">
              <a:buNone/>
            </a:pPr>
            <a:r>
              <a:rPr lang="en-US" dirty="0">
                <a:latin typeface="Bahnschrift" panose="020B0502040204020203" pitchFamily="34" charset="0"/>
              </a:rPr>
              <a:t>	SELECT WEEK(</a:t>
            </a:r>
            <a:r>
              <a:rPr lang="en-US" dirty="0" err="1">
                <a:latin typeface="Bahnschrift" panose="020B0502040204020203" pitchFamily="34" charset="0"/>
              </a:rPr>
              <a:t>occurred_at</a:t>
            </a:r>
            <a:r>
              <a:rPr lang="en-US" dirty="0">
                <a:latin typeface="Bahnschrift" panose="020B0502040204020203" pitchFamily="34" charset="0"/>
              </a:rPr>
              <a:t>) 'week of the 	year’, COUNT (</a:t>
            </a:r>
            <a:r>
              <a:rPr lang="en-US" dirty="0" err="1">
                <a:latin typeface="Bahnschrift" panose="020B0502040204020203" pitchFamily="34" charset="0"/>
              </a:rPr>
              <a:t>event_name</a:t>
            </a:r>
            <a:r>
              <a:rPr lang="en-US" dirty="0">
                <a:latin typeface="Bahnschrift" panose="020B0502040204020203" pitchFamily="34" charset="0"/>
              </a:rPr>
              <a:t>) 'engagement’</a:t>
            </a:r>
          </a:p>
          <a:p>
            <a:pPr marL="0" indent="0">
              <a:buNone/>
            </a:pPr>
            <a:r>
              <a:rPr lang="en-US" dirty="0">
                <a:latin typeface="Bahnschrift" panose="020B0502040204020203" pitchFamily="34" charset="0"/>
              </a:rPr>
              <a:t>	FROM events </a:t>
            </a:r>
          </a:p>
          <a:p>
            <a:pPr marL="0" indent="0">
              <a:buNone/>
            </a:pPr>
            <a:r>
              <a:rPr lang="en-US" dirty="0">
                <a:latin typeface="Bahnschrift" panose="020B0502040204020203" pitchFamily="34" charset="0"/>
              </a:rPr>
              <a:t>	WHERE </a:t>
            </a:r>
            <a:r>
              <a:rPr lang="en-US" dirty="0" err="1">
                <a:latin typeface="Bahnschrift" panose="020B0502040204020203" pitchFamily="34" charset="0"/>
              </a:rPr>
              <a:t>event_type</a:t>
            </a:r>
            <a:r>
              <a:rPr lang="en-US" dirty="0">
                <a:latin typeface="Bahnschrift" panose="020B0502040204020203" pitchFamily="34" charset="0"/>
              </a:rPr>
              <a:t>!='</a:t>
            </a:r>
            <a:r>
              <a:rPr lang="en-US" dirty="0" err="1">
                <a:latin typeface="Bahnschrift" panose="020B0502040204020203" pitchFamily="34" charset="0"/>
              </a:rPr>
              <a:t>signup_flow</a:t>
            </a:r>
            <a:r>
              <a:rPr lang="en-US" dirty="0">
                <a:latin typeface="Bahnschrift" panose="020B0502040204020203" pitchFamily="34" charset="0"/>
              </a:rPr>
              <a:t>’</a:t>
            </a:r>
          </a:p>
          <a:p>
            <a:pPr marL="0" indent="0">
              <a:buNone/>
            </a:pPr>
            <a:r>
              <a:rPr lang="en-US" dirty="0">
                <a:latin typeface="Bahnschrift" panose="020B0502040204020203" pitchFamily="34" charset="0"/>
              </a:rPr>
              <a:t>	GROUP BY week(</a:t>
            </a:r>
            <a:r>
              <a:rPr lang="en-US" dirty="0" err="1">
                <a:latin typeface="Bahnschrift" panose="020B0502040204020203" pitchFamily="34" charset="0"/>
              </a:rPr>
              <a:t>occurred_at</a:t>
            </a:r>
            <a:r>
              <a:rPr lang="en-US" dirty="0">
                <a:latin typeface="Bahnschrift" panose="020B0502040204020203" pitchFamily="34" charset="0"/>
              </a:rPr>
              <a:t>)</a:t>
            </a:r>
          </a:p>
          <a:p>
            <a:pPr marL="0" indent="0">
              <a:buNone/>
            </a:pPr>
            <a:r>
              <a:rPr lang="en-US" dirty="0">
                <a:latin typeface="Bahnschrift" panose="020B0502040204020203" pitchFamily="34" charset="0"/>
              </a:rPr>
              <a:t>)a;</a:t>
            </a:r>
            <a:endParaRPr lang="en-IN" dirty="0">
              <a:latin typeface="Bahnschrift" panose="020B0502040204020203" pitchFamily="34" charset="0"/>
            </a:endParaRPr>
          </a:p>
          <a:p>
            <a:pPr marL="0" indent="0">
              <a:buNone/>
            </a:pPr>
            <a:endParaRPr lang="en-IN" dirty="0"/>
          </a:p>
        </p:txBody>
      </p:sp>
      <p:sp>
        <p:nvSpPr>
          <p:cNvPr id="4" name="Text Placeholder 3">
            <a:extLst>
              <a:ext uri="{FF2B5EF4-FFF2-40B4-BE49-F238E27FC236}">
                <a16:creationId xmlns:a16="http://schemas.microsoft.com/office/drawing/2014/main" id="{1C207D9E-5513-762A-397D-D403F11BAB86}"/>
              </a:ext>
            </a:extLst>
          </p:cNvPr>
          <p:cNvSpPr>
            <a:spLocks noGrp="1"/>
          </p:cNvSpPr>
          <p:nvPr>
            <p:ph type="body" sz="quarter" idx="3"/>
          </p:nvPr>
        </p:nvSpPr>
        <p:spPr>
          <a:xfrm>
            <a:off x="6656832" y="2148840"/>
            <a:ext cx="3218688" cy="365760"/>
          </a:xfrm>
        </p:spPr>
        <p:txBody>
          <a:bodyPr/>
          <a:lstStyle/>
          <a:p>
            <a:r>
              <a:rPr lang="en-US" dirty="0"/>
              <a:t>Result</a:t>
            </a:r>
            <a:endParaRPr lang="en-IN" dirty="0"/>
          </a:p>
        </p:txBody>
      </p:sp>
      <p:sp>
        <p:nvSpPr>
          <p:cNvPr id="5" name="Content Placeholder 4">
            <a:extLst>
              <a:ext uri="{FF2B5EF4-FFF2-40B4-BE49-F238E27FC236}">
                <a16:creationId xmlns:a16="http://schemas.microsoft.com/office/drawing/2014/main" id="{D941B4AF-EAE5-C468-D787-F0513F4F04F1}"/>
              </a:ext>
            </a:extLst>
          </p:cNvPr>
          <p:cNvSpPr>
            <a:spLocks noGrp="1"/>
          </p:cNvSpPr>
          <p:nvPr>
            <p:ph sz="quarter" idx="4"/>
          </p:nvPr>
        </p:nvSpPr>
        <p:spPr>
          <a:xfrm>
            <a:off x="6656831" y="2524461"/>
            <a:ext cx="3218687" cy="3291840"/>
          </a:xfrm>
        </p:spPr>
        <p:txBody>
          <a:bodyPr/>
          <a:lstStyle/>
          <a:p>
            <a:endParaRPr lang="en-IN" dirty="0"/>
          </a:p>
        </p:txBody>
      </p:sp>
      <p:sp>
        <p:nvSpPr>
          <p:cNvPr id="6" name="Title 5">
            <a:extLst>
              <a:ext uri="{FF2B5EF4-FFF2-40B4-BE49-F238E27FC236}">
                <a16:creationId xmlns:a16="http://schemas.microsoft.com/office/drawing/2014/main" id="{8373C3A8-5351-6DD5-2E34-C602462065CB}"/>
              </a:ext>
            </a:extLst>
          </p:cNvPr>
          <p:cNvSpPr>
            <a:spLocks noGrp="1"/>
          </p:cNvSpPr>
          <p:nvPr>
            <p:ph type="title"/>
          </p:nvPr>
        </p:nvSpPr>
        <p:spPr/>
        <p:txBody>
          <a:bodyPr/>
          <a:lstStyle/>
          <a:p>
            <a:r>
              <a:rPr lang="en-US" dirty="0"/>
              <a:t>Case Study 2 </a:t>
            </a:r>
            <a:r>
              <a:rPr lang="en-US" sz="2000" dirty="0"/>
              <a:t>Weekly User Engagement</a:t>
            </a:r>
            <a:endParaRPr lang="en-IN" dirty="0"/>
          </a:p>
        </p:txBody>
      </p:sp>
      <p:sp>
        <p:nvSpPr>
          <p:cNvPr id="7" name="Text Placeholder 6">
            <a:extLst>
              <a:ext uri="{FF2B5EF4-FFF2-40B4-BE49-F238E27FC236}">
                <a16:creationId xmlns:a16="http://schemas.microsoft.com/office/drawing/2014/main" id="{46DE5F19-67C7-2B03-AD09-45D8890E9465}"/>
              </a:ext>
            </a:extLst>
          </p:cNvPr>
          <p:cNvSpPr>
            <a:spLocks noGrp="1"/>
          </p:cNvSpPr>
          <p:nvPr>
            <p:ph type="body" sz="quarter" idx="13"/>
          </p:nvPr>
        </p:nvSpPr>
        <p:spPr/>
        <p:txBody>
          <a:bodyPr/>
          <a:lstStyle/>
          <a:p>
            <a:endParaRPr lang="en-IN"/>
          </a:p>
        </p:txBody>
      </p:sp>
      <p:sp>
        <p:nvSpPr>
          <p:cNvPr id="8" name="Slide Number Placeholder 7">
            <a:extLst>
              <a:ext uri="{FF2B5EF4-FFF2-40B4-BE49-F238E27FC236}">
                <a16:creationId xmlns:a16="http://schemas.microsoft.com/office/drawing/2014/main" id="{80197BFC-7BA0-DF00-8AEE-6FCFB3A25E4A}"/>
              </a:ext>
            </a:extLst>
          </p:cNvPr>
          <p:cNvSpPr>
            <a:spLocks noGrp="1"/>
          </p:cNvSpPr>
          <p:nvPr>
            <p:ph type="sldNum" sz="quarter" idx="15"/>
          </p:nvPr>
        </p:nvSpPr>
        <p:spPr>
          <a:xfrm>
            <a:off x="1655786" y="793971"/>
            <a:ext cx="941832" cy="621792"/>
          </a:xfrm>
        </p:spPr>
        <p:txBody>
          <a:bodyPr/>
          <a:lstStyle/>
          <a:p>
            <a:fld id="{CC43B8D3-9A08-F84C-9DD4-44948BA52D4B}" type="slidenum">
              <a:rPr lang="en-US" smtClean="0"/>
              <a:pPr/>
              <a:t>10</a:t>
            </a:fld>
            <a:endParaRPr lang="en-US" dirty="0"/>
          </a:p>
        </p:txBody>
      </p:sp>
      <p:graphicFrame>
        <p:nvGraphicFramePr>
          <p:cNvPr id="11" name="Table 10">
            <a:extLst>
              <a:ext uri="{FF2B5EF4-FFF2-40B4-BE49-F238E27FC236}">
                <a16:creationId xmlns:a16="http://schemas.microsoft.com/office/drawing/2014/main" id="{9600C303-3E11-5BDC-F487-FCE959FED1D9}"/>
              </a:ext>
            </a:extLst>
          </p:cNvPr>
          <p:cNvGraphicFramePr>
            <a:graphicFrameLocks noGrp="1"/>
          </p:cNvGraphicFramePr>
          <p:nvPr>
            <p:extLst>
              <p:ext uri="{D42A27DB-BD31-4B8C-83A1-F6EECF244321}">
                <p14:modId xmlns:p14="http://schemas.microsoft.com/office/powerpoint/2010/main" val="1771308708"/>
              </p:ext>
            </p:extLst>
          </p:nvPr>
        </p:nvGraphicFramePr>
        <p:xfrm>
          <a:off x="6656831" y="2524461"/>
          <a:ext cx="3479800" cy="3967480"/>
        </p:xfrm>
        <a:graphic>
          <a:graphicData uri="http://schemas.openxmlformats.org/drawingml/2006/table">
            <a:tbl>
              <a:tblPr firstRow="1">
                <a:tableStyleId>{775DCB02-9BB8-47FD-8907-85C794F793BA}</a:tableStyleId>
              </a:tblPr>
              <a:tblGrid>
                <a:gridCol w="1028700">
                  <a:extLst>
                    <a:ext uri="{9D8B030D-6E8A-4147-A177-3AD203B41FA5}">
                      <a16:colId xmlns:a16="http://schemas.microsoft.com/office/drawing/2014/main" val="2335915892"/>
                    </a:ext>
                  </a:extLst>
                </a:gridCol>
                <a:gridCol w="774700">
                  <a:extLst>
                    <a:ext uri="{9D8B030D-6E8A-4147-A177-3AD203B41FA5}">
                      <a16:colId xmlns:a16="http://schemas.microsoft.com/office/drawing/2014/main" val="3177268086"/>
                    </a:ext>
                  </a:extLst>
                </a:gridCol>
                <a:gridCol w="1676400">
                  <a:extLst>
                    <a:ext uri="{9D8B030D-6E8A-4147-A177-3AD203B41FA5}">
                      <a16:colId xmlns:a16="http://schemas.microsoft.com/office/drawing/2014/main" val="2937111985"/>
                    </a:ext>
                  </a:extLst>
                </a:gridCol>
              </a:tblGrid>
              <a:tr h="184150">
                <a:tc>
                  <a:txBody>
                    <a:bodyPr/>
                    <a:lstStyle/>
                    <a:p>
                      <a:pPr algn="l" fontAlgn="b"/>
                      <a:r>
                        <a:rPr lang="en-IN" sz="1200" b="0" u="none" strike="noStrike" dirty="0">
                          <a:solidFill>
                            <a:srgbClr val="000000"/>
                          </a:solidFill>
                          <a:effectLst/>
                          <a:latin typeface="Bahnschrift" panose="020B0502040204020203" pitchFamily="34" charset="0"/>
                        </a:rPr>
                        <a:t>week of the year</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dirty="0">
                          <a:solidFill>
                            <a:srgbClr val="000000"/>
                          </a:solidFill>
                          <a:effectLst/>
                          <a:latin typeface="Bahnschrift" panose="020B0502040204020203" pitchFamily="34" charset="0"/>
                        </a:rPr>
                        <a:t>engagement</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200" b="0" u="none" strike="noStrike">
                          <a:solidFill>
                            <a:srgbClr val="000000"/>
                          </a:solidFill>
                          <a:effectLst/>
                          <a:latin typeface="Bahnschrift" panose="020B0502040204020203" pitchFamily="34" charset="0"/>
                        </a:rPr>
                        <a:t>weekly engagement growth</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551914"/>
                  </a:ext>
                </a:extLst>
              </a:tr>
              <a:tr h="184150">
                <a:tc>
                  <a:txBody>
                    <a:bodyPr/>
                    <a:lstStyle/>
                    <a:p>
                      <a:pPr algn="r" fontAlgn="b"/>
                      <a:r>
                        <a:rPr lang="en-IN" sz="1200" b="0" u="none" strike="noStrike">
                          <a:solidFill>
                            <a:srgbClr val="000000"/>
                          </a:solidFill>
                          <a:effectLst/>
                          <a:latin typeface="Bahnschrift" panose="020B0502040204020203" pitchFamily="34" charset="0"/>
                        </a:rPr>
                        <a:t>17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8019</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latin typeface="Bahnschrift" panose="020B0502040204020203" pitchFamily="34" charset="0"/>
                        </a:rPr>
                        <a:t>NULL</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458327"/>
                  </a:ext>
                </a:extLst>
              </a:tr>
              <a:tr h="184150">
                <a:tc>
                  <a:txBody>
                    <a:bodyPr/>
                    <a:lstStyle/>
                    <a:p>
                      <a:pPr algn="r" fontAlgn="b"/>
                      <a:r>
                        <a:rPr lang="en-IN" sz="1200" b="0" u="none" strike="noStrike">
                          <a:solidFill>
                            <a:srgbClr val="000000"/>
                          </a:solidFill>
                          <a:effectLst/>
                          <a:latin typeface="Bahnschrift" panose="020B0502040204020203" pitchFamily="34" charset="0"/>
                        </a:rPr>
                        <a:t>18</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17341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9322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967301"/>
                  </a:ext>
                </a:extLst>
              </a:tr>
              <a:tr h="184150">
                <a:tc>
                  <a:txBody>
                    <a:bodyPr/>
                    <a:lstStyle/>
                    <a:p>
                      <a:pPr algn="r" fontAlgn="b"/>
                      <a:r>
                        <a:rPr lang="en-IN" sz="1200" b="0" u="none" strike="noStrike">
                          <a:solidFill>
                            <a:srgbClr val="000000"/>
                          </a:solidFill>
                          <a:effectLst/>
                          <a:latin typeface="Bahnschrift" panose="020B0502040204020203" pitchFamily="34" charset="0"/>
                        </a:rPr>
                        <a:t>19</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17224</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latin typeface="Bahnschrift" panose="020B0502040204020203" pitchFamily="34" charset="0"/>
                        </a:rPr>
                        <a:t>-117</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305271"/>
                  </a:ext>
                </a:extLst>
              </a:tr>
              <a:tr h="184150">
                <a:tc>
                  <a:txBody>
                    <a:bodyPr/>
                    <a:lstStyle/>
                    <a:p>
                      <a:pPr algn="r" fontAlgn="b"/>
                      <a:r>
                        <a:rPr lang="en-IN" sz="1200" b="0" u="none" strike="noStrike">
                          <a:solidFill>
                            <a:srgbClr val="000000"/>
                          </a:solidFill>
                          <a:effectLst/>
                          <a:latin typeface="Bahnschrift" panose="020B0502040204020203" pitchFamily="34" charset="0"/>
                        </a:rPr>
                        <a:t>20</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17911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687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320613"/>
                  </a:ext>
                </a:extLst>
              </a:tr>
              <a:tr h="184150">
                <a:tc>
                  <a:txBody>
                    <a:bodyPr/>
                    <a:lstStyle/>
                    <a:p>
                      <a:pPr algn="r" fontAlgn="b"/>
                      <a:r>
                        <a:rPr lang="en-IN" sz="1200" b="0" u="none" strike="noStrike">
                          <a:solidFill>
                            <a:srgbClr val="000000"/>
                          </a:solidFill>
                          <a:effectLst/>
                          <a:latin typeface="Bahnschrift" panose="020B0502040204020203" pitchFamily="34" charset="0"/>
                        </a:rPr>
                        <a:t>21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17151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-760</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91716"/>
                  </a:ext>
                </a:extLst>
              </a:tr>
              <a:tr h="184150">
                <a:tc>
                  <a:txBody>
                    <a:bodyPr/>
                    <a:lstStyle/>
                    <a:p>
                      <a:pPr algn="r" fontAlgn="b"/>
                      <a:r>
                        <a:rPr lang="en-IN" sz="1200" b="0" u="none" strike="noStrike">
                          <a:solidFill>
                            <a:srgbClr val="000000"/>
                          </a:solidFill>
                          <a:effectLst/>
                          <a:latin typeface="Bahnschrift" panose="020B0502040204020203" pitchFamily="34" charset="0"/>
                        </a:rPr>
                        <a:t>23</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18280</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1129</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739922"/>
                  </a:ext>
                </a:extLst>
              </a:tr>
              <a:tr h="184150">
                <a:tc>
                  <a:txBody>
                    <a:bodyPr/>
                    <a:lstStyle/>
                    <a:p>
                      <a:pPr algn="r" fontAlgn="b"/>
                      <a:r>
                        <a:rPr lang="en-IN" sz="1200" b="0" u="none" strike="noStrike">
                          <a:solidFill>
                            <a:srgbClr val="000000"/>
                          </a:solidFill>
                          <a:effectLst/>
                          <a:latin typeface="Bahnschrift" panose="020B0502040204020203" pitchFamily="34" charset="0"/>
                        </a:rPr>
                        <a:t>22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18413</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133</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395423"/>
                  </a:ext>
                </a:extLst>
              </a:tr>
              <a:tr h="184150">
                <a:tc>
                  <a:txBody>
                    <a:bodyPr/>
                    <a:lstStyle/>
                    <a:p>
                      <a:pPr algn="r" fontAlgn="b"/>
                      <a:r>
                        <a:rPr lang="en-IN" sz="1200" b="0" u="none" strike="noStrike">
                          <a:solidFill>
                            <a:srgbClr val="000000"/>
                          </a:solidFill>
                          <a:effectLst/>
                          <a:latin typeface="Bahnschrift" panose="020B0502040204020203" pitchFamily="34" charset="0"/>
                        </a:rPr>
                        <a:t>24</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19052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639</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636707"/>
                  </a:ext>
                </a:extLst>
              </a:tr>
              <a:tr h="184150">
                <a:tc>
                  <a:txBody>
                    <a:bodyPr/>
                    <a:lstStyle/>
                    <a:p>
                      <a:pPr algn="r" fontAlgn="b"/>
                      <a:r>
                        <a:rPr lang="en-IN" sz="1200" b="0" u="none" strike="noStrike">
                          <a:solidFill>
                            <a:srgbClr val="000000"/>
                          </a:solidFill>
                          <a:effectLst/>
                          <a:latin typeface="Bahnschrift" panose="020B0502040204020203" pitchFamily="34" charset="0"/>
                        </a:rPr>
                        <a:t>25</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18642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-410</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748225"/>
                  </a:ext>
                </a:extLst>
              </a:tr>
              <a:tr h="184150">
                <a:tc>
                  <a:txBody>
                    <a:bodyPr/>
                    <a:lstStyle/>
                    <a:p>
                      <a:pPr algn="r" fontAlgn="b"/>
                      <a:r>
                        <a:rPr lang="en-IN" sz="1200" b="0" u="none" strike="noStrike">
                          <a:solidFill>
                            <a:srgbClr val="000000"/>
                          </a:solidFill>
                          <a:effectLst/>
                          <a:latin typeface="Bahnschrift" panose="020B0502040204020203" pitchFamily="34" charset="0"/>
                        </a:rPr>
                        <a:t>29</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20067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latin typeface="Bahnschrift" panose="020B0502040204020203" pitchFamily="34" charset="0"/>
                        </a:rPr>
                        <a:t>1425</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880561"/>
                  </a:ext>
                </a:extLst>
              </a:tr>
              <a:tr h="184150">
                <a:tc>
                  <a:txBody>
                    <a:bodyPr/>
                    <a:lstStyle/>
                    <a:p>
                      <a:pPr algn="r" fontAlgn="b"/>
                      <a:r>
                        <a:rPr lang="en-IN" sz="1200" b="0" u="none" strike="noStrike">
                          <a:solidFill>
                            <a:srgbClr val="000000"/>
                          </a:solidFill>
                          <a:effectLst/>
                          <a:latin typeface="Bahnschrift" panose="020B0502040204020203" pitchFamily="34" charset="0"/>
                        </a:rPr>
                        <a:t>26</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19061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-1006</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624294"/>
                  </a:ext>
                </a:extLst>
              </a:tr>
              <a:tr h="184150">
                <a:tc>
                  <a:txBody>
                    <a:bodyPr/>
                    <a:lstStyle/>
                    <a:p>
                      <a:pPr algn="r" fontAlgn="b"/>
                      <a:r>
                        <a:rPr lang="en-IN" sz="1200" b="0" u="none" strike="noStrike">
                          <a:solidFill>
                            <a:srgbClr val="000000"/>
                          </a:solidFill>
                          <a:effectLst/>
                          <a:latin typeface="Bahnschrift" panose="020B0502040204020203" pitchFamily="34" charset="0"/>
                        </a:rPr>
                        <a:t>30</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21533</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2472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141930"/>
                  </a:ext>
                </a:extLst>
              </a:tr>
              <a:tr h="184150">
                <a:tc>
                  <a:txBody>
                    <a:bodyPr/>
                    <a:lstStyle/>
                    <a:p>
                      <a:pPr algn="r" fontAlgn="b"/>
                      <a:r>
                        <a:rPr lang="en-IN" sz="1200" b="0" u="none" strike="noStrike">
                          <a:solidFill>
                            <a:srgbClr val="000000"/>
                          </a:solidFill>
                          <a:effectLst/>
                          <a:latin typeface="Bahnschrift" panose="020B0502040204020203" pitchFamily="34" charset="0"/>
                        </a:rPr>
                        <a:t>28</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20776</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-757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019366"/>
                  </a:ext>
                </a:extLst>
              </a:tr>
              <a:tr h="184150">
                <a:tc>
                  <a:txBody>
                    <a:bodyPr/>
                    <a:lstStyle/>
                    <a:p>
                      <a:pPr algn="r" fontAlgn="b"/>
                      <a:r>
                        <a:rPr lang="en-IN" sz="1200" b="0" u="none" strike="noStrike">
                          <a:solidFill>
                            <a:srgbClr val="000000"/>
                          </a:solidFill>
                          <a:effectLst/>
                          <a:latin typeface="Bahnschrift" panose="020B0502040204020203" pitchFamily="34" charset="0"/>
                        </a:rPr>
                        <a:t>27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19881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-895</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18762"/>
                  </a:ext>
                </a:extLst>
              </a:tr>
              <a:tr h="184150">
                <a:tc>
                  <a:txBody>
                    <a:bodyPr/>
                    <a:lstStyle/>
                    <a:p>
                      <a:pPr algn="r" fontAlgn="b"/>
                      <a:r>
                        <a:rPr lang="en-IN" sz="1200" b="0" u="none" strike="noStrike">
                          <a:solidFill>
                            <a:srgbClr val="000000"/>
                          </a:solidFill>
                          <a:effectLst/>
                          <a:latin typeface="Bahnschrift" panose="020B0502040204020203" pitchFamily="34" charset="0"/>
                        </a:rPr>
                        <a:t>31</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18556</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-1325</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535881"/>
                  </a:ext>
                </a:extLst>
              </a:tr>
              <a:tr h="184150">
                <a:tc>
                  <a:txBody>
                    <a:bodyPr/>
                    <a:lstStyle/>
                    <a:p>
                      <a:pPr algn="r" fontAlgn="b"/>
                      <a:r>
                        <a:rPr lang="en-IN" sz="1200" b="0" u="none" strike="noStrike">
                          <a:solidFill>
                            <a:srgbClr val="000000"/>
                          </a:solidFill>
                          <a:effectLst/>
                          <a:latin typeface="Bahnschrift" panose="020B0502040204020203" pitchFamily="34" charset="0"/>
                        </a:rPr>
                        <a:t>32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16612</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-1944</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276734"/>
                  </a:ext>
                </a:extLst>
              </a:tr>
              <a:tr h="184150">
                <a:tc>
                  <a:txBody>
                    <a:bodyPr/>
                    <a:lstStyle/>
                    <a:p>
                      <a:pPr algn="r" fontAlgn="b"/>
                      <a:r>
                        <a:rPr lang="en-IN" sz="1200" b="0" u="none" strike="noStrike">
                          <a:solidFill>
                            <a:srgbClr val="000000"/>
                          </a:solidFill>
                          <a:effectLst/>
                          <a:latin typeface="Bahnschrift" panose="020B0502040204020203" pitchFamily="34" charset="0"/>
                        </a:rPr>
                        <a:t>33</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16145</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-467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88741"/>
                  </a:ext>
                </a:extLst>
              </a:tr>
              <a:tr h="184150">
                <a:tc>
                  <a:txBody>
                    <a:bodyPr/>
                    <a:lstStyle/>
                    <a:p>
                      <a:pPr algn="r" fontAlgn="b"/>
                      <a:r>
                        <a:rPr lang="en-IN" sz="1200" b="0" u="none" strike="noStrike">
                          <a:solidFill>
                            <a:srgbClr val="000000"/>
                          </a:solidFill>
                          <a:effectLst/>
                          <a:latin typeface="Bahnschrift" panose="020B0502040204020203" pitchFamily="34" charset="0"/>
                        </a:rPr>
                        <a:t>34</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16127</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a:solidFill>
                            <a:srgbClr val="000000"/>
                          </a:solidFill>
                          <a:effectLst/>
                          <a:latin typeface="Bahnschrift" panose="020B0502040204020203" pitchFamily="34" charset="0"/>
                        </a:rPr>
                        <a:t>-18</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072707"/>
                  </a:ext>
                </a:extLst>
              </a:tr>
              <a:tr h="184150">
                <a:tc>
                  <a:txBody>
                    <a:bodyPr/>
                    <a:lstStyle/>
                    <a:p>
                      <a:pPr algn="r" fontAlgn="b"/>
                      <a:r>
                        <a:rPr lang="en-IN" sz="1200" b="0" u="none" strike="noStrike">
                          <a:solidFill>
                            <a:srgbClr val="000000"/>
                          </a:solidFill>
                          <a:effectLst/>
                          <a:latin typeface="Bahnschrift" panose="020B0502040204020203" pitchFamily="34" charset="0"/>
                        </a:rPr>
                        <a:t>35</a:t>
                      </a:r>
                      <a:endParaRPr lang="en-IN" sz="1200" b="0" i="0" u="none" strike="noStrike">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latin typeface="Bahnschrift" panose="020B0502040204020203" pitchFamily="34" charset="0"/>
                        </a:rPr>
                        <a:t>784</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200" b="0" u="none" strike="noStrike" dirty="0">
                          <a:solidFill>
                            <a:srgbClr val="000000"/>
                          </a:solidFill>
                          <a:effectLst/>
                          <a:latin typeface="Bahnschrift" panose="020B0502040204020203" pitchFamily="34" charset="0"/>
                        </a:rPr>
                        <a:t>-15343</a:t>
                      </a:r>
                      <a:endParaRPr lang="en-IN" sz="1200" b="0" i="0" u="none" strike="noStrike" dirty="0">
                        <a:solidFill>
                          <a:srgbClr val="000000"/>
                        </a:solidFill>
                        <a:effectLst/>
                        <a:latin typeface="Bahnschrift" panose="020B0502040204020203"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629599"/>
                  </a:ext>
                </a:extLst>
              </a:tr>
            </a:tbl>
          </a:graphicData>
        </a:graphic>
      </p:graphicFrame>
    </p:spTree>
    <p:extLst>
      <p:ext uri="{BB962C8B-B14F-4D97-AF65-F5344CB8AC3E}">
        <p14:creationId xmlns:p14="http://schemas.microsoft.com/office/powerpoint/2010/main" val="29358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51958F-EB0A-90B7-0A73-2FE2DE46AE05}"/>
              </a:ext>
            </a:extLst>
          </p:cNvPr>
          <p:cNvSpPr>
            <a:spLocks noGrp="1"/>
          </p:cNvSpPr>
          <p:nvPr>
            <p:ph type="body" idx="1"/>
          </p:nvPr>
        </p:nvSpPr>
        <p:spPr/>
        <p:txBody>
          <a:bodyPr/>
          <a:lstStyle/>
          <a:p>
            <a:r>
              <a:rPr lang="en-US" dirty="0"/>
              <a:t>Query</a:t>
            </a:r>
            <a:endParaRPr lang="en-IN" dirty="0"/>
          </a:p>
        </p:txBody>
      </p:sp>
      <p:sp>
        <p:nvSpPr>
          <p:cNvPr id="3" name="Content Placeholder 2">
            <a:extLst>
              <a:ext uri="{FF2B5EF4-FFF2-40B4-BE49-F238E27FC236}">
                <a16:creationId xmlns:a16="http://schemas.microsoft.com/office/drawing/2014/main" id="{C57707B0-1AE4-A058-13D6-5B2E985D5CF9}"/>
              </a:ext>
            </a:extLst>
          </p:cNvPr>
          <p:cNvSpPr>
            <a:spLocks noGrp="1"/>
          </p:cNvSpPr>
          <p:nvPr>
            <p:ph sz="half" idx="2"/>
          </p:nvPr>
        </p:nvSpPr>
        <p:spPr>
          <a:xfrm>
            <a:off x="1572766" y="2514600"/>
            <a:ext cx="4523233" cy="3291840"/>
          </a:xfrm>
        </p:spPr>
        <p:txBody>
          <a:bodyPr>
            <a:normAutofit/>
          </a:bodyPr>
          <a:lstStyle/>
          <a:p>
            <a:pPr marL="0" indent="0">
              <a:buNone/>
            </a:pPr>
            <a:r>
              <a:rPr lang="en-US" dirty="0">
                <a:latin typeface="Bahnschrift" panose="020B0502040204020203" pitchFamily="34" charset="0"/>
              </a:rPr>
              <a:t>SELECT </a:t>
            </a:r>
          </a:p>
          <a:p>
            <a:pPr marL="0" indent="0">
              <a:buNone/>
            </a:pPr>
            <a:r>
              <a:rPr lang="en-US" dirty="0">
                <a:latin typeface="Bahnschrift" panose="020B0502040204020203" pitchFamily="34" charset="0"/>
              </a:rPr>
              <a:t>	YEAR(</a:t>
            </a:r>
            <a:r>
              <a:rPr lang="en-US" dirty="0" err="1">
                <a:latin typeface="Bahnschrift" panose="020B0502040204020203" pitchFamily="34" charset="0"/>
              </a:rPr>
              <a:t>occured_at</a:t>
            </a:r>
            <a:r>
              <a:rPr lang="en-US" dirty="0">
                <a:latin typeface="Bahnschrift" panose="020B0502040204020203" pitchFamily="34" charset="0"/>
              </a:rPr>
              <a:t>) year, DAY(</a:t>
            </a:r>
            <a:r>
              <a:rPr lang="en-US" dirty="0" err="1">
                <a:latin typeface="Bahnschrift" panose="020B0502040204020203" pitchFamily="34" charset="0"/>
              </a:rPr>
              <a:t>occured_at</a:t>
            </a:r>
            <a:r>
              <a:rPr lang="en-US" dirty="0">
                <a:latin typeface="Bahnschrift" panose="020B0502040204020203" pitchFamily="34" charset="0"/>
              </a:rPr>
              <a:t>)	 day, device, COUNT(*) Users</a:t>
            </a:r>
          </a:p>
          <a:p>
            <a:pPr marL="0" indent="0">
              <a:buNone/>
            </a:pPr>
            <a:r>
              <a:rPr lang="en-US" dirty="0">
                <a:latin typeface="Bahnschrift" panose="020B0502040204020203" pitchFamily="34" charset="0"/>
              </a:rPr>
              <a:t>FROM events </a:t>
            </a:r>
          </a:p>
          <a:p>
            <a:pPr marL="0" indent="0">
              <a:buNone/>
            </a:pPr>
            <a:r>
              <a:rPr lang="en-US" dirty="0">
                <a:latin typeface="Bahnschrift" panose="020B0502040204020203" pitchFamily="34" charset="0"/>
              </a:rPr>
              <a:t>WHERE device = '</a:t>
            </a:r>
            <a:r>
              <a:rPr lang="en-US" dirty="0" err="1">
                <a:latin typeface="Bahnschrift" panose="020B0502040204020203" pitchFamily="34" charset="0"/>
              </a:rPr>
              <a:t>macbook</a:t>
            </a:r>
            <a:r>
              <a:rPr lang="en-US" dirty="0">
                <a:latin typeface="Bahnschrift" panose="020B0502040204020203" pitchFamily="34" charset="0"/>
              </a:rPr>
              <a:t> pro’</a:t>
            </a:r>
          </a:p>
          <a:p>
            <a:pPr marL="0" indent="0">
              <a:buNone/>
            </a:pPr>
            <a:r>
              <a:rPr lang="en-US" dirty="0">
                <a:latin typeface="Bahnschrift" panose="020B0502040204020203" pitchFamily="34" charset="0"/>
              </a:rPr>
              <a:t>GROUP BY 1,2</a:t>
            </a:r>
          </a:p>
          <a:p>
            <a:pPr marL="0" indent="0">
              <a:buNone/>
            </a:pPr>
            <a:r>
              <a:rPr lang="en-US" dirty="0">
                <a:latin typeface="Bahnschrift" panose="020B0502040204020203" pitchFamily="34" charset="0"/>
              </a:rPr>
              <a:t>ORDER BY 1,2;</a:t>
            </a:r>
            <a:endParaRPr lang="en-IN" dirty="0"/>
          </a:p>
        </p:txBody>
      </p:sp>
      <p:sp>
        <p:nvSpPr>
          <p:cNvPr id="4" name="Text Placeholder 3">
            <a:extLst>
              <a:ext uri="{FF2B5EF4-FFF2-40B4-BE49-F238E27FC236}">
                <a16:creationId xmlns:a16="http://schemas.microsoft.com/office/drawing/2014/main" id="{1C207D9E-5513-762A-397D-D403F11BAB86}"/>
              </a:ext>
            </a:extLst>
          </p:cNvPr>
          <p:cNvSpPr>
            <a:spLocks noGrp="1"/>
          </p:cNvSpPr>
          <p:nvPr>
            <p:ph type="body" sz="quarter" idx="3"/>
          </p:nvPr>
        </p:nvSpPr>
        <p:spPr>
          <a:xfrm>
            <a:off x="5934635" y="1691640"/>
            <a:ext cx="3218688" cy="365760"/>
          </a:xfrm>
        </p:spPr>
        <p:txBody>
          <a:bodyPr/>
          <a:lstStyle/>
          <a:p>
            <a:r>
              <a:rPr lang="en-US" dirty="0"/>
              <a:t>Result</a:t>
            </a:r>
            <a:endParaRPr lang="en-IN" dirty="0"/>
          </a:p>
        </p:txBody>
      </p:sp>
      <p:sp>
        <p:nvSpPr>
          <p:cNvPr id="6" name="Title 5">
            <a:extLst>
              <a:ext uri="{FF2B5EF4-FFF2-40B4-BE49-F238E27FC236}">
                <a16:creationId xmlns:a16="http://schemas.microsoft.com/office/drawing/2014/main" id="{8373C3A8-5351-6DD5-2E34-C602462065CB}"/>
              </a:ext>
            </a:extLst>
          </p:cNvPr>
          <p:cNvSpPr>
            <a:spLocks noGrp="1"/>
          </p:cNvSpPr>
          <p:nvPr>
            <p:ph type="title"/>
          </p:nvPr>
        </p:nvSpPr>
        <p:spPr/>
        <p:txBody>
          <a:bodyPr/>
          <a:lstStyle/>
          <a:p>
            <a:r>
              <a:rPr lang="en-US" dirty="0"/>
              <a:t>Case Study 2 </a:t>
            </a:r>
            <a:r>
              <a:rPr lang="en-US" sz="2000" dirty="0"/>
              <a:t>User Growth Analysis </a:t>
            </a:r>
            <a:r>
              <a:rPr lang="en-US" sz="1600" dirty="0"/>
              <a:t>(</a:t>
            </a:r>
            <a:r>
              <a:rPr lang="en-US" sz="1600" dirty="0" err="1"/>
              <a:t>macbookpro</a:t>
            </a:r>
            <a:r>
              <a:rPr lang="en-US" sz="1600" dirty="0"/>
              <a:t>)</a:t>
            </a:r>
            <a:endParaRPr lang="en-IN" dirty="0"/>
          </a:p>
        </p:txBody>
      </p:sp>
      <p:sp>
        <p:nvSpPr>
          <p:cNvPr id="7" name="Text Placeholder 6">
            <a:extLst>
              <a:ext uri="{FF2B5EF4-FFF2-40B4-BE49-F238E27FC236}">
                <a16:creationId xmlns:a16="http://schemas.microsoft.com/office/drawing/2014/main" id="{46DE5F19-67C7-2B03-AD09-45D8890E9465}"/>
              </a:ext>
            </a:extLst>
          </p:cNvPr>
          <p:cNvSpPr>
            <a:spLocks noGrp="1"/>
          </p:cNvSpPr>
          <p:nvPr>
            <p:ph type="body" sz="quarter" idx="13"/>
          </p:nvPr>
        </p:nvSpPr>
        <p:spPr/>
        <p:txBody>
          <a:bodyPr/>
          <a:lstStyle/>
          <a:p>
            <a:endParaRPr lang="en-IN"/>
          </a:p>
        </p:txBody>
      </p:sp>
      <p:sp>
        <p:nvSpPr>
          <p:cNvPr id="8" name="Slide Number Placeholder 7">
            <a:extLst>
              <a:ext uri="{FF2B5EF4-FFF2-40B4-BE49-F238E27FC236}">
                <a16:creationId xmlns:a16="http://schemas.microsoft.com/office/drawing/2014/main" id="{80197BFC-7BA0-DF00-8AEE-6FCFB3A25E4A}"/>
              </a:ext>
            </a:extLst>
          </p:cNvPr>
          <p:cNvSpPr>
            <a:spLocks noGrp="1"/>
          </p:cNvSpPr>
          <p:nvPr>
            <p:ph type="sldNum" sz="quarter" idx="15"/>
          </p:nvPr>
        </p:nvSpPr>
        <p:spPr>
          <a:xfrm>
            <a:off x="1655786" y="793971"/>
            <a:ext cx="941832" cy="621792"/>
          </a:xfrm>
        </p:spPr>
        <p:txBody>
          <a:bodyPr/>
          <a:lstStyle/>
          <a:p>
            <a:fld id="{CC43B8D3-9A08-F84C-9DD4-44948BA52D4B}" type="slidenum">
              <a:rPr lang="en-US" smtClean="0"/>
              <a:pPr/>
              <a:t>11</a:t>
            </a:fld>
            <a:endParaRPr lang="en-US" dirty="0"/>
          </a:p>
        </p:txBody>
      </p:sp>
      <p:graphicFrame>
        <p:nvGraphicFramePr>
          <p:cNvPr id="9" name="Content Placeholder 8">
            <a:extLst>
              <a:ext uri="{FF2B5EF4-FFF2-40B4-BE49-F238E27FC236}">
                <a16:creationId xmlns:a16="http://schemas.microsoft.com/office/drawing/2014/main" id="{4330DF11-784B-BF10-D949-EABB544D576F}"/>
              </a:ext>
            </a:extLst>
          </p:cNvPr>
          <p:cNvGraphicFramePr>
            <a:graphicFrameLocks noGrp="1"/>
          </p:cNvGraphicFramePr>
          <p:nvPr>
            <p:ph sz="quarter" idx="4"/>
            <p:extLst>
              <p:ext uri="{D42A27DB-BD31-4B8C-83A1-F6EECF244321}">
                <p14:modId xmlns:p14="http://schemas.microsoft.com/office/powerpoint/2010/main" val="899047259"/>
              </p:ext>
            </p:extLst>
          </p:nvPr>
        </p:nvGraphicFramePr>
        <p:xfrm>
          <a:off x="5934635" y="2513965"/>
          <a:ext cx="6113929" cy="3292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925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577779-3496-4F66-CB11-6B7B47425892}"/>
              </a:ext>
            </a:extLst>
          </p:cNvPr>
          <p:cNvSpPr>
            <a:spLocks noGrp="1"/>
          </p:cNvSpPr>
          <p:nvPr>
            <p:ph type="body" idx="1"/>
          </p:nvPr>
        </p:nvSpPr>
        <p:spPr>
          <a:xfrm>
            <a:off x="1298448" y="2148840"/>
            <a:ext cx="3566160" cy="649224"/>
          </a:xfrm>
        </p:spPr>
        <p:txBody>
          <a:bodyPr/>
          <a:lstStyle/>
          <a:p>
            <a:r>
              <a:rPr lang="en-US" dirty="0"/>
              <a:t>Query</a:t>
            </a:r>
            <a:endParaRPr lang="en-IN" dirty="0"/>
          </a:p>
        </p:txBody>
      </p:sp>
      <p:sp>
        <p:nvSpPr>
          <p:cNvPr id="3" name="Content Placeholder 2">
            <a:extLst>
              <a:ext uri="{FF2B5EF4-FFF2-40B4-BE49-F238E27FC236}">
                <a16:creationId xmlns:a16="http://schemas.microsoft.com/office/drawing/2014/main" id="{0B7C387C-9164-2F2C-0529-FDF44C2D289D}"/>
              </a:ext>
            </a:extLst>
          </p:cNvPr>
          <p:cNvSpPr>
            <a:spLocks noGrp="1"/>
          </p:cNvSpPr>
          <p:nvPr>
            <p:ph sz="half" idx="2"/>
          </p:nvPr>
        </p:nvSpPr>
        <p:spPr>
          <a:xfrm>
            <a:off x="1298448" y="2788920"/>
            <a:ext cx="4352544" cy="2437504"/>
          </a:xfrm>
        </p:spPr>
        <p:txBody>
          <a:bodyPr>
            <a:normAutofit fontScale="92500" lnSpcReduction="20000"/>
          </a:bodyPr>
          <a:lstStyle/>
          <a:p>
            <a:pPr marL="0" indent="0">
              <a:buNone/>
            </a:pPr>
            <a:r>
              <a:rPr lang="en-US" dirty="0">
                <a:latin typeface="Bahnschrift" panose="020B0502040204020203" pitchFamily="34" charset="0"/>
              </a:rPr>
              <a:t>SELECT </a:t>
            </a:r>
          </a:p>
          <a:p>
            <a:pPr marL="0" indent="0">
              <a:buNone/>
            </a:pPr>
            <a:r>
              <a:rPr lang="en-US" dirty="0">
                <a:latin typeface="Bahnschrift" panose="020B0502040204020203" pitchFamily="34" charset="0"/>
              </a:rPr>
              <a:t>	WEEK(</a:t>
            </a:r>
            <a:r>
              <a:rPr lang="en-US" dirty="0" err="1">
                <a:latin typeface="Bahnschrift" panose="020B0502040204020203" pitchFamily="34" charset="0"/>
              </a:rPr>
              <a:t>occured_at</a:t>
            </a:r>
            <a:r>
              <a:rPr lang="en-US" dirty="0">
                <a:latin typeface="Bahnschrift" panose="020B0502040204020203" pitchFamily="34" charset="0"/>
              </a:rPr>
              <a:t>) Week, </a:t>
            </a:r>
          </a:p>
          <a:p>
            <a:pPr marL="0" indent="0">
              <a:buNone/>
            </a:pPr>
            <a:r>
              <a:rPr lang="en-US" dirty="0">
                <a:latin typeface="Bahnschrift" panose="020B0502040204020203" pitchFamily="34" charset="0"/>
              </a:rPr>
              <a:t>	count(*) </a:t>
            </a:r>
            <a:r>
              <a:rPr lang="en-US" dirty="0" err="1">
                <a:latin typeface="Bahnschrift" panose="020B0502040204020203" pitchFamily="34" charset="0"/>
              </a:rPr>
              <a:t>Retention_of_users</a:t>
            </a:r>
            <a:endParaRPr lang="en-US" dirty="0">
              <a:latin typeface="Bahnschrift" panose="020B0502040204020203" pitchFamily="34" charset="0"/>
            </a:endParaRPr>
          </a:p>
          <a:p>
            <a:pPr marL="0" indent="0">
              <a:buNone/>
            </a:pPr>
            <a:r>
              <a:rPr lang="en-US" dirty="0">
                <a:latin typeface="Bahnschrift" panose="020B0502040204020203" pitchFamily="34" charset="0"/>
              </a:rPr>
              <a:t>FROM events </a:t>
            </a:r>
          </a:p>
          <a:p>
            <a:pPr marL="0" indent="0">
              <a:buNone/>
            </a:pPr>
            <a:r>
              <a:rPr lang="en-US" dirty="0">
                <a:latin typeface="Bahnschrift" panose="020B0502040204020203" pitchFamily="34" charset="0"/>
              </a:rPr>
              <a:t>WHERE </a:t>
            </a:r>
          </a:p>
          <a:p>
            <a:pPr marL="0" indent="0">
              <a:buNone/>
            </a:pPr>
            <a:r>
              <a:rPr lang="en-US" dirty="0">
                <a:latin typeface="Bahnschrift" panose="020B0502040204020203" pitchFamily="34" charset="0"/>
              </a:rPr>
              <a:t>	</a:t>
            </a:r>
            <a:r>
              <a:rPr lang="en-US" dirty="0" err="1">
                <a:latin typeface="Bahnschrift" panose="020B0502040204020203" pitchFamily="34" charset="0"/>
              </a:rPr>
              <a:t>event_type</a:t>
            </a:r>
            <a:r>
              <a:rPr lang="en-US" dirty="0">
                <a:latin typeface="Bahnschrift" panose="020B0502040204020203" pitchFamily="34" charset="0"/>
              </a:rPr>
              <a:t> = '</a:t>
            </a:r>
            <a:r>
              <a:rPr lang="en-US" dirty="0" err="1">
                <a:latin typeface="Bahnschrift" panose="020B0502040204020203" pitchFamily="34" charset="0"/>
              </a:rPr>
              <a:t>signup_flow</a:t>
            </a:r>
            <a:r>
              <a:rPr lang="en-US" dirty="0">
                <a:latin typeface="Bahnschrift" panose="020B0502040204020203" pitchFamily="34" charset="0"/>
              </a:rPr>
              <a:t>' and </a:t>
            </a:r>
            <a:r>
              <a:rPr lang="en-US" dirty="0" err="1">
                <a:latin typeface="Bahnschrift" panose="020B0502040204020203" pitchFamily="34" charset="0"/>
              </a:rPr>
              <a:t>event_name</a:t>
            </a:r>
            <a:r>
              <a:rPr lang="en-US" dirty="0">
                <a:latin typeface="Bahnschrift" panose="020B0502040204020203" pitchFamily="34" charset="0"/>
              </a:rPr>
              <a:t> 	= '</a:t>
            </a:r>
            <a:r>
              <a:rPr lang="en-US" dirty="0" err="1">
                <a:latin typeface="Bahnschrift" panose="020B0502040204020203" pitchFamily="34" charset="0"/>
              </a:rPr>
              <a:t>complete_signup</a:t>
            </a:r>
            <a:r>
              <a:rPr lang="en-US" dirty="0">
                <a:latin typeface="Bahnschrift" panose="020B0502040204020203" pitchFamily="34" charset="0"/>
              </a:rPr>
              <a:t>’</a:t>
            </a:r>
          </a:p>
          <a:p>
            <a:pPr marL="0" indent="0">
              <a:buNone/>
            </a:pPr>
            <a:r>
              <a:rPr lang="en-US" dirty="0">
                <a:latin typeface="Bahnschrift" panose="020B0502040204020203" pitchFamily="34" charset="0"/>
              </a:rPr>
              <a:t>GROUP BY 1</a:t>
            </a:r>
          </a:p>
          <a:p>
            <a:pPr marL="0" indent="0">
              <a:buNone/>
            </a:pPr>
            <a:r>
              <a:rPr lang="en-US" dirty="0">
                <a:latin typeface="Bahnschrift" panose="020B0502040204020203" pitchFamily="34" charset="0"/>
              </a:rPr>
              <a:t>ORDER BY 1;</a:t>
            </a:r>
            <a:endParaRPr lang="en-IN" dirty="0">
              <a:latin typeface="Bahnschrift" panose="020B0502040204020203" pitchFamily="34" charset="0"/>
            </a:endParaRPr>
          </a:p>
        </p:txBody>
      </p:sp>
      <p:sp>
        <p:nvSpPr>
          <p:cNvPr id="4" name="Text Placeholder 3">
            <a:extLst>
              <a:ext uri="{FF2B5EF4-FFF2-40B4-BE49-F238E27FC236}">
                <a16:creationId xmlns:a16="http://schemas.microsoft.com/office/drawing/2014/main" id="{6B4388EC-4BE1-9610-55A7-73AB78C603BE}"/>
              </a:ext>
            </a:extLst>
          </p:cNvPr>
          <p:cNvSpPr>
            <a:spLocks noGrp="1"/>
          </p:cNvSpPr>
          <p:nvPr>
            <p:ph type="body" sz="quarter" idx="3"/>
          </p:nvPr>
        </p:nvSpPr>
        <p:spPr>
          <a:xfrm>
            <a:off x="5760720" y="2154936"/>
            <a:ext cx="3566160" cy="649224"/>
          </a:xfrm>
        </p:spPr>
        <p:txBody>
          <a:bodyPr/>
          <a:lstStyle/>
          <a:p>
            <a:r>
              <a:rPr lang="en-US" dirty="0"/>
              <a:t>Result</a:t>
            </a:r>
            <a:endParaRPr lang="en-IN" dirty="0"/>
          </a:p>
        </p:txBody>
      </p:sp>
      <p:sp>
        <p:nvSpPr>
          <p:cNvPr id="5" name="Content Placeholder 4">
            <a:extLst>
              <a:ext uri="{FF2B5EF4-FFF2-40B4-BE49-F238E27FC236}">
                <a16:creationId xmlns:a16="http://schemas.microsoft.com/office/drawing/2014/main" id="{E8C8F63D-A393-CBD3-8F89-69F96E7E6943}"/>
              </a:ext>
            </a:extLst>
          </p:cNvPr>
          <p:cNvSpPr>
            <a:spLocks noGrp="1"/>
          </p:cNvSpPr>
          <p:nvPr>
            <p:ph sz="quarter" idx="4"/>
          </p:nvPr>
        </p:nvSpPr>
        <p:spPr/>
        <p:txBody>
          <a:bodyPr/>
          <a:lstStyle/>
          <a:p>
            <a:endParaRPr lang="en-IN" dirty="0"/>
          </a:p>
        </p:txBody>
      </p:sp>
      <p:sp>
        <p:nvSpPr>
          <p:cNvPr id="6" name="Title 5">
            <a:extLst>
              <a:ext uri="{FF2B5EF4-FFF2-40B4-BE49-F238E27FC236}">
                <a16:creationId xmlns:a16="http://schemas.microsoft.com/office/drawing/2014/main" id="{9C82011D-A8DA-CB1A-D759-208D5C291E26}"/>
              </a:ext>
            </a:extLst>
          </p:cNvPr>
          <p:cNvSpPr>
            <a:spLocks noGrp="1"/>
          </p:cNvSpPr>
          <p:nvPr>
            <p:ph type="title"/>
          </p:nvPr>
        </p:nvSpPr>
        <p:spPr/>
        <p:txBody>
          <a:bodyPr/>
          <a:lstStyle/>
          <a:p>
            <a:r>
              <a:rPr lang="en-US" dirty="0"/>
              <a:t>Case Study 2 </a:t>
            </a:r>
            <a:r>
              <a:rPr lang="en-US" sz="2000" dirty="0"/>
              <a:t>Weekly Retention Analysis</a:t>
            </a:r>
            <a:endParaRPr lang="en-IN" dirty="0"/>
          </a:p>
        </p:txBody>
      </p:sp>
      <p:sp>
        <p:nvSpPr>
          <p:cNvPr id="7" name="Text Placeholder 6">
            <a:extLst>
              <a:ext uri="{FF2B5EF4-FFF2-40B4-BE49-F238E27FC236}">
                <a16:creationId xmlns:a16="http://schemas.microsoft.com/office/drawing/2014/main" id="{12D5F822-BD35-2729-257C-C09571725DF4}"/>
              </a:ext>
            </a:extLst>
          </p:cNvPr>
          <p:cNvSpPr>
            <a:spLocks noGrp="1"/>
          </p:cNvSpPr>
          <p:nvPr>
            <p:ph type="body" sz="quarter" idx="13"/>
          </p:nvPr>
        </p:nvSpPr>
        <p:spPr/>
        <p:txBody>
          <a:bodyPr/>
          <a:lstStyle/>
          <a:p>
            <a:endParaRPr lang="en-IN"/>
          </a:p>
        </p:txBody>
      </p:sp>
      <p:sp>
        <p:nvSpPr>
          <p:cNvPr id="8" name="Slide Number Placeholder 7">
            <a:extLst>
              <a:ext uri="{FF2B5EF4-FFF2-40B4-BE49-F238E27FC236}">
                <a16:creationId xmlns:a16="http://schemas.microsoft.com/office/drawing/2014/main" id="{4A127212-792B-4D54-FE79-72D1D7C2F34A}"/>
              </a:ext>
            </a:extLst>
          </p:cNvPr>
          <p:cNvSpPr>
            <a:spLocks noGrp="1"/>
          </p:cNvSpPr>
          <p:nvPr>
            <p:ph type="sldNum" sz="quarter" idx="15"/>
          </p:nvPr>
        </p:nvSpPr>
        <p:spPr/>
        <p:txBody>
          <a:bodyPr/>
          <a:lstStyle/>
          <a:p>
            <a:fld id="{CC43B8D3-9A08-F84C-9DD4-44948BA52D4B}" type="slidenum">
              <a:rPr lang="en-US" smtClean="0"/>
              <a:pPr/>
              <a:t>12</a:t>
            </a:fld>
            <a:endParaRPr lang="en-US" dirty="0"/>
          </a:p>
        </p:txBody>
      </p:sp>
      <p:graphicFrame>
        <p:nvGraphicFramePr>
          <p:cNvPr id="9" name="Chart 8">
            <a:extLst>
              <a:ext uri="{FF2B5EF4-FFF2-40B4-BE49-F238E27FC236}">
                <a16:creationId xmlns:a16="http://schemas.microsoft.com/office/drawing/2014/main" id="{58F3D6EE-D44A-183E-CC4C-60747B6C94CD}"/>
              </a:ext>
            </a:extLst>
          </p:cNvPr>
          <p:cNvGraphicFramePr>
            <a:graphicFrameLocks/>
          </p:cNvGraphicFramePr>
          <p:nvPr>
            <p:extLst>
              <p:ext uri="{D42A27DB-BD31-4B8C-83A1-F6EECF244321}">
                <p14:modId xmlns:p14="http://schemas.microsoft.com/office/powerpoint/2010/main" val="3596851294"/>
              </p:ext>
            </p:extLst>
          </p:nvPr>
        </p:nvGraphicFramePr>
        <p:xfrm>
          <a:off x="5760720" y="278892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126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4A9-72EB-CAB3-F8EE-98F91B2595CE}"/>
              </a:ext>
            </a:extLst>
          </p:cNvPr>
          <p:cNvSpPr>
            <a:spLocks noGrp="1"/>
          </p:cNvSpPr>
          <p:nvPr>
            <p:ph type="title"/>
          </p:nvPr>
        </p:nvSpPr>
        <p:spPr>
          <a:xfrm>
            <a:off x="2601501" y="731520"/>
            <a:ext cx="8762246" cy="777240"/>
          </a:xfrm>
        </p:spPr>
        <p:txBody>
          <a:bodyPr/>
          <a:lstStyle/>
          <a:p>
            <a:r>
              <a:rPr lang="en-US" dirty="0"/>
              <a:t>Case Study 2 </a:t>
            </a:r>
            <a:r>
              <a:rPr lang="en-US" sz="1800" dirty="0"/>
              <a:t>Weekly Engagement Analysis</a:t>
            </a:r>
            <a:endParaRPr lang="en-IN" dirty="0"/>
          </a:p>
        </p:txBody>
      </p:sp>
      <p:sp>
        <p:nvSpPr>
          <p:cNvPr id="4" name="Text Placeholder 3">
            <a:extLst>
              <a:ext uri="{FF2B5EF4-FFF2-40B4-BE49-F238E27FC236}">
                <a16:creationId xmlns:a16="http://schemas.microsoft.com/office/drawing/2014/main" id="{152CC428-280A-A2C9-C7A1-F67F0DAA4C79}"/>
              </a:ext>
            </a:extLst>
          </p:cNvPr>
          <p:cNvSpPr>
            <a:spLocks noGrp="1"/>
          </p:cNvSpPr>
          <p:nvPr>
            <p:ph type="body" sz="quarter" idx="13"/>
          </p:nvPr>
        </p:nvSpPr>
        <p:spPr>
          <a:solidFill>
            <a:schemeClr val="tx2"/>
          </a:solidFill>
        </p:spPr>
        <p:txBody>
          <a:bodyPr/>
          <a:lstStyle/>
          <a:p>
            <a:endParaRPr lang="en-IN" dirty="0"/>
          </a:p>
        </p:txBody>
      </p:sp>
      <p:sp>
        <p:nvSpPr>
          <p:cNvPr id="5" name="Slide Number Placeholder 4">
            <a:extLst>
              <a:ext uri="{FF2B5EF4-FFF2-40B4-BE49-F238E27FC236}">
                <a16:creationId xmlns:a16="http://schemas.microsoft.com/office/drawing/2014/main" id="{3CD82A9A-B87B-EC5F-2BBB-9AC6C0AC3BA6}"/>
              </a:ext>
            </a:extLst>
          </p:cNvPr>
          <p:cNvSpPr>
            <a:spLocks noGrp="1"/>
          </p:cNvSpPr>
          <p:nvPr>
            <p:ph type="sldNum" sz="quarter" idx="15"/>
          </p:nvPr>
        </p:nvSpPr>
        <p:spPr>
          <a:xfrm>
            <a:off x="1655786" y="789399"/>
            <a:ext cx="941832" cy="621792"/>
          </a:xfrm>
        </p:spPr>
        <p:txBody>
          <a:bodyPr/>
          <a:lstStyle/>
          <a:p>
            <a:r>
              <a:rPr lang="en-US" dirty="0"/>
              <a:t>8</a:t>
            </a:r>
          </a:p>
        </p:txBody>
      </p:sp>
      <p:sp>
        <p:nvSpPr>
          <p:cNvPr id="8" name="Content Placeholder 7">
            <a:extLst>
              <a:ext uri="{FF2B5EF4-FFF2-40B4-BE49-F238E27FC236}">
                <a16:creationId xmlns:a16="http://schemas.microsoft.com/office/drawing/2014/main" id="{A0468D9B-4FDA-993C-1412-7348642B035E}"/>
              </a:ext>
            </a:extLst>
          </p:cNvPr>
          <p:cNvSpPr>
            <a:spLocks noGrp="1"/>
          </p:cNvSpPr>
          <p:nvPr>
            <p:ph idx="1"/>
          </p:nvPr>
        </p:nvSpPr>
        <p:spPr>
          <a:xfrm>
            <a:off x="852277" y="2324549"/>
            <a:ext cx="5145111" cy="3578352"/>
          </a:xfrm>
        </p:spPr>
        <p:txBody>
          <a:bodyPr>
            <a:normAutofit/>
          </a:bodyPr>
          <a:lstStyle/>
          <a:p>
            <a:r>
              <a:rPr lang="en-IN" sz="1400" dirty="0">
                <a:latin typeface="Bahnschrift" panose="020B0502040204020203" pitchFamily="34" charset="0"/>
              </a:rPr>
              <a:t>SELECT </a:t>
            </a:r>
          </a:p>
          <a:p>
            <a:r>
              <a:rPr lang="en-IN" sz="1400" dirty="0">
                <a:latin typeface="Bahnschrift" panose="020B0502040204020203" pitchFamily="34" charset="0"/>
              </a:rPr>
              <a:t>	device </a:t>
            </a:r>
            <a:r>
              <a:rPr lang="en-IN" sz="1400" dirty="0" err="1">
                <a:latin typeface="Bahnschrift" panose="020B0502040204020203" pitchFamily="34" charset="0"/>
              </a:rPr>
              <a:t>Device</a:t>
            </a:r>
            <a:r>
              <a:rPr lang="en-IN" sz="1400" dirty="0">
                <a:latin typeface="Bahnschrift" panose="020B0502040204020203" pitchFamily="34" charset="0"/>
              </a:rPr>
              <a:t>, AVG(Users) </a:t>
            </a:r>
            <a:r>
              <a:rPr lang="en-IN" sz="1400" dirty="0" err="1">
                <a:latin typeface="Bahnschrift" panose="020B0502040204020203" pitchFamily="34" charset="0"/>
              </a:rPr>
              <a:t>Avg_Weekly_Users</a:t>
            </a:r>
            <a:r>
              <a:rPr lang="en-IN" sz="1400" dirty="0">
                <a:latin typeface="Bahnschrift" panose="020B0502040204020203" pitchFamily="34" charset="0"/>
              </a:rPr>
              <a:t>, </a:t>
            </a:r>
          </a:p>
          <a:p>
            <a:r>
              <a:rPr lang="en-IN" sz="1400" dirty="0">
                <a:latin typeface="Bahnschrift" panose="020B0502040204020203" pitchFamily="34" charset="0"/>
              </a:rPr>
              <a:t>	AVG(</a:t>
            </a:r>
            <a:r>
              <a:rPr lang="en-IN" sz="1400" dirty="0" err="1">
                <a:latin typeface="Bahnschrift" panose="020B0502040204020203" pitchFamily="34" charset="0"/>
              </a:rPr>
              <a:t>Device_used</a:t>
            </a:r>
            <a:r>
              <a:rPr lang="en-IN" sz="1400" dirty="0">
                <a:latin typeface="Bahnschrift" panose="020B0502040204020203" pitchFamily="34" charset="0"/>
              </a:rPr>
              <a:t>) </a:t>
            </a:r>
            <a:r>
              <a:rPr lang="en-IN" sz="1400" dirty="0" err="1">
                <a:latin typeface="Bahnschrift" panose="020B0502040204020203" pitchFamily="34" charset="0"/>
              </a:rPr>
              <a:t>Avg_Device_Used</a:t>
            </a:r>
            <a:endParaRPr lang="en-IN" sz="1400" dirty="0">
              <a:latin typeface="Bahnschrift" panose="020B0502040204020203" pitchFamily="34" charset="0"/>
            </a:endParaRPr>
          </a:p>
          <a:p>
            <a:r>
              <a:rPr lang="en-IN" sz="1400" dirty="0">
                <a:latin typeface="Bahnschrift" panose="020B0502040204020203" pitchFamily="34" charset="0"/>
              </a:rPr>
              <a:t>FROM ( 	</a:t>
            </a:r>
          </a:p>
          <a:p>
            <a:r>
              <a:rPr lang="en-IN" sz="1400" dirty="0">
                <a:latin typeface="Bahnschrift" panose="020B0502040204020203" pitchFamily="34" charset="0"/>
              </a:rPr>
              <a:t>	SELECT WEEK(</a:t>
            </a:r>
            <a:r>
              <a:rPr lang="en-IN" sz="1400" dirty="0" err="1">
                <a:latin typeface="Bahnschrift" panose="020B0502040204020203" pitchFamily="34" charset="0"/>
              </a:rPr>
              <a:t>occured_at</a:t>
            </a:r>
            <a:r>
              <a:rPr lang="en-IN" sz="1400" dirty="0">
                <a:latin typeface="Bahnschrift" panose="020B0502040204020203" pitchFamily="34" charset="0"/>
              </a:rPr>
              <a:t>) Week, device, 	COUNT(DISTINCT(</a:t>
            </a:r>
            <a:r>
              <a:rPr lang="en-IN" sz="1400" dirty="0" err="1">
                <a:latin typeface="Bahnschrift" panose="020B0502040204020203" pitchFamily="34" charset="0"/>
              </a:rPr>
              <a:t>user_id</a:t>
            </a:r>
            <a:r>
              <a:rPr lang="en-IN" sz="1400" dirty="0">
                <a:latin typeface="Bahnschrift" panose="020B0502040204020203" pitchFamily="34" charset="0"/>
              </a:rPr>
              <a:t>)) </a:t>
            </a:r>
          </a:p>
          <a:p>
            <a:r>
              <a:rPr lang="en-IN" sz="1400" dirty="0">
                <a:latin typeface="Bahnschrift" panose="020B0502040204020203" pitchFamily="34" charset="0"/>
              </a:rPr>
              <a:t>	Users, COUNT(device) </a:t>
            </a:r>
            <a:r>
              <a:rPr lang="en-IN" sz="1400" dirty="0" err="1">
                <a:latin typeface="Bahnschrift" panose="020B0502040204020203" pitchFamily="34" charset="0"/>
              </a:rPr>
              <a:t>Device_Used</a:t>
            </a:r>
            <a:r>
              <a:rPr lang="en-IN" sz="1400" dirty="0">
                <a:latin typeface="Bahnschrift" panose="020B0502040204020203" pitchFamily="34" charset="0"/>
              </a:rPr>
              <a:t>	</a:t>
            </a:r>
          </a:p>
          <a:p>
            <a:r>
              <a:rPr lang="en-IN" sz="1400" dirty="0">
                <a:latin typeface="Bahnschrift" panose="020B0502040204020203" pitchFamily="34" charset="0"/>
              </a:rPr>
              <a:t>	FROM events </a:t>
            </a:r>
          </a:p>
          <a:p>
            <a:r>
              <a:rPr lang="en-IN" sz="1400" dirty="0">
                <a:latin typeface="Bahnschrift" panose="020B0502040204020203" pitchFamily="34" charset="0"/>
              </a:rPr>
              <a:t>	WHERE </a:t>
            </a:r>
            <a:r>
              <a:rPr lang="en-IN" sz="1400" dirty="0" err="1">
                <a:latin typeface="Bahnschrift" panose="020B0502040204020203" pitchFamily="34" charset="0"/>
              </a:rPr>
              <a:t>event_type</a:t>
            </a:r>
            <a:r>
              <a:rPr lang="en-IN" sz="1400" dirty="0">
                <a:latin typeface="Bahnschrift" panose="020B0502040204020203" pitchFamily="34" charset="0"/>
              </a:rPr>
              <a:t> = 'engagement' and 	</a:t>
            </a:r>
            <a:r>
              <a:rPr lang="en-IN" sz="1400" dirty="0" err="1">
                <a:latin typeface="Bahnschrift" panose="020B0502040204020203" pitchFamily="34" charset="0"/>
              </a:rPr>
              <a:t>event_name</a:t>
            </a:r>
            <a:r>
              <a:rPr lang="en-IN" sz="1400" dirty="0">
                <a:latin typeface="Bahnschrift" panose="020B0502040204020203" pitchFamily="34" charset="0"/>
              </a:rPr>
              <a:t> = 'login'	GROUP BY 1,2</a:t>
            </a:r>
          </a:p>
          <a:p>
            <a:r>
              <a:rPr lang="en-IN" sz="1400" dirty="0">
                <a:latin typeface="Bahnschrift" panose="020B0502040204020203" pitchFamily="34" charset="0"/>
              </a:rPr>
              <a:t>	ORDER BY 1</a:t>
            </a:r>
          </a:p>
          <a:p>
            <a:r>
              <a:rPr lang="en-IN" sz="1400" dirty="0">
                <a:latin typeface="Bahnschrift" panose="020B0502040204020203" pitchFamily="34" charset="0"/>
              </a:rPr>
              <a:t>) A</a:t>
            </a:r>
          </a:p>
          <a:p>
            <a:r>
              <a:rPr lang="en-IN" sz="1400" dirty="0">
                <a:latin typeface="Bahnschrift" panose="020B0502040204020203" pitchFamily="34" charset="0"/>
              </a:rPr>
              <a:t>GROUP BY 1;</a:t>
            </a:r>
          </a:p>
        </p:txBody>
      </p:sp>
      <p:sp>
        <p:nvSpPr>
          <p:cNvPr id="9" name="Content Placeholder 7">
            <a:extLst>
              <a:ext uri="{FF2B5EF4-FFF2-40B4-BE49-F238E27FC236}">
                <a16:creationId xmlns:a16="http://schemas.microsoft.com/office/drawing/2014/main" id="{CC479EB8-8BF9-BB03-A52F-8A34B79D13FA}"/>
              </a:ext>
            </a:extLst>
          </p:cNvPr>
          <p:cNvSpPr txBox="1">
            <a:spLocks/>
          </p:cNvSpPr>
          <p:nvPr/>
        </p:nvSpPr>
        <p:spPr>
          <a:xfrm>
            <a:off x="852277" y="1966800"/>
            <a:ext cx="1607018" cy="34743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283464"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566928" indent="-283464"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758952" indent="-283464"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042416" indent="-283464"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a:t>
            </a:r>
            <a:endParaRPr lang="en-IN" dirty="0"/>
          </a:p>
        </p:txBody>
      </p:sp>
      <p:graphicFrame>
        <p:nvGraphicFramePr>
          <p:cNvPr id="14" name="Chart 13">
            <a:extLst>
              <a:ext uri="{FF2B5EF4-FFF2-40B4-BE49-F238E27FC236}">
                <a16:creationId xmlns:a16="http://schemas.microsoft.com/office/drawing/2014/main" id="{BCB5B4AC-CE9C-5172-4EDF-2399353342E2}"/>
              </a:ext>
            </a:extLst>
          </p:cNvPr>
          <p:cNvGraphicFramePr>
            <a:graphicFrameLocks/>
          </p:cNvGraphicFramePr>
          <p:nvPr>
            <p:extLst>
              <p:ext uri="{D42A27DB-BD31-4B8C-83A1-F6EECF244321}">
                <p14:modId xmlns:p14="http://schemas.microsoft.com/office/powerpoint/2010/main" val="1355088905"/>
              </p:ext>
            </p:extLst>
          </p:nvPr>
        </p:nvGraphicFramePr>
        <p:xfrm>
          <a:off x="5665693" y="2206997"/>
          <a:ext cx="6272361" cy="3919483"/>
        </p:xfrm>
        <a:graphic>
          <a:graphicData uri="http://schemas.openxmlformats.org/drawingml/2006/chart">
            <c:chart xmlns:c="http://schemas.openxmlformats.org/drawingml/2006/chart" xmlns:r="http://schemas.openxmlformats.org/officeDocument/2006/relationships" r:id="rId2"/>
          </a:graphicData>
        </a:graphic>
      </p:graphicFrame>
      <p:sp>
        <p:nvSpPr>
          <p:cNvPr id="16" name="Content Placeholder 7">
            <a:extLst>
              <a:ext uri="{FF2B5EF4-FFF2-40B4-BE49-F238E27FC236}">
                <a16:creationId xmlns:a16="http://schemas.microsoft.com/office/drawing/2014/main" id="{9972B483-9DE9-8F6A-AA16-EB79429C2EBC}"/>
              </a:ext>
            </a:extLst>
          </p:cNvPr>
          <p:cNvSpPr txBox="1">
            <a:spLocks/>
          </p:cNvSpPr>
          <p:nvPr/>
        </p:nvSpPr>
        <p:spPr>
          <a:xfrm>
            <a:off x="5594606" y="1859558"/>
            <a:ext cx="1607018" cy="34743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283464"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566928" indent="-283464"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758952" indent="-283464"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042416" indent="-283464"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a:t>
            </a:r>
            <a:endParaRPr lang="en-IN" dirty="0"/>
          </a:p>
        </p:txBody>
      </p:sp>
    </p:spTree>
    <p:extLst>
      <p:ext uri="{BB962C8B-B14F-4D97-AF65-F5344CB8AC3E}">
        <p14:creationId xmlns:p14="http://schemas.microsoft.com/office/powerpoint/2010/main" val="138612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51958F-EB0A-90B7-0A73-2FE2DE46AE05}"/>
              </a:ext>
            </a:extLst>
          </p:cNvPr>
          <p:cNvSpPr>
            <a:spLocks noGrp="1"/>
          </p:cNvSpPr>
          <p:nvPr>
            <p:ph type="body" idx="1"/>
          </p:nvPr>
        </p:nvSpPr>
        <p:spPr>
          <a:xfrm>
            <a:off x="72861" y="1578566"/>
            <a:ext cx="3218688" cy="365760"/>
          </a:xfrm>
        </p:spPr>
        <p:txBody>
          <a:bodyPr/>
          <a:lstStyle/>
          <a:p>
            <a:r>
              <a:rPr lang="en-US" dirty="0"/>
              <a:t>Query</a:t>
            </a:r>
            <a:endParaRPr lang="en-IN" dirty="0"/>
          </a:p>
        </p:txBody>
      </p:sp>
      <p:sp>
        <p:nvSpPr>
          <p:cNvPr id="3" name="Content Placeholder 2">
            <a:extLst>
              <a:ext uri="{FF2B5EF4-FFF2-40B4-BE49-F238E27FC236}">
                <a16:creationId xmlns:a16="http://schemas.microsoft.com/office/drawing/2014/main" id="{C57707B0-1AE4-A058-13D6-5B2E985D5CF9}"/>
              </a:ext>
            </a:extLst>
          </p:cNvPr>
          <p:cNvSpPr>
            <a:spLocks noGrp="1"/>
          </p:cNvSpPr>
          <p:nvPr>
            <p:ph sz="half" idx="2"/>
          </p:nvPr>
        </p:nvSpPr>
        <p:spPr>
          <a:xfrm>
            <a:off x="46863" y="2011680"/>
            <a:ext cx="5387787" cy="3794760"/>
          </a:xfrm>
        </p:spPr>
        <p:txBody>
          <a:bodyPr>
            <a:normAutofit fontScale="62500" lnSpcReduction="20000"/>
          </a:bodyPr>
          <a:lstStyle/>
          <a:p>
            <a:pPr marL="0" indent="0">
              <a:buNone/>
            </a:pPr>
            <a:r>
              <a:rPr lang="en-US" dirty="0">
                <a:latin typeface="Bahnschrift" panose="020B0502040204020203" pitchFamily="34" charset="0"/>
              </a:rPr>
              <a:t>SELECT </a:t>
            </a:r>
          </a:p>
          <a:p>
            <a:pPr marL="0" indent="0">
              <a:buNone/>
            </a:pPr>
            <a:r>
              <a:rPr lang="en-US" dirty="0">
                <a:latin typeface="Bahnschrift" panose="020B0502040204020203" pitchFamily="34" charset="0"/>
              </a:rPr>
              <a:t>	Week, Users, </a:t>
            </a:r>
            <a:r>
              <a:rPr lang="en-US" dirty="0" err="1">
                <a:latin typeface="Bahnschrift" panose="020B0502040204020203" pitchFamily="34" charset="0"/>
              </a:rPr>
              <a:t>Weekly_Digest_Sent</a:t>
            </a:r>
            <a:r>
              <a:rPr lang="en-US" dirty="0">
                <a:latin typeface="Bahnschrift" panose="020B0502040204020203" pitchFamily="34" charset="0"/>
              </a:rPr>
              <a:t>, </a:t>
            </a:r>
          </a:p>
          <a:p>
            <a:pPr marL="0" indent="0">
              <a:buNone/>
            </a:pPr>
            <a:r>
              <a:rPr lang="en-US" dirty="0">
                <a:latin typeface="Bahnschrift" panose="020B0502040204020203" pitchFamily="34" charset="0"/>
              </a:rPr>
              <a:t>	</a:t>
            </a:r>
            <a:r>
              <a:rPr lang="en-US" dirty="0" err="1">
                <a:latin typeface="Bahnschrift" panose="020B0502040204020203" pitchFamily="34" charset="0"/>
              </a:rPr>
              <a:t>Weekly_Digest_Sent</a:t>
            </a:r>
            <a:r>
              <a:rPr lang="en-US" dirty="0">
                <a:latin typeface="Bahnschrift" panose="020B0502040204020203" pitchFamily="34" charset="0"/>
              </a:rPr>
              <a:t> - LAG(</a:t>
            </a:r>
            <a:r>
              <a:rPr lang="en-US" dirty="0" err="1">
                <a:latin typeface="Bahnschrift" panose="020B0502040204020203" pitchFamily="34" charset="0"/>
              </a:rPr>
              <a:t>Weekly_Digest_Sent</a:t>
            </a:r>
            <a:r>
              <a:rPr lang="en-US" dirty="0">
                <a:latin typeface="Bahnschrift" panose="020B0502040204020203" pitchFamily="34" charset="0"/>
              </a:rPr>
              <a:t>) OVER(ORDER BY WEEK) as 	</a:t>
            </a:r>
            <a:r>
              <a:rPr lang="en-US" dirty="0" err="1">
                <a:latin typeface="Bahnschrift" panose="020B0502040204020203" pitchFamily="34" charset="0"/>
              </a:rPr>
              <a:t>Digest_Growth</a:t>
            </a:r>
            <a:r>
              <a:rPr lang="en-US" dirty="0">
                <a:latin typeface="Bahnschrift" panose="020B0502040204020203" pitchFamily="34" charset="0"/>
              </a:rPr>
              <a:t>, </a:t>
            </a:r>
            <a:r>
              <a:rPr lang="en-US" dirty="0" err="1">
                <a:latin typeface="Bahnschrift" panose="020B0502040204020203" pitchFamily="34" charset="0"/>
              </a:rPr>
              <a:t>email_open</a:t>
            </a:r>
            <a:r>
              <a:rPr lang="en-US" dirty="0">
                <a:latin typeface="Bahnschrift" panose="020B0502040204020203" pitchFamily="34" charset="0"/>
              </a:rPr>
              <a:t>, </a:t>
            </a:r>
          </a:p>
          <a:p>
            <a:pPr marL="0" indent="0">
              <a:buNone/>
            </a:pPr>
            <a:r>
              <a:rPr lang="en-US" dirty="0">
                <a:latin typeface="Bahnschrift" panose="020B0502040204020203" pitchFamily="34" charset="0"/>
              </a:rPr>
              <a:t>	</a:t>
            </a:r>
            <a:r>
              <a:rPr lang="en-US" dirty="0" err="1">
                <a:latin typeface="Bahnschrift" panose="020B0502040204020203" pitchFamily="34" charset="0"/>
              </a:rPr>
              <a:t>email_open</a:t>
            </a:r>
            <a:r>
              <a:rPr lang="en-US" dirty="0">
                <a:latin typeface="Bahnschrift" panose="020B0502040204020203" pitchFamily="34" charset="0"/>
              </a:rPr>
              <a:t> - LAG(</a:t>
            </a:r>
            <a:r>
              <a:rPr lang="en-US" dirty="0" err="1">
                <a:latin typeface="Bahnschrift" panose="020B0502040204020203" pitchFamily="34" charset="0"/>
              </a:rPr>
              <a:t>email_open</a:t>
            </a:r>
            <a:r>
              <a:rPr lang="en-US" dirty="0">
                <a:latin typeface="Bahnschrift" panose="020B0502040204020203" pitchFamily="34" charset="0"/>
              </a:rPr>
              <a:t>) OVER(ORDER BY WEEK) as	</a:t>
            </a:r>
            <a:r>
              <a:rPr lang="en-US" dirty="0" err="1">
                <a:latin typeface="Bahnschrift" panose="020B0502040204020203" pitchFamily="34" charset="0"/>
              </a:rPr>
              <a:t>Email_Open_Growth</a:t>
            </a:r>
            <a:r>
              <a:rPr lang="en-US" dirty="0">
                <a:latin typeface="Bahnschrift" panose="020B0502040204020203" pitchFamily="34" charset="0"/>
              </a:rPr>
              <a:t>, </a:t>
            </a:r>
          </a:p>
          <a:p>
            <a:pPr marL="0" indent="0">
              <a:buNone/>
            </a:pPr>
            <a:r>
              <a:rPr lang="en-US" dirty="0">
                <a:latin typeface="Bahnschrift" panose="020B0502040204020203" pitchFamily="34" charset="0"/>
              </a:rPr>
              <a:t>	</a:t>
            </a:r>
            <a:r>
              <a:rPr lang="en-US" dirty="0" err="1">
                <a:latin typeface="Bahnschrift" panose="020B0502040204020203" pitchFamily="34" charset="0"/>
              </a:rPr>
              <a:t>email_clickthrough</a:t>
            </a:r>
            <a:r>
              <a:rPr lang="en-US" dirty="0">
                <a:latin typeface="Bahnschrift" panose="020B0502040204020203" pitchFamily="34" charset="0"/>
              </a:rPr>
              <a:t>, </a:t>
            </a:r>
            <a:r>
              <a:rPr lang="en-US" dirty="0" err="1">
                <a:latin typeface="Bahnschrift" panose="020B0502040204020203" pitchFamily="34" charset="0"/>
              </a:rPr>
              <a:t>email_clickthrough</a:t>
            </a:r>
            <a:r>
              <a:rPr lang="en-US" dirty="0">
                <a:latin typeface="Bahnschrift" panose="020B0502040204020203" pitchFamily="34" charset="0"/>
              </a:rPr>
              <a:t> - LAG(</a:t>
            </a:r>
            <a:r>
              <a:rPr lang="en-US" dirty="0" err="1">
                <a:latin typeface="Bahnschrift" panose="020B0502040204020203" pitchFamily="34" charset="0"/>
              </a:rPr>
              <a:t>email_clickthrough</a:t>
            </a:r>
            <a:r>
              <a:rPr lang="en-US" dirty="0">
                <a:latin typeface="Bahnschrift" panose="020B0502040204020203" pitchFamily="34" charset="0"/>
              </a:rPr>
              <a:t>) 	OVER(ORDER BY WEEK) as </a:t>
            </a:r>
            <a:r>
              <a:rPr lang="en-US" dirty="0" err="1">
                <a:latin typeface="Bahnschrift" panose="020B0502040204020203" pitchFamily="34" charset="0"/>
              </a:rPr>
              <a:t>Email_Clickthrough_Growth</a:t>
            </a:r>
            <a:r>
              <a:rPr lang="en-US" dirty="0">
                <a:latin typeface="Bahnschrift" panose="020B0502040204020203" pitchFamily="34" charset="0"/>
              </a:rPr>
              <a:t>,        	</a:t>
            </a:r>
            <a:r>
              <a:rPr lang="en-US" dirty="0" err="1">
                <a:latin typeface="Bahnschrift" panose="020B0502040204020203" pitchFamily="34" charset="0"/>
              </a:rPr>
              <a:t>sent_reengagement_email</a:t>
            </a:r>
            <a:r>
              <a:rPr lang="en-US" dirty="0">
                <a:latin typeface="Bahnschrift" panose="020B0502040204020203" pitchFamily="34" charset="0"/>
              </a:rPr>
              <a:t>, </a:t>
            </a:r>
          </a:p>
          <a:p>
            <a:pPr marL="0" indent="0">
              <a:buNone/>
            </a:pPr>
            <a:r>
              <a:rPr lang="en-US" dirty="0">
                <a:latin typeface="Bahnschrift" panose="020B0502040204020203" pitchFamily="34" charset="0"/>
              </a:rPr>
              <a:t>	</a:t>
            </a:r>
            <a:r>
              <a:rPr lang="en-US" dirty="0" err="1">
                <a:latin typeface="Bahnschrift" panose="020B0502040204020203" pitchFamily="34" charset="0"/>
              </a:rPr>
              <a:t>sent_reengagement_email</a:t>
            </a:r>
            <a:r>
              <a:rPr lang="en-US" dirty="0">
                <a:latin typeface="Bahnschrift" panose="020B0502040204020203" pitchFamily="34" charset="0"/>
              </a:rPr>
              <a:t> - LAG(</a:t>
            </a:r>
            <a:r>
              <a:rPr lang="en-US" dirty="0" err="1">
                <a:latin typeface="Bahnschrift" panose="020B0502040204020203" pitchFamily="34" charset="0"/>
              </a:rPr>
              <a:t>sent_reengagement_email</a:t>
            </a:r>
            <a:r>
              <a:rPr lang="en-US" dirty="0">
                <a:latin typeface="Bahnschrift" panose="020B0502040204020203" pitchFamily="34" charset="0"/>
              </a:rPr>
              <a:t>) OVER(ORDER 	BY WEEK) as </a:t>
            </a:r>
            <a:r>
              <a:rPr lang="en-US" dirty="0" err="1">
                <a:latin typeface="Bahnschrift" panose="020B0502040204020203" pitchFamily="34" charset="0"/>
              </a:rPr>
              <a:t>Sent_EngageMail_Growth</a:t>
            </a:r>
            <a:endParaRPr lang="en-US" dirty="0">
              <a:latin typeface="Bahnschrift" panose="020B0502040204020203" pitchFamily="34" charset="0"/>
            </a:endParaRPr>
          </a:p>
          <a:p>
            <a:pPr marL="0" indent="0">
              <a:buNone/>
            </a:pPr>
            <a:r>
              <a:rPr lang="en-US" dirty="0">
                <a:latin typeface="Bahnschrift" panose="020B0502040204020203" pitchFamily="34" charset="0"/>
              </a:rPr>
              <a:t>FROM(</a:t>
            </a:r>
          </a:p>
          <a:p>
            <a:pPr marL="0" indent="0">
              <a:buNone/>
            </a:pPr>
            <a:r>
              <a:rPr lang="en-US" dirty="0">
                <a:latin typeface="Bahnschrift" panose="020B0502040204020203" pitchFamily="34" charset="0"/>
              </a:rPr>
              <a:t>	SELECT WEEK(</a:t>
            </a:r>
            <a:r>
              <a:rPr lang="en-US" dirty="0" err="1">
                <a:latin typeface="Bahnschrift" panose="020B0502040204020203" pitchFamily="34" charset="0"/>
              </a:rPr>
              <a:t>occured_at</a:t>
            </a:r>
            <a:r>
              <a:rPr lang="en-US" dirty="0">
                <a:latin typeface="Bahnschrift" panose="020B0502040204020203" pitchFamily="34" charset="0"/>
              </a:rPr>
              <a:t>) Week, COUNT(DISTINCT(</a:t>
            </a:r>
            <a:r>
              <a:rPr lang="en-US" dirty="0" err="1">
                <a:latin typeface="Bahnschrift" panose="020B0502040204020203" pitchFamily="34" charset="0"/>
              </a:rPr>
              <a:t>userid</a:t>
            </a:r>
            <a:r>
              <a:rPr lang="en-US" dirty="0">
                <a:latin typeface="Bahnschrift" panose="020B0502040204020203" pitchFamily="34" charset="0"/>
              </a:rPr>
              <a:t>)) Users, 		SUM(IF(action = 'sent_weekly_digest',1,0)) as </a:t>
            </a:r>
            <a:r>
              <a:rPr lang="en-US" dirty="0" err="1">
                <a:latin typeface="Bahnschrift" panose="020B0502040204020203" pitchFamily="34" charset="0"/>
              </a:rPr>
              <a:t>Weekly_Digest_Sent</a:t>
            </a:r>
            <a:r>
              <a:rPr lang="en-US" dirty="0">
                <a:latin typeface="Bahnschrift" panose="020B0502040204020203" pitchFamily="34" charset="0"/>
              </a:rPr>
              <a:t>,		SUM(IF(action = 'email_open',1,0)) as </a:t>
            </a:r>
            <a:r>
              <a:rPr lang="en-US" dirty="0" err="1">
                <a:latin typeface="Bahnschrift" panose="020B0502040204020203" pitchFamily="34" charset="0"/>
              </a:rPr>
              <a:t>email_open</a:t>
            </a:r>
            <a:r>
              <a:rPr lang="en-US" dirty="0">
                <a:latin typeface="Bahnschrift" panose="020B0502040204020203" pitchFamily="34" charset="0"/>
              </a:rPr>
              <a:t>,			SUM(IF(action = 'email_clickthrough',1,0)) as </a:t>
            </a:r>
            <a:r>
              <a:rPr lang="en-US" dirty="0" err="1">
                <a:latin typeface="Bahnschrift" panose="020B0502040204020203" pitchFamily="34" charset="0"/>
              </a:rPr>
              <a:t>email_clickthrough</a:t>
            </a:r>
            <a:r>
              <a:rPr lang="en-US" dirty="0">
                <a:latin typeface="Bahnschrift" panose="020B0502040204020203" pitchFamily="34" charset="0"/>
              </a:rPr>
              <a:t>,		SUM(IF(action = 'sent_reengagement_email',1,0)) as </a:t>
            </a:r>
            <a:r>
              <a:rPr lang="en-US" dirty="0" err="1">
                <a:latin typeface="Bahnschrift" panose="020B0502040204020203" pitchFamily="34" charset="0"/>
              </a:rPr>
              <a:t>sent_reengagement_email</a:t>
            </a:r>
            <a:r>
              <a:rPr lang="en-US" dirty="0">
                <a:latin typeface="Bahnschrift" panose="020B0502040204020203" pitchFamily="34" charset="0"/>
              </a:rPr>
              <a:t>	FROM </a:t>
            </a:r>
            <a:r>
              <a:rPr lang="en-US" dirty="0" err="1">
                <a:latin typeface="Bahnschrift" panose="020B0502040204020203" pitchFamily="34" charset="0"/>
              </a:rPr>
              <a:t>emailevents</a:t>
            </a:r>
            <a:endParaRPr lang="en-US" dirty="0">
              <a:latin typeface="Bahnschrift" panose="020B0502040204020203" pitchFamily="34" charset="0"/>
            </a:endParaRPr>
          </a:p>
          <a:p>
            <a:pPr marL="0" indent="0">
              <a:buNone/>
            </a:pPr>
            <a:r>
              <a:rPr lang="en-US" dirty="0">
                <a:latin typeface="Bahnschrift" panose="020B0502040204020203" pitchFamily="34" charset="0"/>
              </a:rPr>
              <a:t>	GROUP BY 1	</a:t>
            </a:r>
          </a:p>
          <a:p>
            <a:pPr marL="0" indent="0">
              <a:buNone/>
            </a:pPr>
            <a:r>
              <a:rPr lang="en-US" dirty="0">
                <a:latin typeface="Bahnschrift" panose="020B0502040204020203" pitchFamily="34" charset="0"/>
              </a:rPr>
              <a:t>	ORDER BY 1  ) A;</a:t>
            </a:r>
            <a:endParaRPr lang="en-IN" dirty="0"/>
          </a:p>
        </p:txBody>
      </p:sp>
      <p:sp>
        <p:nvSpPr>
          <p:cNvPr id="4" name="Text Placeholder 3">
            <a:extLst>
              <a:ext uri="{FF2B5EF4-FFF2-40B4-BE49-F238E27FC236}">
                <a16:creationId xmlns:a16="http://schemas.microsoft.com/office/drawing/2014/main" id="{1C207D9E-5513-762A-397D-D403F11BAB86}"/>
              </a:ext>
            </a:extLst>
          </p:cNvPr>
          <p:cNvSpPr>
            <a:spLocks noGrp="1"/>
          </p:cNvSpPr>
          <p:nvPr>
            <p:ph type="body" sz="quarter" idx="3"/>
          </p:nvPr>
        </p:nvSpPr>
        <p:spPr>
          <a:xfrm>
            <a:off x="4874474" y="1508760"/>
            <a:ext cx="3218688" cy="365760"/>
          </a:xfrm>
        </p:spPr>
        <p:txBody>
          <a:bodyPr/>
          <a:lstStyle/>
          <a:p>
            <a:r>
              <a:rPr lang="en-US" dirty="0"/>
              <a:t>Result</a:t>
            </a:r>
            <a:endParaRPr lang="en-IN" dirty="0"/>
          </a:p>
        </p:txBody>
      </p:sp>
      <p:sp>
        <p:nvSpPr>
          <p:cNvPr id="5" name="Content Placeholder 4">
            <a:extLst>
              <a:ext uri="{FF2B5EF4-FFF2-40B4-BE49-F238E27FC236}">
                <a16:creationId xmlns:a16="http://schemas.microsoft.com/office/drawing/2014/main" id="{D941B4AF-EAE5-C468-D787-F0513F4F04F1}"/>
              </a:ext>
            </a:extLst>
          </p:cNvPr>
          <p:cNvSpPr>
            <a:spLocks noGrp="1"/>
          </p:cNvSpPr>
          <p:nvPr>
            <p:ph sz="quarter" idx="4"/>
          </p:nvPr>
        </p:nvSpPr>
        <p:spPr>
          <a:xfrm>
            <a:off x="6656831" y="2524461"/>
            <a:ext cx="3218687" cy="3291840"/>
          </a:xfrm>
        </p:spPr>
        <p:txBody>
          <a:bodyPr/>
          <a:lstStyle/>
          <a:p>
            <a:endParaRPr lang="en-IN" dirty="0"/>
          </a:p>
        </p:txBody>
      </p:sp>
      <p:sp>
        <p:nvSpPr>
          <p:cNvPr id="6" name="Title 5">
            <a:extLst>
              <a:ext uri="{FF2B5EF4-FFF2-40B4-BE49-F238E27FC236}">
                <a16:creationId xmlns:a16="http://schemas.microsoft.com/office/drawing/2014/main" id="{8373C3A8-5351-6DD5-2E34-C602462065CB}"/>
              </a:ext>
            </a:extLst>
          </p:cNvPr>
          <p:cNvSpPr>
            <a:spLocks noGrp="1"/>
          </p:cNvSpPr>
          <p:nvPr>
            <p:ph type="title"/>
          </p:nvPr>
        </p:nvSpPr>
        <p:spPr/>
        <p:txBody>
          <a:bodyPr/>
          <a:lstStyle/>
          <a:p>
            <a:r>
              <a:rPr lang="en-US" dirty="0"/>
              <a:t>Case Study 2 </a:t>
            </a:r>
            <a:r>
              <a:rPr lang="en-US" sz="2000" dirty="0"/>
              <a:t>Email Engagement Analysis</a:t>
            </a:r>
            <a:endParaRPr lang="en-IN" dirty="0"/>
          </a:p>
        </p:txBody>
      </p:sp>
      <p:sp>
        <p:nvSpPr>
          <p:cNvPr id="7" name="Text Placeholder 6">
            <a:extLst>
              <a:ext uri="{FF2B5EF4-FFF2-40B4-BE49-F238E27FC236}">
                <a16:creationId xmlns:a16="http://schemas.microsoft.com/office/drawing/2014/main" id="{46DE5F19-67C7-2B03-AD09-45D8890E9465}"/>
              </a:ext>
            </a:extLst>
          </p:cNvPr>
          <p:cNvSpPr>
            <a:spLocks noGrp="1"/>
          </p:cNvSpPr>
          <p:nvPr>
            <p:ph type="body" sz="quarter" idx="13"/>
          </p:nvPr>
        </p:nvSpPr>
        <p:spPr/>
        <p:txBody>
          <a:bodyPr/>
          <a:lstStyle/>
          <a:p>
            <a:endParaRPr lang="en-IN"/>
          </a:p>
        </p:txBody>
      </p:sp>
      <p:sp>
        <p:nvSpPr>
          <p:cNvPr id="8" name="Slide Number Placeholder 7">
            <a:extLst>
              <a:ext uri="{FF2B5EF4-FFF2-40B4-BE49-F238E27FC236}">
                <a16:creationId xmlns:a16="http://schemas.microsoft.com/office/drawing/2014/main" id="{80197BFC-7BA0-DF00-8AEE-6FCFB3A25E4A}"/>
              </a:ext>
            </a:extLst>
          </p:cNvPr>
          <p:cNvSpPr>
            <a:spLocks noGrp="1"/>
          </p:cNvSpPr>
          <p:nvPr>
            <p:ph type="sldNum" sz="quarter" idx="15"/>
          </p:nvPr>
        </p:nvSpPr>
        <p:spPr>
          <a:xfrm>
            <a:off x="1655786" y="793971"/>
            <a:ext cx="941832" cy="621792"/>
          </a:xfrm>
        </p:spPr>
        <p:txBody>
          <a:bodyPr/>
          <a:lstStyle/>
          <a:p>
            <a:fld id="{CC43B8D3-9A08-F84C-9DD4-44948BA52D4B}" type="slidenum">
              <a:rPr lang="en-US" smtClean="0"/>
              <a:pPr/>
              <a:t>14</a:t>
            </a:fld>
            <a:endParaRPr lang="en-US" dirty="0"/>
          </a:p>
        </p:txBody>
      </p:sp>
      <p:graphicFrame>
        <p:nvGraphicFramePr>
          <p:cNvPr id="12" name="Chart 11">
            <a:extLst>
              <a:ext uri="{FF2B5EF4-FFF2-40B4-BE49-F238E27FC236}">
                <a16:creationId xmlns:a16="http://schemas.microsoft.com/office/drawing/2014/main" id="{B92E5D2E-77A7-74CA-78A7-9153C42B1771}"/>
              </a:ext>
            </a:extLst>
          </p:cNvPr>
          <p:cNvGraphicFramePr>
            <a:graphicFrameLocks/>
          </p:cNvGraphicFramePr>
          <p:nvPr>
            <p:extLst>
              <p:ext uri="{D42A27DB-BD31-4B8C-83A1-F6EECF244321}">
                <p14:modId xmlns:p14="http://schemas.microsoft.com/office/powerpoint/2010/main" val="3490688974"/>
              </p:ext>
            </p:extLst>
          </p:nvPr>
        </p:nvGraphicFramePr>
        <p:xfrm>
          <a:off x="5822049" y="1645920"/>
          <a:ext cx="6323088" cy="14218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EF50586E-99FE-0567-716C-5A38623DC168}"/>
              </a:ext>
            </a:extLst>
          </p:cNvPr>
          <p:cNvGraphicFramePr>
            <a:graphicFrameLocks/>
          </p:cNvGraphicFramePr>
          <p:nvPr>
            <p:extLst>
              <p:ext uri="{D42A27DB-BD31-4B8C-83A1-F6EECF244321}">
                <p14:modId xmlns:p14="http://schemas.microsoft.com/office/powerpoint/2010/main" val="3227900530"/>
              </p:ext>
            </p:extLst>
          </p:nvPr>
        </p:nvGraphicFramePr>
        <p:xfrm>
          <a:off x="8000488" y="5084783"/>
          <a:ext cx="4191511" cy="17150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F4FDCA8-84AF-FB4A-6DE8-E1D35DD6AE64}"/>
              </a:ext>
            </a:extLst>
          </p:cNvPr>
          <p:cNvGraphicFramePr>
            <a:graphicFrameLocks/>
          </p:cNvGraphicFramePr>
          <p:nvPr>
            <p:extLst>
              <p:ext uri="{D42A27DB-BD31-4B8C-83A1-F6EECF244321}">
                <p14:modId xmlns:p14="http://schemas.microsoft.com/office/powerpoint/2010/main" val="354938875"/>
              </p:ext>
            </p:extLst>
          </p:nvPr>
        </p:nvGraphicFramePr>
        <p:xfrm>
          <a:off x="4997312" y="3076805"/>
          <a:ext cx="3003177" cy="2657918"/>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cx1="http://schemas.microsoft.com/office/drawing/2015/9/8/chartex" Requires="cx1">
          <p:graphicFrame>
            <p:nvGraphicFramePr>
              <p:cNvPr id="16" name="Chart 15">
                <a:extLst>
                  <a:ext uri="{FF2B5EF4-FFF2-40B4-BE49-F238E27FC236}">
                    <a16:creationId xmlns:a16="http://schemas.microsoft.com/office/drawing/2014/main" id="{C8B1AE97-ECD5-02DE-BBFB-E3DC0BEA1FCB}"/>
                  </a:ext>
                </a:extLst>
              </p:cNvPr>
              <p:cNvGraphicFramePr/>
              <p:nvPr>
                <p:extLst>
                  <p:ext uri="{D42A27DB-BD31-4B8C-83A1-F6EECF244321}">
                    <p14:modId xmlns:p14="http://schemas.microsoft.com/office/powerpoint/2010/main" val="3988025921"/>
                  </p:ext>
                </p:extLst>
              </p:nvPr>
            </p:nvGraphicFramePr>
            <p:xfrm>
              <a:off x="8000489" y="3067722"/>
              <a:ext cx="4174539" cy="201706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6" name="Chart 15">
                <a:extLst>
                  <a:ext uri="{FF2B5EF4-FFF2-40B4-BE49-F238E27FC236}">
                    <a16:creationId xmlns:a16="http://schemas.microsoft.com/office/drawing/2014/main" id="{C8B1AE97-ECD5-02DE-BBFB-E3DC0BEA1FCB}"/>
                  </a:ext>
                </a:extLst>
              </p:cNvPr>
              <p:cNvPicPr>
                <a:picLocks noGrp="1" noRot="1" noChangeAspect="1" noMove="1" noResize="1" noEditPoints="1" noAdjustHandles="1" noChangeArrowheads="1" noChangeShapeType="1"/>
              </p:cNvPicPr>
              <p:nvPr/>
            </p:nvPicPr>
            <p:blipFill>
              <a:blip r:embed="rId6"/>
              <a:stretch>
                <a:fillRect/>
              </a:stretch>
            </p:blipFill>
            <p:spPr>
              <a:xfrm>
                <a:off x="8000489" y="3067722"/>
                <a:ext cx="4174539" cy="2017060"/>
              </a:xfrm>
              <a:prstGeom prst="rect">
                <a:avLst/>
              </a:prstGeom>
            </p:spPr>
          </p:pic>
        </mc:Fallback>
      </mc:AlternateContent>
    </p:spTree>
    <p:extLst>
      <p:ext uri="{BB962C8B-B14F-4D97-AF65-F5344CB8AC3E}">
        <p14:creationId xmlns:p14="http://schemas.microsoft.com/office/powerpoint/2010/main" val="331760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Summary</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Finally,</a:t>
            </a:r>
          </a:p>
          <a:p>
            <a:pPr fontAlgn="base"/>
            <a:r>
              <a:rPr lang="en-US" b="1" i="0" dirty="0">
                <a:solidFill>
                  <a:srgbClr val="000000"/>
                </a:solidFill>
                <a:effectLst/>
                <a:latin typeface="Arial Black" panose="020B0604020202020204" pitchFamily="34" charset="0"/>
              </a:rPr>
              <a:t>We have </a:t>
            </a:r>
            <a:r>
              <a:rPr lang="en-US" b="1" dirty="0">
                <a:solidFill>
                  <a:srgbClr val="000000"/>
                </a:solidFill>
                <a:latin typeface="Arial Black" panose="020B0604020202020204" pitchFamily="34" charset="0"/>
              </a:rPr>
              <a:t>performed Analysis on both Case Study and got some interesting facts about the data when we dig deep in it,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15</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Project Description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Approach</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Tech Stack Used</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5</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Case Study 1 &amp; 2</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6</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Summary</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a:t>13</a:t>
            </a:r>
            <a:endParaRPr lang="en-US" dirty="0"/>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Problem Description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651903" y="1828833"/>
            <a:ext cx="7653462" cy="3505167"/>
          </a:xfrm>
        </p:spPr>
        <p:txBody>
          <a:bodyPr>
            <a:normAutofit lnSpcReduction="10000"/>
          </a:bodyPr>
          <a:lstStyle/>
          <a:p>
            <a:r>
              <a:rPr lang="en-US" b="1" dirty="0"/>
              <a:t>Combined Brief Summary: </a:t>
            </a:r>
          </a:p>
          <a:p>
            <a:pPr algn="just"/>
            <a:r>
              <a:rPr lang="en-US" b="1" dirty="0">
                <a:latin typeface="Avenir Next LT Pro Light" panose="020B0304020202020204" pitchFamily="34" charset="0"/>
              </a:rPr>
              <a:t>This analysis comprises two case studies. </a:t>
            </a:r>
          </a:p>
          <a:p>
            <a:pPr algn="just"/>
            <a:endParaRPr lang="en-US" b="1" dirty="0">
              <a:latin typeface="Avenir Next LT Pro Light" panose="020B0304020202020204" pitchFamily="34" charset="0"/>
            </a:endParaRPr>
          </a:p>
          <a:p>
            <a:pPr algn="just"/>
            <a:r>
              <a:rPr lang="en-US" b="1" dirty="0">
                <a:latin typeface="Avenir Next LT Pro Light" panose="020B0304020202020204" pitchFamily="34" charset="0"/>
              </a:rPr>
              <a:t>In the </a:t>
            </a:r>
            <a:r>
              <a:rPr lang="en-US" b="1" dirty="0">
                <a:latin typeface="Arial Narrow" panose="020B0606020202030204" pitchFamily="34" charset="0"/>
              </a:rPr>
              <a:t>first case study</a:t>
            </a:r>
            <a:r>
              <a:rPr lang="en-US" b="1" dirty="0">
                <a:latin typeface="Avenir Next LT Pro Light" panose="020B0304020202020204" pitchFamily="34" charset="0"/>
              </a:rPr>
              <a:t>, Job Data Analysis, insights are derived from </a:t>
            </a:r>
            <a:r>
              <a:rPr lang="en-US" b="1" dirty="0" err="1">
                <a:latin typeface="Avenir Next LT Pro Light" panose="020B0304020202020204" pitchFamily="34" charset="0"/>
              </a:rPr>
              <a:t>job_data</a:t>
            </a:r>
            <a:r>
              <a:rPr lang="en-US" b="1" dirty="0">
                <a:latin typeface="Avenir Next LT Pro Light" panose="020B0304020202020204" pitchFamily="34" charset="0"/>
              </a:rPr>
              <a:t> to understand job reviews, calculate throughput trends, analyze language share, and identify duplicates. </a:t>
            </a:r>
          </a:p>
          <a:p>
            <a:pPr algn="just"/>
            <a:endParaRPr lang="en-US" b="1" dirty="0">
              <a:latin typeface="Avenir Next LT Pro Light" panose="020B0304020202020204" pitchFamily="34" charset="0"/>
            </a:endParaRPr>
          </a:p>
          <a:p>
            <a:pPr algn="just"/>
            <a:r>
              <a:rPr lang="en-US" b="1" dirty="0">
                <a:latin typeface="Avenir Next LT Pro Light" panose="020B0304020202020204" pitchFamily="34" charset="0"/>
              </a:rPr>
              <a:t>The </a:t>
            </a:r>
            <a:r>
              <a:rPr lang="en-US" b="1" dirty="0">
                <a:latin typeface="Arial Narrow" panose="020B0606020202030204" pitchFamily="34" charset="0"/>
              </a:rPr>
              <a:t>second case study</a:t>
            </a:r>
            <a:r>
              <a:rPr lang="en-US" b="1" dirty="0">
                <a:latin typeface="Avenir Next LT Pro Light" panose="020B0304020202020204" pitchFamily="34" charset="0"/>
              </a:rPr>
              <a:t>, Operation Analytics for User Engagement, involves three tables (users, events, and </a:t>
            </a:r>
            <a:r>
              <a:rPr lang="en-US" b="1" dirty="0" err="1">
                <a:latin typeface="Avenir Next LT Pro Light" panose="020B0304020202020204" pitchFamily="34" charset="0"/>
              </a:rPr>
              <a:t>email_events</a:t>
            </a:r>
            <a:r>
              <a:rPr lang="en-US" b="1" dirty="0">
                <a:latin typeface="Avenir Next LT Pro Light" panose="020B0304020202020204" pitchFamily="34" charset="0"/>
              </a:rPr>
              <a:t>). Tasks include measuring weekly user engagement, analyzing user growth, performing weekly retention analysis, assessing weekly engagement per device, and scrutinizing email engagement metrics. Both studies aim to provide actionable insights for decision-making and optimization.</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3</a:t>
            </a:fld>
            <a:endParaRPr lang="en-US" dirty="0"/>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Approach</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a:xfrm>
            <a:off x="1896488" y="793971"/>
            <a:ext cx="621792" cy="621792"/>
          </a:xfrm>
          <a:solidFill>
            <a:srgbClr val="0070C0"/>
          </a:solidFill>
        </p:spPr>
        <p:txBody>
          <a:bodyPr/>
          <a:lstStyle/>
          <a:p>
            <a:r>
              <a:rPr lang="en-US" dirty="0">
                <a:solidFill>
                  <a:schemeClr val="bg1"/>
                </a:solidFill>
              </a:rPr>
              <a:t>4</a:t>
            </a:r>
          </a:p>
        </p:txBody>
      </p:sp>
      <p:sp>
        <p:nvSpPr>
          <p:cNvPr id="3" name="Content Placeholder 2">
            <a:extLst>
              <a:ext uri="{FF2B5EF4-FFF2-40B4-BE49-F238E27FC236}">
                <a16:creationId xmlns:a16="http://schemas.microsoft.com/office/drawing/2014/main" id="{776FAC3B-D855-9635-58ED-8E8AEA1A328C}"/>
              </a:ext>
            </a:extLst>
          </p:cNvPr>
          <p:cNvSpPr>
            <a:spLocks noGrp="1"/>
          </p:cNvSpPr>
          <p:nvPr>
            <p:ph idx="1"/>
          </p:nvPr>
        </p:nvSpPr>
        <p:spPr>
          <a:xfrm>
            <a:off x="695661" y="1863404"/>
            <a:ext cx="8284464" cy="3986784"/>
          </a:xfrm>
        </p:spPr>
        <p:txBody>
          <a:bodyPr>
            <a:normAutofit/>
          </a:bodyPr>
          <a:lstStyle/>
          <a:p>
            <a:pPr algn="just"/>
            <a:r>
              <a:rPr lang="en-US" sz="1800" b="1" dirty="0">
                <a:latin typeface="Arial" panose="020B0604020202020204" pitchFamily="34" charset="0"/>
                <a:cs typeface="Arial" panose="020B0604020202020204" pitchFamily="34" charset="0"/>
              </a:rPr>
              <a:t>Job Data Analysis: </a:t>
            </a:r>
            <a:r>
              <a:rPr lang="en-US" sz="1800" dirty="0">
                <a:latin typeface="Arial" panose="020B0604020202020204" pitchFamily="34" charset="0"/>
                <a:cs typeface="Arial" panose="020B0604020202020204" pitchFamily="34" charset="0"/>
              </a:rPr>
              <a:t>Utilize SQL queries to calculate jobs reviewed per hour in November 2020, 7-day rolling average throughput, language share over the last 30 days, and identify duplicate rows in the </a:t>
            </a:r>
            <a:r>
              <a:rPr lang="en-US" sz="1800" dirty="0" err="1">
                <a:latin typeface="Arial" panose="020B0604020202020204" pitchFamily="34" charset="0"/>
                <a:cs typeface="Arial" panose="020B0604020202020204" pitchFamily="34" charset="0"/>
              </a:rPr>
              <a:t>job_data</a:t>
            </a:r>
            <a:r>
              <a:rPr lang="en-US" sz="1800" dirty="0">
                <a:latin typeface="Arial" panose="020B0604020202020204" pitchFamily="34" charset="0"/>
                <a:cs typeface="Arial" panose="020B0604020202020204" pitchFamily="34" charset="0"/>
              </a:rPr>
              <a:t> table.</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Operation Analytics for User Engagement: </a:t>
            </a:r>
            <a:r>
              <a:rPr lang="en-US" sz="1800" dirty="0">
                <a:latin typeface="Arial" panose="020B0604020202020204" pitchFamily="34" charset="0"/>
                <a:cs typeface="Arial" panose="020B0604020202020204" pitchFamily="34" charset="0"/>
              </a:rPr>
              <a:t>Leverage SQL queries to measure weekly user engagement, analyze user growth, conduct weekly retention analysis based on sign-up cohorts, calculate weekly engagement per device, and assess email engagement metrics using the users, events, and </a:t>
            </a:r>
            <a:r>
              <a:rPr lang="en-US" sz="1800" dirty="0" err="1">
                <a:latin typeface="Arial" panose="020B0604020202020204" pitchFamily="34" charset="0"/>
                <a:cs typeface="Arial" panose="020B0604020202020204" pitchFamily="34" charset="0"/>
              </a:rPr>
              <a:t>email_events</a:t>
            </a:r>
            <a:r>
              <a:rPr lang="en-US" sz="1800" dirty="0">
                <a:latin typeface="Arial" panose="020B0604020202020204" pitchFamily="34" charset="0"/>
                <a:cs typeface="Arial" panose="020B0604020202020204" pitchFamily="34" charset="0"/>
              </a:rPr>
              <a:t> tables.</a:t>
            </a:r>
          </a:p>
          <a:p>
            <a:pPr marL="0" indent="0" algn="just">
              <a:buNone/>
            </a:pPr>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Common Approach: </a:t>
            </a:r>
            <a:r>
              <a:rPr lang="en-US" sz="1800" dirty="0">
                <a:latin typeface="Arial" panose="020B0604020202020204" pitchFamily="34" charset="0"/>
                <a:cs typeface="Arial" panose="020B0604020202020204" pitchFamily="34" charset="0"/>
              </a:rPr>
              <a:t>Employ SQL queries to aggregate, filter, and analyze data. Consider temporal aspects for trend analysis. Extract actionable insights to inform decision-making and optimization strategies.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84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Tech Stack</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a:solidFill>
            <a:schemeClr val="accent4"/>
          </a:solidFill>
          <a:ln>
            <a:solidFill>
              <a:schemeClr val="accent4"/>
            </a:solidFill>
          </a:ln>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a:xfrm>
            <a:off x="1655786" y="830361"/>
            <a:ext cx="941832" cy="621792"/>
          </a:xfrm>
        </p:spPr>
        <p:txBody>
          <a:bodyPr/>
          <a:lstStyle/>
          <a:p>
            <a:fld id="{CC43B8D3-9A08-F84C-9DD4-44948BA52D4B}" type="slidenum">
              <a:rPr lang="en-US" smtClean="0"/>
              <a:pPr/>
              <a:t>5</a:t>
            </a:fld>
            <a:endParaRPr lang="en-US" dirty="0"/>
          </a:p>
        </p:txBody>
      </p:sp>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p:txBody>
          <a:bodyPr/>
          <a:lstStyle/>
          <a:p>
            <a:r>
              <a:rPr lang="en-US" dirty="0"/>
              <a:t>MySQL</a:t>
            </a:r>
          </a:p>
        </p:txBody>
      </p:sp>
      <p:sp>
        <p:nvSpPr>
          <p:cNvPr id="24" name="Text Placeholder 23">
            <a:extLst>
              <a:ext uri="{FF2B5EF4-FFF2-40B4-BE49-F238E27FC236}">
                <a16:creationId xmlns:a16="http://schemas.microsoft.com/office/drawing/2014/main" id="{F1F9A423-9779-C402-676D-95DA2BDBC1FE}"/>
              </a:ext>
            </a:extLst>
          </p:cNvPr>
          <p:cNvSpPr>
            <a:spLocks noGrp="1"/>
          </p:cNvSpPr>
          <p:nvPr>
            <p:ph type="body" sz="quarter" idx="20"/>
          </p:nvPr>
        </p:nvSpPr>
        <p:spPr/>
        <p:txBody>
          <a:bodyPr/>
          <a:lstStyle/>
          <a:p>
            <a:r>
              <a:rPr lang="en-US" dirty="0"/>
              <a:t>Database Language</a:t>
            </a:r>
          </a:p>
        </p:txBody>
      </p:sp>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a:xfrm>
            <a:off x="8280067" y="2795265"/>
            <a:ext cx="2788920" cy="365760"/>
          </a:xfrm>
        </p:spPr>
        <p:txBody>
          <a:bodyPr/>
          <a:lstStyle/>
          <a:p>
            <a:r>
              <a:rPr lang="en-US" dirty="0"/>
              <a:t>MySQL Workbench</a:t>
            </a:r>
          </a:p>
        </p:txBody>
      </p:sp>
      <p:sp>
        <p:nvSpPr>
          <p:cNvPr id="25" name="Text Placeholder 24">
            <a:extLst>
              <a:ext uri="{FF2B5EF4-FFF2-40B4-BE49-F238E27FC236}">
                <a16:creationId xmlns:a16="http://schemas.microsoft.com/office/drawing/2014/main" id="{7C779B74-D561-2EF9-90DE-13F7AB05238C}"/>
              </a:ext>
            </a:extLst>
          </p:cNvPr>
          <p:cNvSpPr>
            <a:spLocks noGrp="1"/>
          </p:cNvSpPr>
          <p:nvPr>
            <p:ph type="body" sz="quarter" idx="21"/>
          </p:nvPr>
        </p:nvSpPr>
        <p:spPr/>
        <p:txBody>
          <a:bodyPr/>
          <a:lstStyle/>
          <a:p>
            <a:r>
              <a:rPr lang="en-US" dirty="0"/>
              <a:t>DBMS Platform</a:t>
            </a:r>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p:txBody>
          <a:bodyPr/>
          <a:lstStyle/>
          <a:p>
            <a:r>
              <a:rPr lang="en-US" dirty="0"/>
              <a:t>MS Excel</a:t>
            </a:r>
          </a:p>
        </p:txBody>
      </p:sp>
      <p:sp>
        <p:nvSpPr>
          <p:cNvPr id="26" name="Text Placeholder 25">
            <a:extLst>
              <a:ext uri="{FF2B5EF4-FFF2-40B4-BE49-F238E27FC236}">
                <a16:creationId xmlns:a16="http://schemas.microsoft.com/office/drawing/2014/main" id="{9E648394-9EE4-BF99-EA38-32DD42EFCFEB}"/>
              </a:ext>
            </a:extLst>
          </p:cNvPr>
          <p:cNvSpPr>
            <a:spLocks noGrp="1"/>
          </p:cNvSpPr>
          <p:nvPr>
            <p:ph type="body" sz="quarter" idx="22"/>
          </p:nvPr>
        </p:nvSpPr>
        <p:spPr/>
        <p:txBody>
          <a:bodyPr/>
          <a:lstStyle/>
          <a:p>
            <a:r>
              <a:rPr lang="en-US" dirty="0"/>
              <a:t>To Understand the data</a:t>
            </a:r>
          </a:p>
        </p:txBody>
      </p:sp>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p:txBody>
          <a:bodyPr/>
          <a:lstStyle/>
          <a:p>
            <a:r>
              <a:rPr lang="en-US" dirty="0"/>
              <a:t>Tableau</a:t>
            </a:r>
          </a:p>
        </p:txBody>
      </p:sp>
      <p:sp>
        <p:nvSpPr>
          <p:cNvPr id="27" name="Text Placeholder 26">
            <a:extLst>
              <a:ext uri="{FF2B5EF4-FFF2-40B4-BE49-F238E27FC236}">
                <a16:creationId xmlns:a16="http://schemas.microsoft.com/office/drawing/2014/main" id="{EE798D5E-E47D-F58E-9F02-50706F2BBC71}"/>
              </a:ext>
            </a:extLst>
          </p:cNvPr>
          <p:cNvSpPr>
            <a:spLocks noGrp="1"/>
          </p:cNvSpPr>
          <p:nvPr>
            <p:ph type="body" sz="quarter" idx="23"/>
          </p:nvPr>
        </p:nvSpPr>
        <p:spPr/>
        <p:txBody>
          <a:bodyPr/>
          <a:lstStyle/>
          <a:p>
            <a:r>
              <a:rPr lang="en-US" dirty="0"/>
              <a:t>Data Visualization</a:t>
            </a:r>
          </a:p>
        </p:txBody>
      </p:sp>
      <p:pic>
        <p:nvPicPr>
          <p:cNvPr id="4" name="Graphic 3" descr="Bar chart">
            <a:extLst>
              <a:ext uri="{FF2B5EF4-FFF2-40B4-BE49-F238E27FC236}">
                <a16:creationId xmlns:a16="http://schemas.microsoft.com/office/drawing/2014/main" id="{6A0EDB8C-B4AC-01C4-752F-0C4CB8B4F0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8166" y="4838506"/>
            <a:ext cx="914400" cy="914400"/>
          </a:xfrm>
          <a:prstGeom prst="rect">
            <a:avLst/>
          </a:prstGeom>
        </p:spPr>
      </p:pic>
      <p:pic>
        <p:nvPicPr>
          <p:cNvPr id="7" name="Graphic 6" descr="Presentation with bar chart">
            <a:extLst>
              <a:ext uri="{FF2B5EF4-FFF2-40B4-BE49-F238E27FC236}">
                <a16:creationId xmlns:a16="http://schemas.microsoft.com/office/drawing/2014/main" id="{FDF6FA39-906F-AC2F-89A7-9DDD21D6B7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2233" y="4878732"/>
            <a:ext cx="914400" cy="914400"/>
          </a:xfrm>
          <a:prstGeom prst="rect">
            <a:avLst/>
          </a:prstGeom>
        </p:spPr>
      </p:pic>
      <p:pic>
        <p:nvPicPr>
          <p:cNvPr id="9" name="Graphic 8" descr="Research">
            <a:extLst>
              <a:ext uri="{FF2B5EF4-FFF2-40B4-BE49-F238E27FC236}">
                <a16:creationId xmlns:a16="http://schemas.microsoft.com/office/drawing/2014/main" id="{5608E74B-AB0E-1416-1E7E-B690C328DB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18166" y="2703825"/>
            <a:ext cx="914400" cy="914400"/>
          </a:xfrm>
          <a:prstGeom prst="rect">
            <a:avLst/>
          </a:prstGeom>
        </p:spPr>
      </p:pic>
      <p:pic>
        <p:nvPicPr>
          <p:cNvPr id="11" name="Graphic 10" descr="Database">
            <a:extLst>
              <a:ext uri="{FF2B5EF4-FFF2-40B4-BE49-F238E27FC236}">
                <a16:creationId xmlns:a16="http://schemas.microsoft.com/office/drawing/2014/main" id="{BCBCF88E-876A-62E4-3282-C409EF657B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52233" y="2575137"/>
            <a:ext cx="914400" cy="914400"/>
          </a:xfrm>
          <a:prstGeom prst="rect">
            <a:avLst/>
          </a:prstGeom>
        </p:spPr>
      </p:pic>
    </p:spTree>
    <p:extLst>
      <p:ext uri="{BB962C8B-B14F-4D97-AF65-F5344CB8AC3E}">
        <p14:creationId xmlns:p14="http://schemas.microsoft.com/office/powerpoint/2010/main" val="282853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a:xfrm>
            <a:off x="2601501" y="732864"/>
            <a:ext cx="8762246" cy="774551"/>
          </a:xfrm>
        </p:spPr>
        <p:txBody>
          <a:bodyPr/>
          <a:lstStyle/>
          <a:p>
            <a:r>
              <a:rPr lang="en-US" dirty="0"/>
              <a:t>Case Study 1 </a:t>
            </a:r>
            <a:r>
              <a:rPr lang="en-US" sz="2000" dirty="0"/>
              <a:t>Number of Jobs Reviewed</a:t>
            </a:r>
            <a:endParaRPr lang="en-US" dirty="0"/>
          </a:p>
        </p:txBody>
      </p:sp>
      <p:sp>
        <p:nvSpPr>
          <p:cNvPr id="13" name="Slide Number Placeholder 12">
            <a:extLst>
              <a:ext uri="{FF2B5EF4-FFF2-40B4-BE49-F238E27FC236}">
                <a16:creationId xmlns:a16="http://schemas.microsoft.com/office/drawing/2014/main" id="{4EB8D6D4-573D-93DF-A54F-7C984CEF3575}"/>
              </a:ext>
            </a:extLst>
          </p:cNvPr>
          <p:cNvSpPr>
            <a:spLocks noGrp="1"/>
          </p:cNvSpPr>
          <p:nvPr>
            <p:ph type="sldNum" sz="quarter" idx="39"/>
          </p:nvPr>
        </p:nvSpPr>
        <p:spPr/>
        <p:txBody>
          <a:bodyPr/>
          <a:lstStyle/>
          <a:p>
            <a:fld id="{CC43B8D3-9A08-F84C-9DD4-44948BA52D4B}" type="slidenum">
              <a:rPr lang="en-US" smtClean="0"/>
              <a:pPr/>
              <a:t>6</a:t>
            </a:fld>
            <a:endParaRPr lang="en-US" dirty="0"/>
          </a:p>
        </p:txBody>
      </p:sp>
      <p:sp>
        <p:nvSpPr>
          <p:cNvPr id="58" name="Text Placeholder 57">
            <a:extLst>
              <a:ext uri="{FF2B5EF4-FFF2-40B4-BE49-F238E27FC236}">
                <a16:creationId xmlns:a16="http://schemas.microsoft.com/office/drawing/2014/main" id="{6149DA07-DE5C-2490-98E0-91528926C18D}"/>
              </a:ext>
            </a:extLst>
          </p:cNvPr>
          <p:cNvSpPr>
            <a:spLocks noGrp="1"/>
          </p:cNvSpPr>
          <p:nvPr>
            <p:ph type="body" sz="quarter" idx="13"/>
          </p:nvPr>
        </p:nvSpPr>
        <p:spPr/>
        <p:txBody>
          <a:bodyPr/>
          <a:lstStyle/>
          <a:p>
            <a:r>
              <a:rPr lang="en-US" dirty="0">
                <a:solidFill>
                  <a:schemeClr val="bg1"/>
                </a:solidFill>
              </a:rPr>
              <a:t>6</a:t>
            </a:r>
          </a:p>
        </p:txBody>
      </p:sp>
      <p:sp>
        <p:nvSpPr>
          <p:cNvPr id="81" name="TextBox 80">
            <a:extLst>
              <a:ext uri="{FF2B5EF4-FFF2-40B4-BE49-F238E27FC236}">
                <a16:creationId xmlns:a16="http://schemas.microsoft.com/office/drawing/2014/main" id="{C15E8733-8429-145C-3526-7C8E60FCCED8}"/>
              </a:ext>
            </a:extLst>
          </p:cNvPr>
          <p:cNvSpPr txBox="1"/>
          <p:nvPr/>
        </p:nvSpPr>
        <p:spPr>
          <a:xfrm>
            <a:off x="732274" y="1718501"/>
            <a:ext cx="10727452" cy="3139321"/>
          </a:xfrm>
          <a:prstGeom prst="rect">
            <a:avLst/>
          </a:prstGeom>
          <a:noFill/>
        </p:spPr>
        <p:txBody>
          <a:bodyPr wrap="square" rtlCol="0">
            <a:spAutoFit/>
          </a:bodyPr>
          <a:lstStyle/>
          <a:p>
            <a:r>
              <a:rPr lang="en-US" dirty="0"/>
              <a:t>Query					         Result</a:t>
            </a:r>
          </a:p>
          <a:p>
            <a:endParaRPr lang="en-US" dirty="0"/>
          </a:p>
          <a:p>
            <a:r>
              <a:rPr lang="en-US" dirty="0">
                <a:latin typeface="Bahnschrift" panose="020B0502040204020203" pitchFamily="34" charset="0"/>
              </a:rPr>
              <a:t>select </a:t>
            </a:r>
          </a:p>
          <a:p>
            <a:r>
              <a:rPr lang="en-US" dirty="0">
                <a:latin typeface="Bahnschrift" panose="020B0502040204020203" pitchFamily="34" charset="0"/>
              </a:rPr>
              <a:t>avg(t) as 'avg jobs reviewed per day per hour’,</a:t>
            </a:r>
          </a:p>
          <a:p>
            <a:r>
              <a:rPr lang="en-US" dirty="0">
                <a:latin typeface="Bahnschrift" panose="020B0502040204020203" pitchFamily="34" charset="0"/>
              </a:rPr>
              <a:t>avg(p) as 'avg jobs reviewed per day per second’</a:t>
            </a:r>
          </a:p>
          <a:p>
            <a:r>
              <a:rPr lang="en-US" dirty="0">
                <a:latin typeface="Bahnschrift" panose="020B0502040204020203" pitchFamily="34" charset="0"/>
              </a:rPr>
              <a:t>From</a:t>
            </a:r>
          </a:p>
          <a:p>
            <a:r>
              <a:rPr lang="en-US" dirty="0">
                <a:latin typeface="Bahnschrift" panose="020B0502040204020203" pitchFamily="34" charset="0"/>
              </a:rPr>
              <a:t>(select ds,((count(</a:t>
            </a:r>
            <a:r>
              <a:rPr lang="en-US" dirty="0" err="1">
                <a:latin typeface="Bahnschrift" panose="020B0502040204020203" pitchFamily="34" charset="0"/>
              </a:rPr>
              <a:t>job_id</a:t>
            </a:r>
            <a:r>
              <a:rPr lang="en-US" dirty="0">
                <a:latin typeface="Bahnschrift" panose="020B0502040204020203" pitchFamily="34" charset="0"/>
              </a:rPr>
              <a:t>)*3600)/sum(</a:t>
            </a:r>
            <a:r>
              <a:rPr lang="en-US" dirty="0" err="1">
                <a:latin typeface="Bahnschrift" panose="020B0502040204020203" pitchFamily="34" charset="0"/>
              </a:rPr>
              <a:t>time_spent</a:t>
            </a:r>
            <a:r>
              <a:rPr lang="en-US" dirty="0">
                <a:latin typeface="Bahnschrift" panose="020B0502040204020203" pitchFamily="34" charset="0"/>
              </a:rPr>
              <a:t>)) as t,</a:t>
            </a:r>
          </a:p>
          <a:p>
            <a:r>
              <a:rPr lang="en-US" dirty="0">
                <a:latin typeface="Bahnschrift" panose="020B0502040204020203" pitchFamily="34" charset="0"/>
              </a:rPr>
              <a:t>((count(</a:t>
            </a:r>
            <a:r>
              <a:rPr lang="en-US" dirty="0" err="1">
                <a:latin typeface="Bahnschrift" panose="020B0502040204020203" pitchFamily="34" charset="0"/>
              </a:rPr>
              <a:t>job_id</a:t>
            </a:r>
            <a:r>
              <a:rPr lang="en-US" dirty="0">
                <a:latin typeface="Bahnschrift" panose="020B0502040204020203" pitchFamily="34" charset="0"/>
              </a:rPr>
              <a:t>))/sum(</a:t>
            </a:r>
            <a:r>
              <a:rPr lang="en-US" dirty="0" err="1">
                <a:latin typeface="Bahnschrift" panose="020B0502040204020203" pitchFamily="34" charset="0"/>
              </a:rPr>
              <a:t>time_spent</a:t>
            </a:r>
            <a:r>
              <a:rPr lang="en-US" dirty="0">
                <a:latin typeface="Bahnschrift" panose="020B0502040204020203" pitchFamily="34" charset="0"/>
              </a:rPr>
              <a:t>)) as p</a:t>
            </a:r>
          </a:p>
          <a:p>
            <a:r>
              <a:rPr lang="en-US" dirty="0">
                <a:latin typeface="Bahnschrift" panose="020B0502040204020203" pitchFamily="34" charset="0"/>
              </a:rPr>
              <a:t>from </a:t>
            </a:r>
            <a:r>
              <a:rPr lang="en-US" dirty="0" err="1">
                <a:latin typeface="Bahnschrift" panose="020B0502040204020203" pitchFamily="34" charset="0"/>
              </a:rPr>
              <a:t>job_data</a:t>
            </a:r>
            <a:endParaRPr lang="en-US" dirty="0">
              <a:latin typeface="Bahnschrift" panose="020B0502040204020203" pitchFamily="34" charset="0"/>
            </a:endParaRPr>
          </a:p>
          <a:p>
            <a:r>
              <a:rPr lang="en-US" dirty="0">
                <a:latin typeface="Bahnschrift" panose="020B0502040204020203" pitchFamily="34" charset="0"/>
              </a:rPr>
              <a:t>where month(ds)=11</a:t>
            </a:r>
          </a:p>
          <a:p>
            <a:r>
              <a:rPr lang="en-US" dirty="0">
                <a:latin typeface="Bahnschrift" panose="020B0502040204020203" pitchFamily="34" charset="0"/>
              </a:rPr>
              <a:t>group by ds) a;</a:t>
            </a:r>
            <a:endParaRPr lang="en-IN" dirty="0">
              <a:latin typeface="Bahnschrift" panose="020B0502040204020203" pitchFamily="34" charset="0"/>
            </a:endParaRPr>
          </a:p>
        </p:txBody>
      </p:sp>
      <p:graphicFrame>
        <p:nvGraphicFramePr>
          <p:cNvPr id="82" name="Table 81">
            <a:extLst>
              <a:ext uri="{FF2B5EF4-FFF2-40B4-BE49-F238E27FC236}">
                <a16:creationId xmlns:a16="http://schemas.microsoft.com/office/drawing/2014/main" id="{7AF9C9E1-1F9D-5EB4-DD2D-092793933434}"/>
              </a:ext>
            </a:extLst>
          </p:cNvPr>
          <p:cNvGraphicFramePr>
            <a:graphicFrameLocks noGrp="1"/>
          </p:cNvGraphicFramePr>
          <p:nvPr>
            <p:extLst>
              <p:ext uri="{D42A27DB-BD31-4B8C-83A1-F6EECF244321}">
                <p14:modId xmlns:p14="http://schemas.microsoft.com/office/powerpoint/2010/main" val="2975147634"/>
              </p:ext>
            </p:extLst>
          </p:nvPr>
        </p:nvGraphicFramePr>
        <p:xfrm>
          <a:off x="6096000" y="2436213"/>
          <a:ext cx="5154706" cy="1703895"/>
        </p:xfrm>
        <a:graphic>
          <a:graphicData uri="http://schemas.openxmlformats.org/drawingml/2006/table">
            <a:tbl>
              <a:tblPr firstRow="1" bandRow="1">
                <a:tableStyleId>{5C22544A-7EE6-4342-B048-85BDC9FD1C3A}</a:tableStyleId>
              </a:tblPr>
              <a:tblGrid>
                <a:gridCol w="2577353">
                  <a:extLst>
                    <a:ext uri="{9D8B030D-6E8A-4147-A177-3AD203B41FA5}">
                      <a16:colId xmlns:a16="http://schemas.microsoft.com/office/drawing/2014/main" val="3223930514"/>
                    </a:ext>
                  </a:extLst>
                </a:gridCol>
                <a:gridCol w="2577353">
                  <a:extLst>
                    <a:ext uri="{9D8B030D-6E8A-4147-A177-3AD203B41FA5}">
                      <a16:colId xmlns:a16="http://schemas.microsoft.com/office/drawing/2014/main" val="4060759448"/>
                    </a:ext>
                  </a:extLst>
                </a:gridCol>
              </a:tblGrid>
              <a:tr h="778680">
                <a:tc>
                  <a:txBody>
                    <a:bodyPr/>
                    <a:lstStyle/>
                    <a:p>
                      <a:r>
                        <a:rPr lang="en-US" dirty="0"/>
                        <a:t>Avg Jobs Reviewed</a:t>
                      </a:r>
                    </a:p>
                    <a:p>
                      <a:r>
                        <a:rPr lang="en-US" dirty="0"/>
                        <a:t>Day/Hour</a:t>
                      </a:r>
                      <a:endParaRPr lang="en-IN" dirty="0"/>
                    </a:p>
                  </a:txBody>
                  <a:tcPr/>
                </a:tc>
                <a:tc>
                  <a:txBody>
                    <a:bodyPr/>
                    <a:lstStyle/>
                    <a:p>
                      <a:r>
                        <a:rPr lang="en-US" dirty="0"/>
                        <a:t>Avg Jobs Reviewed</a:t>
                      </a:r>
                    </a:p>
                    <a:p>
                      <a:r>
                        <a:rPr lang="en-US" dirty="0"/>
                        <a:t>Day/Second</a:t>
                      </a:r>
                      <a:endParaRPr lang="en-IN" dirty="0"/>
                    </a:p>
                  </a:txBody>
                  <a:tcPr/>
                </a:tc>
                <a:extLst>
                  <a:ext uri="{0D108BD9-81ED-4DB2-BD59-A6C34878D82A}">
                    <a16:rowId xmlns:a16="http://schemas.microsoft.com/office/drawing/2014/main" val="69297828"/>
                  </a:ext>
                </a:extLst>
              </a:tr>
              <a:tr h="789495">
                <a:tc>
                  <a:txBody>
                    <a:bodyPr/>
                    <a:lstStyle/>
                    <a:p>
                      <a:r>
                        <a:rPr lang="en-US" dirty="0"/>
                        <a:t>126.180</a:t>
                      </a:r>
                      <a:endParaRPr lang="en-IN" dirty="0"/>
                    </a:p>
                  </a:txBody>
                  <a:tcPr/>
                </a:tc>
                <a:tc>
                  <a:txBody>
                    <a:bodyPr/>
                    <a:lstStyle/>
                    <a:p>
                      <a:r>
                        <a:rPr lang="en-US" dirty="0"/>
                        <a:t>0.035</a:t>
                      </a:r>
                      <a:endParaRPr lang="en-IN" dirty="0"/>
                    </a:p>
                  </a:txBody>
                  <a:tcPr/>
                </a:tc>
                <a:extLst>
                  <a:ext uri="{0D108BD9-81ED-4DB2-BD59-A6C34878D82A}">
                    <a16:rowId xmlns:a16="http://schemas.microsoft.com/office/drawing/2014/main" val="864983196"/>
                  </a:ext>
                </a:extLst>
              </a:tr>
            </a:tbl>
          </a:graphicData>
        </a:graphic>
      </p:graphicFrame>
    </p:spTree>
    <p:extLst>
      <p:ext uri="{BB962C8B-B14F-4D97-AF65-F5344CB8AC3E}">
        <p14:creationId xmlns:p14="http://schemas.microsoft.com/office/powerpoint/2010/main" val="143930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4A9-72EB-CAB3-F8EE-98F91B2595CE}"/>
              </a:ext>
            </a:extLst>
          </p:cNvPr>
          <p:cNvSpPr>
            <a:spLocks noGrp="1"/>
          </p:cNvSpPr>
          <p:nvPr>
            <p:ph type="title"/>
          </p:nvPr>
        </p:nvSpPr>
        <p:spPr>
          <a:xfrm>
            <a:off x="2601501" y="731520"/>
            <a:ext cx="8762246" cy="777240"/>
          </a:xfrm>
        </p:spPr>
        <p:txBody>
          <a:bodyPr/>
          <a:lstStyle/>
          <a:p>
            <a:r>
              <a:rPr lang="en-US" dirty="0"/>
              <a:t>Case Study 1 </a:t>
            </a:r>
            <a:r>
              <a:rPr lang="en-US" sz="1800" dirty="0"/>
              <a:t>Throughput Average</a:t>
            </a:r>
            <a:endParaRPr lang="en-IN" dirty="0"/>
          </a:p>
        </p:txBody>
      </p:sp>
      <p:sp>
        <p:nvSpPr>
          <p:cNvPr id="3" name="Content Placeholder 2">
            <a:extLst>
              <a:ext uri="{FF2B5EF4-FFF2-40B4-BE49-F238E27FC236}">
                <a16:creationId xmlns:a16="http://schemas.microsoft.com/office/drawing/2014/main" id="{20DED23B-EE1E-07EF-4649-EE76CA4B1C69}"/>
              </a:ext>
            </a:extLst>
          </p:cNvPr>
          <p:cNvSpPr>
            <a:spLocks noGrp="1"/>
          </p:cNvSpPr>
          <p:nvPr>
            <p:ph idx="1"/>
          </p:nvPr>
        </p:nvSpPr>
        <p:spPr>
          <a:xfrm>
            <a:off x="730622" y="1888325"/>
            <a:ext cx="10726271" cy="3578352"/>
          </a:xfrm>
        </p:spPr>
        <p:txBody>
          <a:bodyPr/>
          <a:lstStyle/>
          <a:p>
            <a:r>
              <a:rPr lang="en-US" dirty="0"/>
              <a:t>Query							Result</a:t>
            </a:r>
          </a:p>
          <a:p>
            <a:endParaRPr lang="en-US" dirty="0"/>
          </a:p>
          <a:p>
            <a:endParaRPr lang="en-US" dirty="0"/>
          </a:p>
          <a:p>
            <a:r>
              <a:rPr lang="en-US" dirty="0">
                <a:latin typeface="Bahnschrift" panose="020B0502040204020203" pitchFamily="34" charset="0"/>
              </a:rPr>
              <a:t>SELECT </a:t>
            </a:r>
            <a:r>
              <a:rPr lang="en-US" dirty="0" err="1">
                <a:latin typeface="Bahnschrift" panose="020B0502040204020203" pitchFamily="34" charset="0"/>
              </a:rPr>
              <a:t>date,ROUND</a:t>
            </a:r>
            <a:r>
              <a:rPr lang="en-US" dirty="0">
                <a:latin typeface="Bahnschrift" panose="020B0502040204020203" pitchFamily="34" charset="0"/>
              </a:rPr>
              <a:t>(AVG(</a:t>
            </a:r>
            <a:r>
              <a:rPr lang="en-US" dirty="0" err="1">
                <a:latin typeface="Bahnschrift" panose="020B0502040204020203" pitchFamily="34" charset="0"/>
              </a:rPr>
              <a:t>tp</a:t>
            </a:r>
            <a:r>
              <a:rPr lang="en-US" dirty="0">
                <a:latin typeface="Bahnschrift" panose="020B0502040204020203" pitchFamily="34" charset="0"/>
              </a:rPr>
              <a:t>),2) as </a:t>
            </a:r>
            <a:r>
              <a:rPr lang="en-US" dirty="0" err="1">
                <a:latin typeface="Bahnschrift" panose="020B0502040204020203" pitchFamily="34" charset="0"/>
              </a:rPr>
              <a:t>avgtp</a:t>
            </a:r>
            <a:r>
              <a:rPr lang="en-US" dirty="0">
                <a:latin typeface="Bahnschrift" panose="020B0502040204020203" pitchFamily="34" charset="0"/>
              </a:rPr>
              <a:t> </a:t>
            </a:r>
          </a:p>
          <a:p>
            <a:r>
              <a:rPr lang="en-US" dirty="0">
                <a:latin typeface="Bahnschrift" panose="020B0502040204020203" pitchFamily="34" charset="0"/>
              </a:rPr>
              <a:t>FROM (</a:t>
            </a:r>
          </a:p>
          <a:p>
            <a:r>
              <a:rPr lang="en-US" dirty="0">
                <a:latin typeface="Bahnschrift" panose="020B0502040204020203" pitchFamily="34" charset="0"/>
              </a:rPr>
              <a:t>	SELECT date, COUNT(*)/(SUM(</a:t>
            </a:r>
            <a:r>
              <a:rPr lang="en-US" dirty="0" err="1">
                <a:latin typeface="Bahnschrift" panose="020B0502040204020203" pitchFamily="34" charset="0"/>
              </a:rPr>
              <a:t>time_spent</a:t>
            </a:r>
            <a:r>
              <a:rPr lang="en-US" dirty="0">
                <a:latin typeface="Bahnschrift" panose="020B0502040204020203" pitchFamily="34" charset="0"/>
              </a:rPr>
              <a:t>)) as </a:t>
            </a:r>
            <a:r>
              <a:rPr lang="en-US" dirty="0" err="1">
                <a:latin typeface="Bahnschrift" panose="020B0502040204020203" pitchFamily="34" charset="0"/>
              </a:rPr>
              <a:t>tp</a:t>
            </a:r>
            <a:r>
              <a:rPr lang="en-US" dirty="0">
                <a:latin typeface="Bahnschrift" panose="020B0502040204020203" pitchFamily="34" charset="0"/>
              </a:rPr>
              <a:t> </a:t>
            </a:r>
          </a:p>
          <a:p>
            <a:r>
              <a:rPr lang="en-US" dirty="0">
                <a:latin typeface="Bahnschrift" panose="020B0502040204020203" pitchFamily="34" charset="0"/>
              </a:rPr>
              <a:t>	FROM </a:t>
            </a:r>
            <a:r>
              <a:rPr lang="en-US" dirty="0" err="1">
                <a:latin typeface="Bahnschrift" panose="020B0502040204020203" pitchFamily="34" charset="0"/>
              </a:rPr>
              <a:t>job_data</a:t>
            </a:r>
            <a:r>
              <a:rPr lang="en-US" dirty="0">
                <a:latin typeface="Bahnschrift" panose="020B0502040204020203" pitchFamily="34" charset="0"/>
              </a:rPr>
              <a:t> </a:t>
            </a:r>
          </a:p>
          <a:p>
            <a:r>
              <a:rPr lang="en-US" dirty="0">
                <a:latin typeface="Bahnschrift" panose="020B0502040204020203" pitchFamily="34" charset="0"/>
              </a:rPr>
              <a:t>	GROUP BY date ) </a:t>
            </a:r>
            <a:r>
              <a:rPr lang="en-US" dirty="0" err="1">
                <a:latin typeface="Bahnschrift" panose="020B0502040204020203" pitchFamily="34" charset="0"/>
              </a:rPr>
              <a:t>jd</a:t>
            </a:r>
            <a:r>
              <a:rPr lang="en-US" dirty="0">
                <a:latin typeface="Bahnschrift" panose="020B0502040204020203" pitchFamily="34" charset="0"/>
              </a:rPr>
              <a:t> </a:t>
            </a:r>
          </a:p>
          <a:p>
            <a:r>
              <a:rPr lang="en-US" dirty="0">
                <a:latin typeface="Bahnschrift" panose="020B0502040204020203" pitchFamily="34" charset="0"/>
              </a:rPr>
              <a:t>GROUP BY date;</a:t>
            </a:r>
            <a:endParaRPr lang="en-IN" dirty="0">
              <a:latin typeface="Bahnschrift" panose="020B0502040204020203" pitchFamily="34" charset="0"/>
            </a:endParaRPr>
          </a:p>
        </p:txBody>
      </p:sp>
      <p:sp>
        <p:nvSpPr>
          <p:cNvPr id="4" name="Text Placeholder 3">
            <a:extLst>
              <a:ext uri="{FF2B5EF4-FFF2-40B4-BE49-F238E27FC236}">
                <a16:creationId xmlns:a16="http://schemas.microsoft.com/office/drawing/2014/main" id="{152CC428-280A-A2C9-C7A1-F67F0DAA4C79}"/>
              </a:ext>
            </a:extLst>
          </p:cNvPr>
          <p:cNvSpPr>
            <a:spLocks noGrp="1"/>
          </p:cNvSpPr>
          <p:nvPr>
            <p:ph type="body" sz="quarter" idx="13"/>
          </p:nvPr>
        </p:nvSpPr>
        <p:spPr>
          <a:solidFill>
            <a:schemeClr val="tx2"/>
          </a:solidFill>
        </p:spPr>
        <p:txBody>
          <a:bodyPr/>
          <a:lstStyle/>
          <a:p>
            <a:endParaRPr lang="en-IN" dirty="0"/>
          </a:p>
        </p:txBody>
      </p:sp>
      <p:sp>
        <p:nvSpPr>
          <p:cNvPr id="5" name="Slide Number Placeholder 4">
            <a:extLst>
              <a:ext uri="{FF2B5EF4-FFF2-40B4-BE49-F238E27FC236}">
                <a16:creationId xmlns:a16="http://schemas.microsoft.com/office/drawing/2014/main" id="{3CD82A9A-B87B-EC5F-2BBB-9AC6C0AC3BA6}"/>
              </a:ext>
            </a:extLst>
          </p:cNvPr>
          <p:cNvSpPr>
            <a:spLocks noGrp="1"/>
          </p:cNvSpPr>
          <p:nvPr>
            <p:ph type="sldNum" sz="quarter" idx="15"/>
          </p:nvPr>
        </p:nvSpPr>
        <p:spPr>
          <a:xfrm>
            <a:off x="1655786" y="789399"/>
            <a:ext cx="941832" cy="621792"/>
          </a:xfrm>
        </p:spPr>
        <p:txBody>
          <a:bodyPr/>
          <a:lstStyle/>
          <a:p>
            <a:r>
              <a:rPr lang="en-US" dirty="0"/>
              <a:t>7</a:t>
            </a:r>
          </a:p>
        </p:txBody>
      </p:sp>
      <p:pic>
        <p:nvPicPr>
          <p:cNvPr id="10" name="Picture 9">
            <a:extLst>
              <a:ext uri="{FF2B5EF4-FFF2-40B4-BE49-F238E27FC236}">
                <a16:creationId xmlns:a16="http://schemas.microsoft.com/office/drawing/2014/main" id="{F6442D6E-366F-AC46-6C48-AF784843D2EF}"/>
              </a:ext>
            </a:extLst>
          </p:cNvPr>
          <p:cNvPicPr>
            <a:picLocks noChangeAspect="1"/>
          </p:cNvPicPr>
          <p:nvPr/>
        </p:nvPicPr>
        <p:blipFill>
          <a:blip r:embed="rId2"/>
          <a:stretch>
            <a:fillRect/>
          </a:stretch>
        </p:blipFill>
        <p:spPr>
          <a:xfrm>
            <a:off x="7212845" y="2726945"/>
            <a:ext cx="2666306" cy="2349334"/>
          </a:xfrm>
          <a:prstGeom prst="rect">
            <a:avLst/>
          </a:prstGeom>
        </p:spPr>
      </p:pic>
    </p:spTree>
    <p:extLst>
      <p:ext uri="{BB962C8B-B14F-4D97-AF65-F5344CB8AC3E}">
        <p14:creationId xmlns:p14="http://schemas.microsoft.com/office/powerpoint/2010/main" val="330225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4A9-72EB-CAB3-F8EE-98F91B2595CE}"/>
              </a:ext>
            </a:extLst>
          </p:cNvPr>
          <p:cNvSpPr>
            <a:spLocks noGrp="1"/>
          </p:cNvSpPr>
          <p:nvPr>
            <p:ph type="title"/>
          </p:nvPr>
        </p:nvSpPr>
        <p:spPr>
          <a:xfrm>
            <a:off x="2601501" y="731520"/>
            <a:ext cx="8762246" cy="777240"/>
          </a:xfrm>
        </p:spPr>
        <p:txBody>
          <a:bodyPr/>
          <a:lstStyle/>
          <a:p>
            <a:r>
              <a:rPr lang="en-US" dirty="0"/>
              <a:t>Case Study 1 </a:t>
            </a:r>
            <a:r>
              <a:rPr lang="en-US" sz="1800" dirty="0"/>
              <a:t>Language Share Analysis</a:t>
            </a:r>
            <a:endParaRPr lang="en-IN" dirty="0"/>
          </a:p>
        </p:txBody>
      </p:sp>
      <p:sp>
        <p:nvSpPr>
          <p:cNvPr id="3" name="Content Placeholder 2">
            <a:extLst>
              <a:ext uri="{FF2B5EF4-FFF2-40B4-BE49-F238E27FC236}">
                <a16:creationId xmlns:a16="http://schemas.microsoft.com/office/drawing/2014/main" id="{20DED23B-EE1E-07EF-4649-EE76CA4B1C69}"/>
              </a:ext>
            </a:extLst>
          </p:cNvPr>
          <p:cNvSpPr>
            <a:spLocks noGrp="1"/>
          </p:cNvSpPr>
          <p:nvPr>
            <p:ph idx="1"/>
          </p:nvPr>
        </p:nvSpPr>
        <p:spPr>
          <a:xfrm>
            <a:off x="730622" y="1888325"/>
            <a:ext cx="10726271" cy="3578352"/>
          </a:xfrm>
        </p:spPr>
        <p:txBody>
          <a:bodyPr>
            <a:normAutofit fontScale="92500" lnSpcReduction="20000"/>
          </a:bodyPr>
          <a:lstStyle/>
          <a:p>
            <a:r>
              <a:rPr lang="en-US" dirty="0"/>
              <a:t>Query							Result</a:t>
            </a:r>
          </a:p>
          <a:p>
            <a:endParaRPr lang="en-US" dirty="0"/>
          </a:p>
          <a:p>
            <a:endParaRPr lang="en-US" dirty="0"/>
          </a:p>
          <a:p>
            <a:r>
              <a:rPr lang="en-US" dirty="0">
                <a:latin typeface="Bahnschrift" panose="020B0502040204020203" pitchFamily="34" charset="0"/>
              </a:rPr>
              <a:t>WITH </a:t>
            </a:r>
            <a:r>
              <a:rPr lang="en-US" dirty="0" err="1">
                <a:latin typeface="Bahnschrift" panose="020B0502040204020203" pitchFamily="34" charset="0"/>
              </a:rPr>
              <a:t>langCount</a:t>
            </a:r>
            <a:r>
              <a:rPr lang="en-US" dirty="0">
                <a:latin typeface="Bahnschrift" panose="020B0502040204020203" pitchFamily="34" charset="0"/>
              </a:rPr>
              <a:t> as ( </a:t>
            </a:r>
          </a:p>
          <a:p>
            <a:r>
              <a:rPr lang="en-US" dirty="0">
                <a:latin typeface="Bahnschrift" panose="020B0502040204020203" pitchFamily="34" charset="0"/>
              </a:rPr>
              <a:t>	SELECT language, COUNT(language) as c </a:t>
            </a:r>
          </a:p>
          <a:p>
            <a:r>
              <a:rPr lang="en-US" dirty="0">
                <a:latin typeface="Bahnschrift" panose="020B0502040204020203" pitchFamily="34" charset="0"/>
              </a:rPr>
              <a:t>	FROM </a:t>
            </a:r>
            <a:r>
              <a:rPr lang="en-US" dirty="0" err="1">
                <a:latin typeface="Bahnschrift" panose="020B0502040204020203" pitchFamily="34" charset="0"/>
              </a:rPr>
              <a:t>job_data</a:t>
            </a:r>
            <a:r>
              <a:rPr lang="en-US" dirty="0">
                <a:latin typeface="Bahnschrift" panose="020B0502040204020203" pitchFamily="34" charset="0"/>
              </a:rPr>
              <a:t> </a:t>
            </a:r>
          </a:p>
          <a:p>
            <a:r>
              <a:rPr lang="en-US" dirty="0">
                <a:latin typeface="Bahnschrift" panose="020B0502040204020203" pitchFamily="34" charset="0"/>
              </a:rPr>
              <a:t>	WHERE date BETWEEN "2020-10-30" and "2020-11-30" </a:t>
            </a:r>
          </a:p>
          <a:p>
            <a:r>
              <a:rPr lang="en-US" dirty="0">
                <a:latin typeface="Bahnschrift" panose="020B0502040204020203" pitchFamily="34" charset="0"/>
              </a:rPr>
              <a:t>	GROUP BY language ), </a:t>
            </a:r>
          </a:p>
          <a:p>
            <a:r>
              <a:rPr lang="en-US" dirty="0" err="1">
                <a:latin typeface="Bahnschrift" panose="020B0502040204020203" pitchFamily="34" charset="0"/>
              </a:rPr>
              <a:t>totalJobs</a:t>
            </a:r>
            <a:r>
              <a:rPr lang="en-US" dirty="0">
                <a:latin typeface="Bahnschrift" panose="020B0502040204020203" pitchFamily="34" charset="0"/>
              </a:rPr>
              <a:t> as( </a:t>
            </a:r>
          </a:p>
          <a:p>
            <a:r>
              <a:rPr lang="en-US" dirty="0">
                <a:latin typeface="Bahnschrift" panose="020B0502040204020203" pitchFamily="34" charset="0"/>
              </a:rPr>
              <a:t>	SELECT COUNT(*) as total </a:t>
            </a:r>
          </a:p>
          <a:p>
            <a:r>
              <a:rPr lang="en-US" dirty="0">
                <a:latin typeface="Bahnschrift" panose="020B0502040204020203" pitchFamily="34" charset="0"/>
              </a:rPr>
              <a:t>	FROM </a:t>
            </a:r>
            <a:r>
              <a:rPr lang="en-US" dirty="0" err="1">
                <a:latin typeface="Bahnschrift" panose="020B0502040204020203" pitchFamily="34" charset="0"/>
              </a:rPr>
              <a:t>job_data</a:t>
            </a:r>
            <a:r>
              <a:rPr lang="en-US" dirty="0">
                <a:latin typeface="Bahnschrift" panose="020B0502040204020203" pitchFamily="34" charset="0"/>
              </a:rPr>
              <a:t> </a:t>
            </a:r>
          </a:p>
          <a:p>
            <a:r>
              <a:rPr lang="en-US" dirty="0">
                <a:latin typeface="Bahnschrift" panose="020B0502040204020203" pitchFamily="34" charset="0"/>
              </a:rPr>
              <a:t>	WHERE date BETWEEN "2020-10-30" and "2020-11-30“)</a:t>
            </a:r>
          </a:p>
          <a:p>
            <a:endParaRPr lang="en-US" dirty="0">
              <a:latin typeface="Bahnschrift" panose="020B0502040204020203" pitchFamily="34" charset="0"/>
            </a:endParaRPr>
          </a:p>
          <a:p>
            <a:r>
              <a:rPr lang="en-US" dirty="0">
                <a:latin typeface="Bahnschrift" panose="020B0502040204020203" pitchFamily="34" charset="0"/>
              </a:rPr>
              <a:t>SELECT language, ROUND(c/total,3) * 100 percent </a:t>
            </a:r>
          </a:p>
          <a:p>
            <a:r>
              <a:rPr lang="en-US" dirty="0">
                <a:latin typeface="Bahnschrift" panose="020B0502040204020203" pitchFamily="34" charset="0"/>
              </a:rPr>
              <a:t>FROM </a:t>
            </a:r>
            <a:r>
              <a:rPr lang="en-US" dirty="0" err="1">
                <a:latin typeface="Bahnschrift" panose="020B0502040204020203" pitchFamily="34" charset="0"/>
              </a:rPr>
              <a:t>langCount</a:t>
            </a:r>
            <a:r>
              <a:rPr lang="en-US" dirty="0">
                <a:latin typeface="Bahnschrift" panose="020B0502040204020203" pitchFamily="34" charset="0"/>
              </a:rPr>
              <a:t> CROSS JOIN </a:t>
            </a:r>
            <a:r>
              <a:rPr lang="en-US" dirty="0" err="1">
                <a:latin typeface="Bahnschrift" panose="020B0502040204020203" pitchFamily="34" charset="0"/>
              </a:rPr>
              <a:t>totalJobs</a:t>
            </a:r>
            <a:r>
              <a:rPr lang="en-US" dirty="0">
                <a:latin typeface="Bahnschrift" panose="020B0502040204020203" pitchFamily="34" charset="0"/>
              </a:rPr>
              <a:t>;</a:t>
            </a:r>
          </a:p>
        </p:txBody>
      </p:sp>
      <p:sp>
        <p:nvSpPr>
          <p:cNvPr id="4" name="Text Placeholder 3">
            <a:extLst>
              <a:ext uri="{FF2B5EF4-FFF2-40B4-BE49-F238E27FC236}">
                <a16:creationId xmlns:a16="http://schemas.microsoft.com/office/drawing/2014/main" id="{152CC428-280A-A2C9-C7A1-F67F0DAA4C79}"/>
              </a:ext>
            </a:extLst>
          </p:cNvPr>
          <p:cNvSpPr>
            <a:spLocks noGrp="1"/>
          </p:cNvSpPr>
          <p:nvPr>
            <p:ph type="body" sz="quarter" idx="13"/>
          </p:nvPr>
        </p:nvSpPr>
        <p:spPr>
          <a:solidFill>
            <a:schemeClr val="tx2"/>
          </a:solidFill>
        </p:spPr>
        <p:txBody>
          <a:bodyPr/>
          <a:lstStyle/>
          <a:p>
            <a:endParaRPr lang="en-IN" dirty="0"/>
          </a:p>
        </p:txBody>
      </p:sp>
      <p:sp>
        <p:nvSpPr>
          <p:cNvPr id="5" name="Slide Number Placeholder 4">
            <a:extLst>
              <a:ext uri="{FF2B5EF4-FFF2-40B4-BE49-F238E27FC236}">
                <a16:creationId xmlns:a16="http://schemas.microsoft.com/office/drawing/2014/main" id="{3CD82A9A-B87B-EC5F-2BBB-9AC6C0AC3BA6}"/>
              </a:ext>
            </a:extLst>
          </p:cNvPr>
          <p:cNvSpPr>
            <a:spLocks noGrp="1"/>
          </p:cNvSpPr>
          <p:nvPr>
            <p:ph type="sldNum" sz="quarter" idx="15"/>
          </p:nvPr>
        </p:nvSpPr>
        <p:spPr>
          <a:xfrm>
            <a:off x="1655786" y="789399"/>
            <a:ext cx="941832" cy="621792"/>
          </a:xfrm>
        </p:spPr>
        <p:txBody>
          <a:bodyPr/>
          <a:lstStyle/>
          <a:p>
            <a:r>
              <a:rPr lang="en-US" dirty="0"/>
              <a:t>8</a:t>
            </a:r>
          </a:p>
        </p:txBody>
      </p:sp>
      <p:pic>
        <p:nvPicPr>
          <p:cNvPr id="7" name="Picture 6">
            <a:extLst>
              <a:ext uri="{FF2B5EF4-FFF2-40B4-BE49-F238E27FC236}">
                <a16:creationId xmlns:a16="http://schemas.microsoft.com/office/drawing/2014/main" id="{C5243D61-F2C9-87F4-AC41-F1ABF7D3625F}"/>
              </a:ext>
            </a:extLst>
          </p:cNvPr>
          <p:cNvPicPr>
            <a:picLocks noChangeAspect="1"/>
          </p:cNvPicPr>
          <p:nvPr/>
        </p:nvPicPr>
        <p:blipFill>
          <a:blip r:embed="rId2"/>
          <a:stretch>
            <a:fillRect/>
          </a:stretch>
        </p:blipFill>
        <p:spPr>
          <a:xfrm>
            <a:off x="7228837" y="2463175"/>
            <a:ext cx="2474782" cy="2709460"/>
          </a:xfrm>
          <a:prstGeom prst="rect">
            <a:avLst/>
          </a:prstGeom>
        </p:spPr>
      </p:pic>
    </p:spTree>
    <p:extLst>
      <p:ext uri="{BB962C8B-B14F-4D97-AF65-F5344CB8AC3E}">
        <p14:creationId xmlns:p14="http://schemas.microsoft.com/office/powerpoint/2010/main" val="308906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577779-3496-4F66-CB11-6B7B47425892}"/>
              </a:ext>
            </a:extLst>
          </p:cNvPr>
          <p:cNvSpPr>
            <a:spLocks noGrp="1"/>
          </p:cNvSpPr>
          <p:nvPr>
            <p:ph type="body" idx="1"/>
          </p:nvPr>
        </p:nvSpPr>
        <p:spPr>
          <a:xfrm>
            <a:off x="1298448" y="2148840"/>
            <a:ext cx="3566160" cy="649224"/>
          </a:xfrm>
        </p:spPr>
        <p:txBody>
          <a:bodyPr/>
          <a:lstStyle/>
          <a:p>
            <a:r>
              <a:rPr lang="en-US" dirty="0"/>
              <a:t>Query</a:t>
            </a:r>
            <a:endParaRPr lang="en-IN" dirty="0"/>
          </a:p>
        </p:txBody>
      </p:sp>
      <p:sp>
        <p:nvSpPr>
          <p:cNvPr id="3" name="Content Placeholder 2">
            <a:extLst>
              <a:ext uri="{FF2B5EF4-FFF2-40B4-BE49-F238E27FC236}">
                <a16:creationId xmlns:a16="http://schemas.microsoft.com/office/drawing/2014/main" id="{0B7C387C-9164-2F2C-0529-FDF44C2D289D}"/>
              </a:ext>
            </a:extLst>
          </p:cNvPr>
          <p:cNvSpPr>
            <a:spLocks noGrp="1"/>
          </p:cNvSpPr>
          <p:nvPr>
            <p:ph sz="half" idx="2"/>
          </p:nvPr>
        </p:nvSpPr>
        <p:spPr/>
        <p:txBody>
          <a:bodyPr>
            <a:normAutofit fontScale="92500" lnSpcReduction="10000"/>
          </a:bodyPr>
          <a:lstStyle/>
          <a:p>
            <a:pPr marL="0" indent="0">
              <a:buNone/>
            </a:pPr>
            <a:r>
              <a:rPr lang="en-US" dirty="0">
                <a:latin typeface="Bahnschrift" panose="020B0502040204020203" pitchFamily="34" charset="0"/>
              </a:rPr>
              <a:t>SELECT </a:t>
            </a:r>
            <a:r>
              <a:rPr lang="en-US" dirty="0" err="1">
                <a:latin typeface="Bahnschrift" panose="020B0502040204020203" pitchFamily="34" charset="0"/>
              </a:rPr>
              <a:t>rnum</a:t>
            </a:r>
            <a:r>
              <a:rPr lang="en-US" dirty="0">
                <a:latin typeface="Bahnschrift" panose="020B0502040204020203" pitchFamily="34" charset="0"/>
              </a:rPr>
              <a:t> </a:t>
            </a:r>
          </a:p>
          <a:p>
            <a:pPr marL="0" indent="0">
              <a:buNone/>
            </a:pPr>
            <a:r>
              <a:rPr lang="en-US" dirty="0">
                <a:latin typeface="Bahnschrift" panose="020B0502040204020203" pitchFamily="34" charset="0"/>
              </a:rPr>
              <a:t>FROM( </a:t>
            </a:r>
          </a:p>
          <a:p>
            <a:pPr marL="0" indent="0">
              <a:buNone/>
            </a:pPr>
            <a:r>
              <a:rPr lang="en-US" dirty="0">
                <a:latin typeface="Bahnschrift" panose="020B0502040204020203" pitchFamily="34" charset="0"/>
              </a:rPr>
              <a:t>	SELECT ROW_NUMBER() OVER(PARTITION 	BY </a:t>
            </a:r>
            <a:r>
              <a:rPr lang="en-US" dirty="0" err="1">
                <a:latin typeface="Bahnschrift" panose="020B0502040204020203" pitchFamily="34" charset="0"/>
              </a:rPr>
              <a:t>date,job_id,actor_id</a:t>
            </a:r>
            <a:r>
              <a:rPr lang="en-US" dirty="0">
                <a:latin typeface="Bahnschrift" panose="020B0502040204020203" pitchFamily="34" charset="0"/>
              </a:rPr>
              <a:t>) as </a:t>
            </a:r>
            <a:r>
              <a:rPr lang="en-US" dirty="0" err="1">
                <a:latin typeface="Bahnschrift" panose="020B0502040204020203" pitchFamily="34" charset="0"/>
              </a:rPr>
              <a:t>rnum</a:t>
            </a:r>
            <a:r>
              <a:rPr lang="en-US" dirty="0">
                <a:latin typeface="Bahnschrift" panose="020B0502040204020203" pitchFamily="34" charset="0"/>
              </a:rPr>
              <a:t> </a:t>
            </a:r>
          </a:p>
          <a:p>
            <a:pPr marL="0" indent="0">
              <a:buNone/>
            </a:pPr>
            <a:r>
              <a:rPr lang="en-US" dirty="0">
                <a:latin typeface="Bahnschrift" panose="020B0502040204020203" pitchFamily="34" charset="0"/>
              </a:rPr>
              <a:t>	FROM </a:t>
            </a:r>
            <a:r>
              <a:rPr lang="en-US" dirty="0" err="1">
                <a:latin typeface="Bahnschrift" panose="020B0502040204020203" pitchFamily="34" charset="0"/>
              </a:rPr>
              <a:t>job_data</a:t>
            </a:r>
            <a:r>
              <a:rPr lang="en-US" dirty="0">
                <a:latin typeface="Bahnschrift" panose="020B0502040204020203" pitchFamily="34" charset="0"/>
              </a:rPr>
              <a:t> </a:t>
            </a:r>
          </a:p>
          <a:p>
            <a:pPr marL="0" indent="0">
              <a:buNone/>
            </a:pPr>
            <a:r>
              <a:rPr lang="en-US" dirty="0">
                <a:latin typeface="Bahnschrift" panose="020B0502040204020203" pitchFamily="34" charset="0"/>
              </a:rPr>
              <a:t>) dups </a:t>
            </a:r>
          </a:p>
          <a:p>
            <a:pPr marL="0" indent="0">
              <a:buNone/>
            </a:pPr>
            <a:r>
              <a:rPr lang="en-US" dirty="0">
                <a:latin typeface="Bahnschrift" panose="020B0502040204020203" pitchFamily="34" charset="0"/>
              </a:rPr>
              <a:t>WHERE </a:t>
            </a:r>
            <a:r>
              <a:rPr lang="en-US" dirty="0" err="1">
                <a:latin typeface="Bahnschrift" panose="020B0502040204020203" pitchFamily="34" charset="0"/>
              </a:rPr>
              <a:t>rnum</a:t>
            </a:r>
            <a:r>
              <a:rPr lang="en-US" dirty="0">
                <a:latin typeface="Bahnschrift" panose="020B0502040204020203" pitchFamily="34" charset="0"/>
              </a:rPr>
              <a:t> &gt; 1</a:t>
            </a:r>
            <a:endParaRPr lang="en-IN" dirty="0">
              <a:latin typeface="Bahnschrift" panose="020B0502040204020203" pitchFamily="34" charset="0"/>
            </a:endParaRPr>
          </a:p>
        </p:txBody>
      </p:sp>
      <p:sp>
        <p:nvSpPr>
          <p:cNvPr id="4" name="Text Placeholder 3">
            <a:extLst>
              <a:ext uri="{FF2B5EF4-FFF2-40B4-BE49-F238E27FC236}">
                <a16:creationId xmlns:a16="http://schemas.microsoft.com/office/drawing/2014/main" id="{6B4388EC-4BE1-9610-55A7-73AB78C603BE}"/>
              </a:ext>
            </a:extLst>
          </p:cNvPr>
          <p:cNvSpPr>
            <a:spLocks noGrp="1"/>
          </p:cNvSpPr>
          <p:nvPr>
            <p:ph type="body" sz="quarter" idx="3"/>
          </p:nvPr>
        </p:nvSpPr>
        <p:spPr>
          <a:xfrm>
            <a:off x="5760720" y="2154936"/>
            <a:ext cx="3566160" cy="649224"/>
          </a:xfrm>
        </p:spPr>
        <p:txBody>
          <a:bodyPr/>
          <a:lstStyle/>
          <a:p>
            <a:r>
              <a:rPr lang="en-US" dirty="0"/>
              <a:t>Result</a:t>
            </a:r>
            <a:endParaRPr lang="en-IN" dirty="0"/>
          </a:p>
        </p:txBody>
      </p:sp>
      <p:sp>
        <p:nvSpPr>
          <p:cNvPr id="5" name="Content Placeholder 4">
            <a:extLst>
              <a:ext uri="{FF2B5EF4-FFF2-40B4-BE49-F238E27FC236}">
                <a16:creationId xmlns:a16="http://schemas.microsoft.com/office/drawing/2014/main" id="{E8C8F63D-A393-CBD3-8F89-69F96E7E6943}"/>
              </a:ext>
            </a:extLst>
          </p:cNvPr>
          <p:cNvSpPr>
            <a:spLocks noGrp="1"/>
          </p:cNvSpPr>
          <p:nvPr>
            <p:ph sz="quarter" idx="4"/>
          </p:nvPr>
        </p:nvSpPr>
        <p:spPr/>
        <p:txBody>
          <a:bodyPr/>
          <a:lstStyle/>
          <a:p>
            <a:r>
              <a:rPr lang="en-US" dirty="0"/>
              <a:t>Null Value as there are no Duplicates were Present</a:t>
            </a:r>
            <a:endParaRPr lang="en-IN" dirty="0"/>
          </a:p>
        </p:txBody>
      </p:sp>
      <p:sp>
        <p:nvSpPr>
          <p:cNvPr id="6" name="Title 5">
            <a:extLst>
              <a:ext uri="{FF2B5EF4-FFF2-40B4-BE49-F238E27FC236}">
                <a16:creationId xmlns:a16="http://schemas.microsoft.com/office/drawing/2014/main" id="{9C82011D-A8DA-CB1A-D759-208D5C291E26}"/>
              </a:ext>
            </a:extLst>
          </p:cNvPr>
          <p:cNvSpPr>
            <a:spLocks noGrp="1"/>
          </p:cNvSpPr>
          <p:nvPr>
            <p:ph type="title"/>
          </p:nvPr>
        </p:nvSpPr>
        <p:spPr/>
        <p:txBody>
          <a:bodyPr/>
          <a:lstStyle/>
          <a:p>
            <a:r>
              <a:rPr lang="en-US" dirty="0"/>
              <a:t>Case Study 1 </a:t>
            </a:r>
            <a:r>
              <a:rPr lang="en-US" sz="2000" dirty="0"/>
              <a:t>Duplicate Rows Detection</a:t>
            </a:r>
            <a:endParaRPr lang="en-IN" dirty="0"/>
          </a:p>
        </p:txBody>
      </p:sp>
      <p:sp>
        <p:nvSpPr>
          <p:cNvPr id="7" name="Text Placeholder 6">
            <a:extLst>
              <a:ext uri="{FF2B5EF4-FFF2-40B4-BE49-F238E27FC236}">
                <a16:creationId xmlns:a16="http://schemas.microsoft.com/office/drawing/2014/main" id="{12D5F822-BD35-2729-257C-C09571725DF4}"/>
              </a:ext>
            </a:extLst>
          </p:cNvPr>
          <p:cNvSpPr>
            <a:spLocks noGrp="1"/>
          </p:cNvSpPr>
          <p:nvPr>
            <p:ph type="body" sz="quarter" idx="13"/>
          </p:nvPr>
        </p:nvSpPr>
        <p:spPr/>
        <p:txBody>
          <a:bodyPr/>
          <a:lstStyle/>
          <a:p>
            <a:endParaRPr lang="en-IN"/>
          </a:p>
        </p:txBody>
      </p:sp>
      <p:sp>
        <p:nvSpPr>
          <p:cNvPr id="8" name="Slide Number Placeholder 7">
            <a:extLst>
              <a:ext uri="{FF2B5EF4-FFF2-40B4-BE49-F238E27FC236}">
                <a16:creationId xmlns:a16="http://schemas.microsoft.com/office/drawing/2014/main" id="{4A127212-792B-4D54-FE79-72D1D7C2F34A}"/>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Tree>
    <p:extLst>
      <p:ext uri="{BB962C8B-B14F-4D97-AF65-F5344CB8AC3E}">
        <p14:creationId xmlns:p14="http://schemas.microsoft.com/office/powerpoint/2010/main" val="1722470020"/>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31C809-C6F0-48D7-BF3E-4570CDAF51A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1318</Words>
  <Application>Microsoft Office PowerPoint</Application>
  <PresentationFormat>Widescreen</PresentationFormat>
  <Paragraphs>245</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Arial Narrow</vt:lpstr>
      <vt:lpstr>Avenir Next LT Pro Light</vt:lpstr>
      <vt:lpstr>Bahnschrift</vt:lpstr>
      <vt:lpstr>Calibri</vt:lpstr>
      <vt:lpstr>Nunito</vt:lpstr>
      <vt:lpstr>Segoe UI</vt:lpstr>
      <vt:lpstr>Office Theme</vt:lpstr>
      <vt:lpstr>Operation Analytics and Investigating Metric Spike</vt:lpstr>
      <vt:lpstr>Agenda</vt:lpstr>
      <vt:lpstr>Problem Description</vt:lpstr>
      <vt:lpstr>Approach</vt:lpstr>
      <vt:lpstr>Tech Stack</vt:lpstr>
      <vt:lpstr>Case Study 1 Number of Jobs Reviewed</vt:lpstr>
      <vt:lpstr>Case Study 1 Throughput Average</vt:lpstr>
      <vt:lpstr>Case Study 1 Language Share Analysis</vt:lpstr>
      <vt:lpstr>Case Study 1 Duplicate Rows Detection</vt:lpstr>
      <vt:lpstr>Case Study 2 Weekly User Engagement</vt:lpstr>
      <vt:lpstr>Case Study 2 User Growth Analysis (macbookpro)</vt:lpstr>
      <vt:lpstr>Case Study 2 Weekly Retention Analysis</vt:lpstr>
      <vt:lpstr>Case Study 2 Weekly Engagement Analysis</vt:lpstr>
      <vt:lpstr>Case Study 2 Email Engagement Analysis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2023-12-14T12:52:38Z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