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80" r:id="rId3"/>
    <p:sldId id="270" r:id="rId4"/>
    <p:sldId id="285" r:id="rId5"/>
    <p:sldId id="260" r:id="rId6"/>
    <p:sldId id="279" r:id="rId7"/>
    <p:sldId id="268" r:id="rId8"/>
    <p:sldId id="281" r:id="rId9"/>
    <p:sldId id="282" r:id="rId10"/>
    <p:sldId id="271" r:id="rId11"/>
    <p:sldId id="267" r:id="rId12"/>
    <p:sldId id="272" r:id="rId13"/>
    <p:sldId id="273" r:id="rId14"/>
    <p:sldId id="283" r:id="rId15"/>
    <p:sldId id="284" r:id="rId16"/>
  </p:sldIdLst>
  <p:sldSz cx="9001125" cy="6840538"/>
  <p:notesSz cx="6858000" cy="9144000"/>
  <p:defaultTextStyle>
    <a:defPPr>
      <a:defRPr lang="en-US"/>
    </a:defPPr>
    <a:lvl1pPr marL="0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0162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0324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40485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20647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00809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80971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61133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41294" algn="l" defTabSz="7603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68" y="102"/>
      </p:cViewPr>
      <p:guideLst>
        <p:guide orient="horz" pos="2155"/>
        <p:guide pos="2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ADDB6-457D-4449-A361-BB6F9EF5841C}" type="datetimeFigureOut">
              <a:rPr lang="pt-PT" smtClean="0"/>
              <a:t>25-06-2018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85800"/>
            <a:ext cx="4511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D9E15-33BE-4E66-BEFF-47B85E5C6DB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32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162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0324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0485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0647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0809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0971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1133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1294" algn="l" defTabSz="76032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1119507"/>
            <a:ext cx="6750844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3592866"/>
            <a:ext cx="6750844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162" indent="0" algn="ctr">
              <a:buNone/>
              <a:defRPr sz="1700"/>
            </a:lvl2pPr>
            <a:lvl3pPr marL="760324" indent="0" algn="ctr">
              <a:buNone/>
              <a:defRPr sz="1500"/>
            </a:lvl3pPr>
            <a:lvl4pPr marL="1140485" indent="0" algn="ctr">
              <a:buNone/>
              <a:defRPr sz="1300"/>
            </a:lvl4pPr>
            <a:lvl5pPr marL="1520647" indent="0" algn="ctr">
              <a:buNone/>
              <a:defRPr sz="1300"/>
            </a:lvl5pPr>
            <a:lvl6pPr marL="1900809" indent="0" algn="ctr">
              <a:buNone/>
              <a:defRPr sz="1300"/>
            </a:lvl6pPr>
            <a:lvl7pPr marL="2280971" indent="0" algn="ctr">
              <a:buNone/>
              <a:defRPr sz="1300"/>
            </a:lvl7pPr>
            <a:lvl8pPr marL="2661133" indent="0" algn="ctr">
              <a:buNone/>
              <a:defRPr sz="1300"/>
            </a:lvl8pPr>
            <a:lvl9pPr marL="3041294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5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2" y="364195"/>
            <a:ext cx="1940868" cy="5797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9" y="364195"/>
            <a:ext cx="5710090" cy="5797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705387"/>
            <a:ext cx="77634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4577780"/>
            <a:ext cx="77634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1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03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04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2064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008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809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611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4129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9" y="1820978"/>
            <a:ext cx="3825479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1" y="1820978"/>
            <a:ext cx="3825479" cy="4340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9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64196"/>
            <a:ext cx="7763470" cy="1322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676882"/>
            <a:ext cx="3807898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162" indent="0">
              <a:buNone/>
              <a:defRPr sz="1700" b="1"/>
            </a:lvl2pPr>
            <a:lvl3pPr marL="760324" indent="0">
              <a:buNone/>
              <a:defRPr sz="1500" b="1"/>
            </a:lvl3pPr>
            <a:lvl4pPr marL="1140485" indent="0">
              <a:buNone/>
              <a:defRPr sz="1300" b="1"/>
            </a:lvl4pPr>
            <a:lvl5pPr marL="1520647" indent="0">
              <a:buNone/>
              <a:defRPr sz="1300" b="1"/>
            </a:lvl5pPr>
            <a:lvl6pPr marL="1900809" indent="0">
              <a:buNone/>
              <a:defRPr sz="1300" b="1"/>
            </a:lvl6pPr>
            <a:lvl7pPr marL="2280971" indent="0">
              <a:buNone/>
              <a:defRPr sz="1300" b="1"/>
            </a:lvl7pPr>
            <a:lvl8pPr marL="2661133" indent="0">
              <a:buNone/>
              <a:defRPr sz="1300" b="1"/>
            </a:lvl8pPr>
            <a:lvl9pPr marL="304129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2498698"/>
            <a:ext cx="3807898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676882"/>
            <a:ext cx="3826651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162" indent="0">
              <a:buNone/>
              <a:defRPr sz="1700" b="1"/>
            </a:lvl2pPr>
            <a:lvl3pPr marL="760324" indent="0">
              <a:buNone/>
              <a:defRPr sz="1500" b="1"/>
            </a:lvl3pPr>
            <a:lvl4pPr marL="1140485" indent="0">
              <a:buNone/>
              <a:defRPr sz="1300" b="1"/>
            </a:lvl4pPr>
            <a:lvl5pPr marL="1520647" indent="0">
              <a:buNone/>
              <a:defRPr sz="1300" b="1"/>
            </a:lvl5pPr>
            <a:lvl6pPr marL="1900809" indent="0">
              <a:buNone/>
              <a:defRPr sz="1300" b="1"/>
            </a:lvl6pPr>
            <a:lvl7pPr marL="2280971" indent="0">
              <a:buNone/>
              <a:defRPr sz="1300" b="1"/>
            </a:lvl7pPr>
            <a:lvl8pPr marL="2661133" indent="0">
              <a:buNone/>
              <a:defRPr sz="1300" b="1"/>
            </a:lvl8pPr>
            <a:lvl9pPr marL="3041294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2498698"/>
            <a:ext cx="3826651" cy="36752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3" y="456036"/>
            <a:ext cx="2903096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2" y="984912"/>
            <a:ext cx="4556820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3" y="2052163"/>
            <a:ext cx="2903096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0162" indent="0">
              <a:buNone/>
              <a:defRPr sz="1200"/>
            </a:lvl2pPr>
            <a:lvl3pPr marL="760324" indent="0">
              <a:buNone/>
              <a:defRPr sz="1000"/>
            </a:lvl3pPr>
            <a:lvl4pPr marL="1140485" indent="0">
              <a:buNone/>
              <a:defRPr sz="800"/>
            </a:lvl4pPr>
            <a:lvl5pPr marL="1520647" indent="0">
              <a:buNone/>
              <a:defRPr sz="800"/>
            </a:lvl5pPr>
            <a:lvl6pPr marL="1900809" indent="0">
              <a:buNone/>
              <a:defRPr sz="800"/>
            </a:lvl6pPr>
            <a:lvl7pPr marL="2280971" indent="0">
              <a:buNone/>
              <a:defRPr sz="800"/>
            </a:lvl7pPr>
            <a:lvl8pPr marL="2661133" indent="0">
              <a:buNone/>
              <a:defRPr sz="800"/>
            </a:lvl8pPr>
            <a:lvl9pPr marL="30412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3" y="456036"/>
            <a:ext cx="2903096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26652" y="984912"/>
            <a:ext cx="4556820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0162" indent="0">
              <a:buNone/>
              <a:defRPr sz="2300"/>
            </a:lvl2pPr>
            <a:lvl3pPr marL="760324" indent="0">
              <a:buNone/>
              <a:defRPr sz="2000"/>
            </a:lvl3pPr>
            <a:lvl4pPr marL="1140485" indent="0">
              <a:buNone/>
              <a:defRPr sz="1700"/>
            </a:lvl4pPr>
            <a:lvl5pPr marL="1520647" indent="0">
              <a:buNone/>
              <a:defRPr sz="1700"/>
            </a:lvl5pPr>
            <a:lvl6pPr marL="1900809" indent="0">
              <a:buNone/>
              <a:defRPr sz="1700"/>
            </a:lvl6pPr>
            <a:lvl7pPr marL="2280971" indent="0">
              <a:buNone/>
              <a:defRPr sz="1700"/>
            </a:lvl7pPr>
            <a:lvl8pPr marL="2661133" indent="0">
              <a:buNone/>
              <a:defRPr sz="1700"/>
            </a:lvl8pPr>
            <a:lvl9pPr marL="3041294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3" y="2052163"/>
            <a:ext cx="2903096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0162" indent="0">
              <a:buNone/>
              <a:defRPr sz="1200"/>
            </a:lvl2pPr>
            <a:lvl3pPr marL="760324" indent="0">
              <a:buNone/>
              <a:defRPr sz="1000"/>
            </a:lvl3pPr>
            <a:lvl4pPr marL="1140485" indent="0">
              <a:buNone/>
              <a:defRPr sz="800"/>
            </a:lvl4pPr>
            <a:lvl5pPr marL="1520647" indent="0">
              <a:buNone/>
              <a:defRPr sz="800"/>
            </a:lvl5pPr>
            <a:lvl6pPr marL="1900809" indent="0">
              <a:buNone/>
              <a:defRPr sz="800"/>
            </a:lvl6pPr>
            <a:lvl7pPr marL="2280971" indent="0">
              <a:buNone/>
              <a:defRPr sz="800"/>
            </a:lvl7pPr>
            <a:lvl8pPr marL="2661133" indent="0">
              <a:buNone/>
              <a:defRPr sz="800"/>
            </a:lvl8pPr>
            <a:lvl9pPr marL="304129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364196"/>
            <a:ext cx="7763470" cy="1322188"/>
          </a:xfrm>
          <a:prstGeom prst="rect">
            <a:avLst/>
          </a:prstGeom>
        </p:spPr>
        <p:txBody>
          <a:bodyPr vert="horz" lIns="76032" tIns="38016" rIns="76032" bIns="380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820978"/>
            <a:ext cx="7763470" cy="4340259"/>
          </a:xfrm>
          <a:prstGeom prst="rect">
            <a:avLst/>
          </a:prstGeom>
        </p:spPr>
        <p:txBody>
          <a:bodyPr vert="horz" lIns="76032" tIns="38016" rIns="76032" bIns="380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9" y="6340166"/>
            <a:ext cx="2025253" cy="364195"/>
          </a:xfrm>
          <a:prstGeom prst="rect">
            <a:avLst/>
          </a:prstGeom>
        </p:spPr>
        <p:txBody>
          <a:bodyPr vert="horz" lIns="76032" tIns="38016" rIns="76032" bIns="3801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DE8F-7EDB-4D1B-9780-BC9501B0D1D9}" type="datetimeFigureOut">
              <a:rPr lang="en-US" smtClean="0"/>
              <a:pPr/>
              <a:t>6/25/2018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6340166"/>
            <a:ext cx="3037880" cy="364195"/>
          </a:xfrm>
          <a:prstGeom prst="rect">
            <a:avLst/>
          </a:prstGeom>
        </p:spPr>
        <p:txBody>
          <a:bodyPr vert="horz" lIns="76032" tIns="38016" rIns="76032" bIns="3801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8" y="6340166"/>
            <a:ext cx="2025253" cy="364195"/>
          </a:xfrm>
          <a:prstGeom prst="rect">
            <a:avLst/>
          </a:prstGeom>
        </p:spPr>
        <p:txBody>
          <a:bodyPr vert="horz" lIns="76032" tIns="38016" rIns="76032" bIns="3801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B9D7-1E88-4D7E-9635-C189F71005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60324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081" indent="-190081" algn="l" defTabSz="760324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0243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0405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0566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728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890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1052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1214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1375" indent="-190081" algn="l" defTabSz="760324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162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0324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0485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647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0809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0971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1133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1294" algn="l" defTabSz="7603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451288" y="3010269"/>
            <a:ext cx="8150772" cy="532042"/>
          </a:xfrm>
          <a:prstGeom prst="rect">
            <a:avLst/>
          </a:prstGeom>
        </p:spPr>
        <p:txBody>
          <a:bodyPr vert="horz" lIns="76032" tIns="38016" rIns="76032" bIns="38016" rtlCol="0" anchor="ctr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pt-PT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Bioinformatic tools for the identification of gene </a:t>
            </a:r>
            <a:r>
              <a:rPr lang="pt-PT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pathways and biological processes</a:t>
            </a:r>
            <a:endParaRPr lang="pt-PT" sz="3600" b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AutoShape 4" descr="data:image/jpeg;base64,/9j/4AAQSkZJRgABAQAAAQABAAD/2wCEAAkGBhQSEBQUExQWFRMVFBcYGBgWFhcXGhcXFxgWFxcXFRgXHCYeGBojGRQVHy8gJCcpLCwsFx8xNTAqNSYrLCkBCQoKDgwOGg8PGjAlHyQ0KSksLSosLCwsLC0sLCwqLCw0LDQsLCwsLCwwLyksLCwsKSwsKSwsLywsKSwsKSwpLP/AABEIAOEA4QMBIgACEQEDEQH/xAAcAAEAAgIDAQAAAAAAAAAAAAAABgcFCAEDBAL/xABIEAABAwICBQkEBwUHAwUAAAABAAIDBBEFIQYHEjGBEyIyQVFhcZGhQnKCsRQjUmKSwdFDU3OisiQzRGODwvAl4vEXNbPS4f/EABoBAQADAQEBAAAAAAAAAAAAAAABAwQCBQb/xAA0EQACAgEDAgEICQUAAAAAAAAAAQIDEQQSITFBUQUTMnGBkfDxFCIzQmGhscHhFSMkUmL/2gAMAwEAAhEDEQA/ALxREQBFwSuA8doQH0iIgCIiAIiIAiIgCIiAIiIAi+S8dq5ugOUREAREQBERAEREAREQBERAEREBGtP6aQ0hkicWuiO2bHe3c4EdeRv8KqWt0knYA7lXAbQBtYGxyuLC9wbK/JYg5paRcEEEdoORCoLSnBHQyywXza7mk9bek3zFuKHUMblnoXJoxpLHU08TuUYZC0BzQ4XDhkct+ZF+KzYWq0VNKd0b3dfNaXbt+656l7aLSeoiNmTysI6hI8W+En8lU5yXVHprQ1T9Cz3r+f2NnUVNYJrHqGsG3KZD17YaeG4KT0essnpMYfAkfqsT8pVReJJr2HmTW2TWc4J8vHLi8TSQXi4yI32PBYSHTuEi7mkWFzYg7s+5V1LWnYdITYvLpDbtcS78wtdGorvTdbzg4yXHBiMbzZrwT2dfqvSqq1S0jpKmadxJ5NgaLknnSG5tf7rfVWqryQiIgC4cLhcogKWxupqKeokhMruY7Imxu05tNyOwhZbVjpneSWGolF+oyOAG0w2IBNhmLG3aCshrTwb+7qWj/Lf4b2HzuOIVP19JIJDYbQddwtv8u5RJvHBoohXNtTeDaCOUOFwQR2g3HmF9rVplZNAQfrIb5g8+O47QcrqS4Bp7VNdnUyFo6nEOv47QJVE79kXKSNVmihGDnGzOPw+ZsAirSh1nSe1sO4W+R/JZyk1gsd0meTv1CyrynR97K9af7ZPNJTU1bIwC9wbfdfr8F5xjUJ9seR/RQHS3HW1E0QZcNiY5xv8AaeQBu+631UMxCR8szIWuddzmsGZ3vIA+a9CE4zipRfDIyX6x4IBBuDuIX0uqmpxGxrG9FjQ0eDRYegXauiQiIgCIiAIiIAq/1pYLdrKlozbzH+6TzCfA3HxKwF5sRoWzRPieOa9paePX4jfwQFBYPibqaqa5u9rhI3v6nt4j5lXjNhVLWRtfJDFK17QQXsa42cLixIuFQWl1O+mfskWkiltfwB8w4W81KNX+tyOniFPVMdshx2JGc4Na432S3fYEnMXyNrZK1VSmsohyw8k0rtUVC/NgkhP+W82/C/aCj9ZqemZnBVNcOyVhafxMuPQKxsIx6CqbtQSskHXsnMe83e3iF71lnp4S4lEnOeSja/R2spi0TtAY87Ic17XAmxNrdLcD1Ly45UWaGjr+QUz0+xDlKtsY6MDM/wCJJY+jQPNQJlMaqqZE39o9rB3C/OPAXPBKqYUpqJBbWrDC+Rw9jiLOmcZT4HJn8rQeKlq66eEMY1rRZrWhoHcBYegXYrSQiIgCIiA8eL4c2ogkidue0jwPUeBseCoDFoHRF20LPhcQ4eBs4LYtVhrPwLYlbUNHNl5r/fAyPFo/lUoGW1bYoyopXQPDX8n0Q4BwMT8xkd9jceFlksQ1bYfNcmnYxx64rxHyYQPRUZohpq+gqGPDdpjdtpZexLHexfuIBGXUrv0e1l0VXYNl5OQ+xLZhv2A9F3AqydEsZxlEb8cZMDXamI98FTIzuka2QeY2SPVYOq1cYhDmzk5h9x+yfJ4HzVyBYTTLE+Qo5HDpuHJs95+Q8hc8FhnpKp9USVLSvIjL3bzv8G5fO69mrfDzPiLXkXbEHSHx6LPU3+ErFYxLsMbGOy3Af/qsTVJhHJ0jpiOdO+49xl2t8ztnitEYqKUV2IJ2iIpJCIiAIiIAiIgCIiArzWjo6HBtQGgjJkote49hx45cQqdxTAgwOew5NzLT9k9bT3brdy2eraRssbo3i7XtLSO4qjdIcNNNI9jxfYJa7LpRu6x25EO811GbhyiGj70Xe6nijFjG/ZDjva47Wd79YtuO6ynlDpq9jSZLPaASScjYd43rB6tKmKrgfQVID302cTr84wk5bDt42SQPAtyyXxpTgP0aRkYk22SXd2ODGkX2rZZkgX6814lulv8AP+crl6Ty/l3PXjqaJU7Zx5S4+ZgsVr3Fr5HdOVxcfF3VwFgs5qhwbbqJKhw5sTdhvvvHOPBmXxqHYzVbT7Dc359f6K7tC8E+iUUUZFn22n++/N3lk34V7J5CM6iIhIREQBERAF4McwltTA+J3tDI/ZcM2u4Gy96IDXHGtHhtuDxsSNcWuI7d2faL9fYV5NGcOdHPIXtJEWW1a7Q5x5pPZcA2v3q1NZWAAOFQ0c13Mk8fZdxGXAKA4Jj/ANCrY5nZsvyFQCMnRnoyWO+wsfhI61FjlKuVecbuDuqShNSazgm+D6TyR2Aebdjsx67uC6dK9ITUvjZbZbEC51jkXuFm+Tbnis3pDodE2N08DhGGtLy3ewgC92/Zv3ZKu62csiJPTkNzx/QWXl6LT302NTl9Xt4fwb9ZdRZBOC+seB0TqmpbGzpSPaxvE2v8ytgsPo2wxMjZk1jA0eDRZVVqjwXlKh9Q4c2EbLf4jxnbwZ/UFbq9U80IiIAiIgCIiAIiIAiIgChusTABLGJmjnMGy/vYdx+E+hKmS+JIw4EEXBFiO0Heq7Ib4OPiDXCmr30NbHUR743c5v2mHJ7T4i/GylekeOctJJUZ2dZsYORDG5NuOok3cfFR+u0dLK58J9iR2faAbgn4SCmNVYLtkdFuXFVaWLjDDZq1enVE9ilnhP3mT1f4J9Kr2bQvHF9a/vseYD4utwaVeiiOrTR76NRh7haSe0jr7w32G8G5+LipctJlCIiAIiIAiIgCIiA82I0LZonxvF2vaQfyI7wbHgqG0twMxOc1/SaSD3948RnxWwJVYa5MHuIZwO2N3j0mn0cPJZNVU5pNPozTpaFfaq84zn9MmDwTS582Gso3X2o3hrndToW2cxt+3as3wb3qP4vVbb7DO2Qt1nu4r1U8f0em++/8/wDnyWU1b4B9JrQ9wvHBZ7uwu/Zt8wXfCtSzjkzySUmkWnobgX0SjjiI59tp/vuzd5ZDgs2uAuVJAREQBERAEREAREQBERAERRvTrGDDT7DDaSYljT9ltvrH8G+pCAr7SrFmvnmnYBziI2H7QYNkv4kHgAoY6fYPKFnKNY5rnNPWA4XB7ju4r24nVBzub0GizfAdfFcmmcyEOc0gOs8gi21Gb9R6izaI8FzLK9FHUcSbcn2+S+OxsBhmIMnhjljN45GBzSOwi4/TgvUq41T4psCSicbho5WHvjcbPaPB9neEisddHIREQBERAEREAREQBQ7WRWtMTKewLpHB5+6yM3Lu4k2aPEqXySBoJJsALk9gG8qk9KceM0kkn73Jg+zC24bxdmeKDLXQwWLVm2826Iyb4KwtTeKsLKimLQ2aOTbPa9jgADwIt4OHaq6w+mc95IaSGDacbZNubN2j1XdkP/K92CYi6lqm1QuTE60va+B+ZuOshpv4xLnL3Y7HWFtznk2ARfEUgc0OBuCAQR1g5ghfa6OQiIgCIiAIiIAiIgCIiA4JVLaaaRfSKh7mnmD6tnuA5nxc7PwAVg6wsd+j0pa02kmuxvaG+27yNvFwVLzOUkGd0G0e+mVjQ4Xij58nYQOiz4j6Aqe6ysH2oWStGbOY73T0eAdl4OK+MBfBhGHh9S7Zll57mgXe4kc1jWjPmiw7ASe1V3phrMmrLxt+qp/sA853Zyjuv3Rl4quU0jVRppXc9F4nGA4sYTFOzM00mdvahI5w77xEcWK/IZg9oc03a4AgjrBFwfJa0aM1BMrmgXaW87sFt3d1kcVdWrHE9ukMLjd1M/k/9M86I/hNvhXSeUV3V+bm45yTBERSVBERAEREARF8SyhoJJsACST1AZkoCIayccEUAhB503StvEQ6X4jZvmqiqpi9195JyA8gAPQLLaUY0aqpklPRJswdjBk0fme8rKatsDE1SZ5LCGn51zkDJvbcnqaOd+FCCfaNaINgoOQeBtytJlP33D/bkB4d6qeui5Cr2H2ubxuHE24bQcL/AOYFMNMNbzY9qKjs94yMrhzR7jT0z3nLxVS1uKPlkMj3l8jiCXHMk3BHqBl3BVuxdjfXopSjuk8eHx2L41Y4rt0pgcbvpnbAvvMRziPBt2/Apiqc0NxUwVsD3c1s7RDIOwv50ZPg+4+NXGFYYQiIgCIiAIiIAiIgC4K5Uc07xr6PRusbPk+rb3X6TuDb8bICttN8d+k1b3A/Vs5jPAHN3E3PhZRhtfyUjX2BLTtAOFxcZgkdYvbyXZO9SvR3U9LO4S1jzFGcxEwgyEdW27czwFz4LizO3ESCFS1tRWzkNEk8z+oAuNu/qa0cAFOtFtSZNn1z/wDRjPo+QfJvmrMwjA6ejj2II2xN67DNx7XOObj3krumxRrVzTp9vTk6+keaTWcFb6X6Px0szRCwRxPYCA0WALcnfkeJXVoTiHIYkxpybUMdEffZz4z5bYUi0tqG1DGgW2mPuPAghw+XkoBjbnRBso6cL2SDxicCfNt/Na51yjFNmWvUQsm1F57l7oumkqRJGx7ei9rXDwcLj5ruVJpCIiAIiIAobrMxzkqcQtPPmyPdGOl5mw81MXFUbpdjX0mqkkvzb7LPcbkPPN3FAYGd66qrSZ/ICAO2YgSS0ZBzjvc/7R6s91sgspg+iFRiDi2HZaxpHKSPOTb5gADNzjvsOJF1aOi2q+korPLeXnH7SQA2P+Wzc3xzPeqLYOz6vYFW6O6tauuIe4chCf2kgN3D7jN7vE2HirBqtV9LTUUnJML5mt2jI/N5DekB1NBG1kAOrerBuvBiuN08DTy8rGAjc45kdzRmfJW114xGKOp3PbhvhFKzRl0Jsed1HsezNp8wCrn0axYVVJDOP2kbSe525w4OBCpynqWPlnZHcsB2mEi20BfMDeMh19qm2qOv+qqKc/sZtpvuSjaHk7aVs4uLw1gqhJSWYvKLAREXB2EREAREQBERAFUGsjGOWqywHmQjYHvHN587D4VaWM4iIIJJT7DCfE9Q4mwVA1U5JLnG5JJJ7zmSgMnofhwnrWBwvHF9a/sOyeY0+L7cGlWpVaUsZ7Vz2DP5Kp9Ftvki5ocTK7aIbfojJgNu654qS02A1D/Z2R9429BcrxNTq7HY4w6Lg+h03k2tVxsuljPODNV+mLnCzRax3nM+Swc+NOdvcVm6XQcnpvJ7miw9c1m6DRCKPcxt+05nzK+g8lX7dP8A3uuXj1fGT5Ty1pYT1P8Aj+jhZ8M/LBCoBLJ0GOPCw8zksRWzcqyQEdE2N/wu+YVyRYe1qqbHKXk8QqY+pxJHxDaCv1Gp84tqXBn0uj8y9z6k21WYgZcMiB6UJdCf9MkD+WylyrPU/WWfWQ/fZKB742XeoCsxYz0giIgCIiAjWn+MchRuANny/Vt8D0j+G/mqUqZbAn0+QHHJTXWdivKVfJg82FtvidZzvTZHBQaKX+0R29g8pxaeZ/NnwXM5qEXJ9juuDsmoruXfovRR4fRRslc1jyNuQkgXkdm7xtk0dzQuuv09ibcRgvPaea31zPkoHSYTWVJ2mxSOv7b+aPxP3qQUGraV2c0zWdzAXH8RsPQrypajVW/Zxwvjx4PV+jaar7WeX4fLkguP60q2R72GQRAEgthGzuy6ebvUKM00s1Q+0bJJnn7DXPJ8bX9VetDqqoGPMj4jM8m5Mzi4X7mZN9CpVS0bI2hsbGsaOprQ0eQX00NbsglGPPf1nz09LCUm28rtk19pMBq6WaF9RGYmuJIDiLkWsQQCbb+tSnQaq5DFwz2Z4nx/Ew7bPS6lGtWm/s0Un2JQODh/2hV9PV8lVUs/2JYnHwJ2HehWW22VrzIthXGtYiXwiIqiwIiIAiIgCIiAhOtTENilZGN8kmfusG1/UWqnq4FwDG9KRzY2+LyG/mrE1uVH9ohZ1NiJ4ud/2qsa3EnQywyMsHRycoNoAgObbZuDvzUkxW5pGw2G6PtijaxoAa1oaPhAHHcsi2mawXNgO05LXap1kYhLl9Kk8I7M/wDjAPqvF9Frak35OqmPeyZ/qQVljVCPRHoumT9OZsZUaTUsfSqIW26uUbfyBusRVazaFm6Uv9xjj6kAeqpmh0DxJ3Ro5Rf7Wwz+pwWWg1U4m/eyNnvSj/aCuZztziKMNsVGWIvJOavXFAP7uF7vec1vyuoXX6SfS6/ltkMBa1uyDfMZXJIF8vkvbBqTqz06iBvgJH/k1eLHNBDh0sJdPypftbmbABaW/eN96iCu3JyfBWZXVxPsYu5nVJA8fgdceiuFUho3LsY3TH7Re38TP1V3rYAiIgC+JpA1pcdzQSfAZlfaw+l9TydBUuG/knD8Q2fzQFI4nWmWV8h3ve5x+IkqcamMLa6OoqXNBLpuTYSAbNiAvs9l3OPkq5qpNkE9gPoujCNP6ynp2wQzcmxu0bNazau4lxu4gm9yknhFtVbseEzZq681TisMf95LGz3ntb8ytbJsbrqnfJVS9wMrh5Ny9F9Q6HV8mbaOoPe6Mt9X2XG59kafosF6Uy+qrT6hZvqGE9jNp/8ASCsRU63KRvQbK/4Q0epv6KtoNWuKP/w+z78sY9A4rI0+pqvd0pIGeL3u/pYsjlfLosGE9ul2soVdM+FsIZtWIc5+0QQb7gB81HMadtUod2A+h2h8lIJ9S0rIpJH1bbsY52yyIm+y0m13PHZ2KPTM/sZHZcebbK6lWLO9gvnBKrlKaF/24mHiWi/qvco7q9n28MpT/lAeRI/JSJaAEREAREQBERAVFrcNq1n8Bv8AW9R7V3AyTGIWyNa9vIzHZcA4XyO45dSleuamtJTydRY9nkQ4f1FVRJWSxTxyQPeyUBwaWX2s8iBbtBIXUVl4INpIaNjOgxrfdaB8gu2y1lfptibelU1Tfe2h82rr/wDUavH+Nm4vH6LQtPn7yI3Gz1lytf8ARTT2se6TbqpHWDbXcDbM3O5SZumFR++f6fovI1Wsjp7HW03jHT3noUaGd1ammlktpV1reblSn70g9Gn8ljm6YVH753p+iw+lGLSVDY9t5cGPORt7QtfIdyqr8owsmobXyd2eT51xc21webDnWxej/it9bBXuFQtD/wC7UX8Vn9TVfIXpHnHKIiAKP6fD/ptR7g9HNUgWN0kpOVo6hnW6F4Hjsm3qgNcsVf8AVP8AdPyV/aHYVAKGlc2KMF1PESQxtySxpJJtmVr7Wm7HDtafkuaHSnEY4mNinqRE0BrdnaLQB1A2tkrIQ39yM4NoQ2yWWsR1g4gN9ZOPF1vmF9waxq/aaDWy2uL84br59Su+jf8ASI3GzaKoxphUfvn+Y/RdjdMKj9870/RfP/1SH+r/ACPX/pdnivzLPxJl4ZB2xvHm0qgWm9K/h8gpk7S2cggzOzBHV18FDA3ZpZB2ZeQC1abVx1DaimseJl1GllQk5PqW3qrffCafwcP53KWqIaqB/wBKg+P+tyl62GQIiIAiIgCIiAh2tXC+Vw9zgLuhcJPhHNf/ACuJ4KgKypMZbI02dG8OB7P+Gx4LZ7GZxsOaRcOBBHaCLEeRWtukmEmnmfG4HZB5pINnN3tN+vLf3hQwbCYNpTHUwRyNLTtsa4i4JBIzBG/I3XscYn9KNh8WtPzC1yw6OocC+ON7gN5YCfK2ZWVodOKmI7PKvBHsvz9HhZXqJR9KPuBe7MDpCb/R4Lnr5KP9F8v0SpHf4eLg0D5KqINbszLBzI5O05sPpceikGH65IHf3kckfhZ49LH0VilXYste9GyujUbVKGcfg/2Jg/QajP7EDwc8f7lAtYmBw00lMyEFvKF5cC4u6JYBv3byplQawKSXozsv2OOwf57KGax68S10IaQQyC+RuLvc7s7mhTGqrOUkV2TvinGbftyYPBhtYvSdz2n+YH8ir4Co3Qhm3jEXYwX8o3n/AHBXg14KuM59IiIAuCFyuuaTZBKA1x0swz6NWTwnc152e9jucz+UhSzUjpU1kc9LI4AseHs2iBcHmkC/Xk0+a51tYcZHNqGtJLRsPsL83Mtdl2EkHxCrSi2y/ZjbtOcdwGZPeuJuSWYrINnjWsdva0jvAK63YXSydKCF3jEw/MKgGYtVUp53LQ+O00f/AFKzlFrQqGC5c2Tuc0Z8W2WdarDxKLJScnhFyP0apXb6eHhG0fILodoXRn9g0eG0PkVXuH65/wB7AR3xvv6OH5qTUGtOjk3yGM9kjSPUXHqrMVPql7jc6dVDpn2PP6HqxrQukjp5ZAwtLInuFnv3taSN57lUUrv7I++8gnjuVtaVaSRvw6pMcjH3iLRsuaemQzcDf2lUdebQBvaWjzIKshXCPMUl6jLZOyXE2/aXJqzjthkHx/1uUpWB0IZsYfTN6+SB/Fd35rPLsqCIiAIiIAiIgPLV0W2sPUaNB28AjvAKkSICNs0cDdwt4ZLy4jorHKLSRtePvNB8jvCly4IQFSYpqmgdcxl8R7jtN/C7PyKimI6tauLOMslHcdh3k7L1WwT6YHqXgqcNC52ovr1FkOjNaqqnlhNpY3sP3mkDgdxWTwfol3af+fJXHilIA03Fx1i178FT9dU7DXkDZNyQ21rFxyFurMhRGCTyXXaydteyRJdWYvVyy9Qa+3EtYPRpVsQVSrDV5TcnE49pa3g0fqSrAoySuzESGGS67F5qRuS9KAL4lj2hZfaIDDVOB7S8TdFmg3DQD3AKTIgI3JgIIsRcdhFwo1iurWllueS2HdsZ2D5Dm+islfLowepQ0mSnjlFF4lqmkbcwzA/dkbb+Zv6KMV+jVXB04XbI9pnPHm3dxWyM1ADuWIrKCy5cEzVXrLYdzXugftyAd9zwWVxB93MaO0nyFh6uCkumzQ2ZnNAIDru2QCSTYC/XYD1UewOPla1vWGva38J23ethwUxjtXBxqNQ75bn4YLsw2TYjYwbmMa38IA/JZenqLqM0jyVnaJpXRnMoi4AXKAIiIAiIgCIiAIiIAuCFyiAx1Zh+0o/V6HxvN3Rtce9oO5TFcWQEdpNHQ3cLDyWXp8PDV7EQABERAEREAREQBERAF0VFPtLvRARvENH2ydJoPiLryUeiMcZ5jGtv9loHyUvSyAxVLg4aslHEBuX2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888662" y="-945499"/>
            <a:ext cx="1582229" cy="2137668"/>
          </a:xfrm>
          <a:prstGeom prst="rect">
            <a:avLst/>
          </a:prstGeom>
          <a:noFill/>
        </p:spPr>
        <p:txBody>
          <a:bodyPr vert="horz" wrap="square" lIns="76032" tIns="38016" rIns="76032" bIns="38016" numCol="1" anchor="t" anchorCtr="0" compatLnSpc="1">
            <a:prstTxWarp prst="textNoShape">
              <a:avLst/>
            </a:prstTxWarp>
          </a:bodyPr>
          <a:lstStyle/>
          <a:p>
            <a:endParaRPr lang="pt-PT">
              <a:solidFill>
                <a:schemeClr val="bg1"/>
              </a:solidFill>
            </a:endParaRPr>
          </a:p>
        </p:txBody>
      </p:sp>
      <p:sp>
        <p:nvSpPr>
          <p:cNvPr id="9" name="AutoShape 6" descr="data:image/jpeg;base64,/9j/4AAQSkZJRgABAQAAAQABAAD/2wCEAAkGBhQSEBQUExQWFRMVFBcYGBgWFhcXGhcXFxgWFxcXFRgXHCYeGBojGRQVHy8gJCcpLCwsFx8xNTAqNSYrLCkBCQoKDgwOGg8PGjAlHyQ0KSksLSosLCwsLC0sLCwqLCw0LDQsLCwsLCwwLyksLCwsKSwsKSwsLywsKSwsKSwpLP/AABEIAOEA4QMBIgACEQEDEQH/xAAcAAEAAgIDAQAAAAAAAAAAAAAABgcFCAEDBAL/xABIEAABAwICBQkEBwUHAwUAAAABAAIDBBEFIQYHEjGBEyIyQVFhcZGhQnKCsRQjUmKSwdFDU3OisiQzRGODwvAl4vEXNbPS4f/EABoBAQADAQEBAAAAAAAAAAAAAAABAwQCBQb/xAA0EQACAgEDAgEICQUAAAAAAAAAAQIDEQQSITFBUQUTMnGBkfDxFCIzQmGhscHhFSMkUmL/2gAMAwEAAhEDEQA/ALxREQBFwSuA8doQH0iIgCIiAIiIAiIgCIiAIiIAi+S8dq5ugOUREAREQBERAEREAREQBERAEREBGtP6aQ0hkicWuiO2bHe3c4EdeRv8KqWt0knYA7lXAbQBtYGxyuLC9wbK/JYg5paRcEEEdoORCoLSnBHQyywXza7mk9bek3zFuKHUMblnoXJoxpLHU08TuUYZC0BzQ4XDhkct+ZF+KzYWq0VNKd0b3dfNaXbt+656l7aLSeoiNmTysI6hI8W+En8lU5yXVHprQ1T9Cz3r+f2NnUVNYJrHqGsG3KZD17YaeG4KT0essnpMYfAkfqsT8pVReJJr2HmTW2TWc4J8vHLi8TSQXi4yI32PBYSHTuEi7mkWFzYg7s+5V1LWnYdITYvLpDbtcS78wtdGorvTdbzg4yXHBiMbzZrwT2dfqvSqq1S0jpKmadxJ5NgaLknnSG5tf7rfVWqryQiIgC4cLhcogKWxupqKeokhMruY7Imxu05tNyOwhZbVjpneSWGolF+oyOAG0w2IBNhmLG3aCshrTwb+7qWj/Lf4b2HzuOIVP19JIJDYbQddwtv8u5RJvHBoohXNtTeDaCOUOFwQR2g3HmF9rVplZNAQfrIb5g8+O47QcrqS4Bp7VNdnUyFo6nEOv47QJVE79kXKSNVmihGDnGzOPw+ZsAirSh1nSe1sO4W+R/JZyk1gsd0meTv1CyrynR97K9af7ZPNJTU1bIwC9wbfdfr8F5xjUJ9seR/RQHS3HW1E0QZcNiY5xv8AaeQBu+631UMxCR8szIWuddzmsGZ3vIA+a9CE4zipRfDIyX6x4IBBuDuIX0uqmpxGxrG9FjQ0eDRYegXauiQiIgCIiAIiIAq/1pYLdrKlozbzH+6TzCfA3HxKwF5sRoWzRPieOa9paePX4jfwQFBYPibqaqa5u9rhI3v6nt4j5lXjNhVLWRtfJDFK17QQXsa42cLixIuFQWl1O+mfskWkiltfwB8w4W81KNX+tyOniFPVMdshx2JGc4Na432S3fYEnMXyNrZK1VSmsohyw8k0rtUVC/NgkhP+W82/C/aCj9ZqemZnBVNcOyVhafxMuPQKxsIx6CqbtQSskHXsnMe83e3iF71lnp4S4lEnOeSja/R2spi0TtAY87Ic17XAmxNrdLcD1Ly45UWaGjr+QUz0+xDlKtsY6MDM/wCJJY+jQPNQJlMaqqZE39o9rB3C/OPAXPBKqYUpqJBbWrDC+Rw9jiLOmcZT4HJn8rQeKlq66eEMY1rRZrWhoHcBYegXYrSQiIgCIiA8eL4c2ogkidue0jwPUeBseCoDFoHRF20LPhcQ4eBs4LYtVhrPwLYlbUNHNl5r/fAyPFo/lUoGW1bYoyopXQPDX8n0Q4BwMT8xkd9jceFlksQ1bYfNcmnYxx64rxHyYQPRUZohpq+gqGPDdpjdtpZexLHexfuIBGXUrv0e1l0VXYNl5OQ+xLZhv2A9F3AqydEsZxlEb8cZMDXamI98FTIzuka2QeY2SPVYOq1cYhDmzk5h9x+yfJ4HzVyBYTTLE+Qo5HDpuHJs95+Q8hc8FhnpKp9USVLSvIjL3bzv8G5fO69mrfDzPiLXkXbEHSHx6LPU3+ErFYxLsMbGOy3Af/qsTVJhHJ0jpiOdO+49xl2t8ztnitEYqKUV2IJ2iIpJCIiAIiIAiIgCIiArzWjo6HBtQGgjJkote49hx45cQqdxTAgwOew5NzLT9k9bT3brdy2eraRssbo3i7XtLSO4qjdIcNNNI9jxfYJa7LpRu6x25EO811GbhyiGj70Xe6nijFjG/ZDjva47Wd79YtuO6ynlDpq9jSZLPaASScjYd43rB6tKmKrgfQVID302cTr84wk5bDt42SQPAtyyXxpTgP0aRkYk22SXd2ODGkX2rZZkgX6814lulv8AP+crl6Ty/l3PXjqaJU7Zx5S4+ZgsVr3Fr5HdOVxcfF3VwFgs5qhwbbqJKhw5sTdhvvvHOPBmXxqHYzVbT7Dc359f6K7tC8E+iUUUZFn22n++/N3lk34V7J5CM6iIhIREQBERAF4McwltTA+J3tDI/ZcM2u4Gy96IDXHGtHhtuDxsSNcWuI7d2faL9fYV5NGcOdHPIXtJEWW1a7Q5x5pPZcA2v3q1NZWAAOFQ0c13Mk8fZdxGXAKA4Jj/ANCrY5nZsvyFQCMnRnoyWO+wsfhI61FjlKuVecbuDuqShNSazgm+D6TyR2Aebdjsx67uC6dK9ITUvjZbZbEC51jkXuFm+Tbnis3pDodE2N08DhGGtLy3ewgC92/Zv3ZKu62csiJPTkNzx/QWXl6LT302NTl9Xt4fwb9ZdRZBOC+seB0TqmpbGzpSPaxvE2v8ytgsPo2wxMjZk1jA0eDRZVVqjwXlKh9Q4c2EbLf4jxnbwZ/UFbq9U80IiIAiIgCIiAIiIAiIgChusTABLGJmjnMGy/vYdx+E+hKmS+JIw4EEXBFiO0Heq7Ib4OPiDXCmr30NbHUR743c5v2mHJ7T4i/GylekeOctJJUZ2dZsYORDG5NuOok3cfFR+u0dLK58J9iR2faAbgn4SCmNVYLtkdFuXFVaWLjDDZq1enVE9ilnhP3mT1f4J9Kr2bQvHF9a/vseYD4utwaVeiiOrTR76NRh7haSe0jr7w32G8G5+LipctJlCIiAIiIAiIgCIiA82I0LZonxvF2vaQfyI7wbHgqG0twMxOc1/SaSD3948RnxWwJVYa5MHuIZwO2N3j0mn0cPJZNVU5pNPozTpaFfaq84zn9MmDwTS582Gso3X2o3hrndToW2cxt+3as3wb3qP4vVbb7DO2Qt1nu4r1U8f0em++/8/wDnyWU1b4B9JrQ9wvHBZ7uwu/Zt8wXfCtSzjkzySUmkWnobgX0SjjiI59tp/vuzd5ZDgs2uAuVJAREQBERAEREAREQBERAERRvTrGDDT7DDaSYljT9ltvrH8G+pCAr7SrFmvnmnYBziI2H7QYNkv4kHgAoY6fYPKFnKNY5rnNPWA4XB7ju4r24nVBzub0GizfAdfFcmmcyEOc0gOs8gi21Gb9R6izaI8FzLK9FHUcSbcn2+S+OxsBhmIMnhjljN45GBzSOwi4/TgvUq41T4psCSicbho5WHvjcbPaPB9neEisddHIREQBERAEREAREQBQ7WRWtMTKewLpHB5+6yM3Lu4k2aPEqXySBoJJsALk9gG8qk9KceM0kkn73Jg+zC24bxdmeKDLXQwWLVm2826Iyb4KwtTeKsLKimLQ2aOTbPa9jgADwIt4OHaq6w+mc95IaSGDacbZNubN2j1XdkP/K92CYi6lqm1QuTE60va+B+ZuOshpv4xLnL3Y7HWFtznk2ARfEUgc0OBuCAQR1g5ghfa6OQiIgCIiAIiIAiIgCIiA4JVLaaaRfSKh7mnmD6tnuA5nxc7PwAVg6wsd+j0pa02kmuxvaG+27yNvFwVLzOUkGd0G0e+mVjQ4Xij58nYQOiz4j6Aqe6ysH2oWStGbOY73T0eAdl4OK+MBfBhGHh9S7Zll57mgXe4kc1jWjPmiw7ASe1V3phrMmrLxt+qp/sA853Zyjuv3Rl4quU0jVRppXc9F4nGA4sYTFOzM00mdvahI5w77xEcWK/IZg9oc03a4AgjrBFwfJa0aM1BMrmgXaW87sFt3d1kcVdWrHE9ukMLjd1M/k/9M86I/hNvhXSeUV3V+bm45yTBERSVBERAEREARF8SyhoJJsACST1AZkoCIayccEUAhB503StvEQ6X4jZvmqiqpi9195JyA8gAPQLLaUY0aqpklPRJswdjBk0fme8rKatsDE1SZ5LCGn51zkDJvbcnqaOd+FCCfaNaINgoOQeBtytJlP33D/bkB4d6qeui5Cr2H2ubxuHE24bQcL/AOYFMNMNbzY9qKjs94yMrhzR7jT0z3nLxVS1uKPlkMj3l8jiCXHMk3BHqBl3BVuxdjfXopSjuk8eHx2L41Y4rt0pgcbvpnbAvvMRziPBt2/Apiqc0NxUwVsD3c1s7RDIOwv50ZPg+4+NXGFYYQiIgCIiAIiIAiIgC4K5Uc07xr6PRusbPk+rb3X6TuDb8bICttN8d+k1b3A/Vs5jPAHN3E3PhZRhtfyUjX2BLTtAOFxcZgkdYvbyXZO9SvR3U9LO4S1jzFGcxEwgyEdW27czwFz4LizO3ESCFS1tRWzkNEk8z+oAuNu/qa0cAFOtFtSZNn1z/wDRjPo+QfJvmrMwjA6ejj2II2xN67DNx7XOObj3krumxRrVzTp9vTk6+keaTWcFb6X6Px0szRCwRxPYCA0WALcnfkeJXVoTiHIYkxpybUMdEffZz4z5bYUi0tqG1DGgW2mPuPAghw+XkoBjbnRBso6cL2SDxicCfNt/Na51yjFNmWvUQsm1F57l7oumkqRJGx7ei9rXDwcLj5ruVJpCIiAIiIAobrMxzkqcQtPPmyPdGOl5mw81MXFUbpdjX0mqkkvzb7LPcbkPPN3FAYGd66qrSZ/ICAO2YgSS0ZBzjvc/7R6s91sgspg+iFRiDi2HZaxpHKSPOTb5gADNzjvsOJF1aOi2q+korPLeXnH7SQA2P+Wzc3xzPeqLYOz6vYFW6O6tauuIe4chCf2kgN3D7jN7vE2HirBqtV9LTUUnJML5mt2jI/N5DekB1NBG1kAOrerBuvBiuN08DTy8rGAjc45kdzRmfJW114xGKOp3PbhvhFKzRl0Jsed1HsezNp8wCrn0axYVVJDOP2kbSe525w4OBCpynqWPlnZHcsB2mEi20BfMDeMh19qm2qOv+qqKc/sZtpvuSjaHk7aVs4uLw1gqhJSWYvKLAREXB2EREAREQBERAFUGsjGOWqywHmQjYHvHN587D4VaWM4iIIJJT7DCfE9Q4mwVA1U5JLnG5JJJ7zmSgMnofhwnrWBwvHF9a/sOyeY0+L7cGlWpVaUsZ7Vz2DP5Kp9Ftvki5ocTK7aIbfojJgNu654qS02A1D/Z2R9429BcrxNTq7HY4w6Lg+h03k2tVxsuljPODNV+mLnCzRax3nM+Swc+NOdvcVm6XQcnpvJ7miw9c1m6DRCKPcxt+05nzK+g8lX7dP8A3uuXj1fGT5Ty1pYT1P8Aj+jhZ8M/LBCoBLJ0GOPCw8zksRWzcqyQEdE2N/wu+YVyRYe1qqbHKXk8QqY+pxJHxDaCv1Gp84tqXBn0uj8y9z6k21WYgZcMiB6UJdCf9MkD+WylyrPU/WWfWQ/fZKB742XeoCsxYz0giIgCIiAjWn+MchRuANny/Vt8D0j+G/mqUqZbAn0+QHHJTXWdivKVfJg82FtvidZzvTZHBQaKX+0R29g8pxaeZ/NnwXM5qEXJ9juuDsmoruXfovRR4fRRslc1jyNuQkgXkdm7xtk0dzQuuv09ibcRgvPaea31zPkoHSYTWVJ2mxSOv7b+aPxP3qQUGraV2c0zWdzAXH8RsPQrypajVW/Zxwvjx4PV+jaar7WeX4fLkguP60q2R72GQRAEgthGzuy6ebvUKM00s1Q+0bJJnn7DXPJ8bX9VetDqqoGPMj4jM8m5Mzi4X7mZN9CpVS0bI2hsbGsaOprQ0eQX00NbsglGPPf1nz09LCUm28rtk19pMBq6WaF9RGYmuJIDiLkWsQQCbb+tSnQaq5DFwz2Z4nx/Ew7bPS6lGtWm/s0Un2JQODh/2hV9PV8lVUs/2JYnHwJ2HehWW22VrzIthXGtYiXwiIqiwIiIAiIgCIiAhOtTENilZGN8kmfusG1/UWqnq4FwDG9KRzY2+LyG/mrE1uVH9ohZ1NiJ4ud/2qsa3EnQywyMsHRycoNoAgObbZuDvzUkxW5pGw2G6PtijaxoAa1oaPhAHHcsi2mawXNgO05LXap1kYhLl9Kk8I7M/wDjAPqvF9Frak35OqmPeyZ/qQVljVCPRHoumT9OZsZUaTUsfSqIW26uUbfyBusRVazaFm6Uv9xjj6kAeqpmh0DxJ3Ro5Rf7Wwz+pwWWg1U4m/eyNnvSj/aCuZztziKMNsVGWIvJOavXFAP7uF7vec1vyuoXX6SfS6/ltkMBa1uyDfMZXJIF8vkvbBqTqz06iBvgJH/k1eLHNBDh0sJdPypftbmbABaW/eN96iCu3JyfBWZXVxPsYu5nVJA8fgdceiuFUho3LsY3TH7Re38TP1V3rYAiIgC+JpA1pcdzQSfAZlfaw+l9TydBUuG/knD8Q2fzQFI4nWmWV8h3ve5x+IkqcamMLa6OoqXNBLpuTYSAbNiAvs9l3OPkq5qpNkE9gPoujCNP6ynp2wQzcmxu0bNazau4lxu4gm9yknhFtVbseEzZq681TisMf95LGz3ntb8ytbJsbrqnfJVS9wMrh5Ny9F9Q6HV8mbaOoPe6Mt9X2XG59kafosF6Uy+qrT6hZvqGE9jNp/8ASCsRU63KRvQbK/4Q0epv6KtoNWuKP/w+z78sY9A4rI0+pqvd0pIGeL3u/pYsjlfLosGE9ul2soVdM+FsIZtWIc5+0QQb7gB81HMadtUod2A+h2h8lIJ9S0rIpJH1bbsY52yyIm+y0m13PHZ2KPTM/sZHZcebbK6lWLO9gvnBKrlKaF/24mHiWi/qvco7q9n28MpT/lAeRI/JSJaAEREAREQBERAVFrcNq1n8Bv8AW9R7V3AyTGIWyNa9vIzHZcA4XyO45dSleuamtJTydRY9nkQ4f1FVRJWSxTxyQPeyUBwaWX2s8iBbtBIXUVl4INpIaNjOgxrfdaB8gu2y1lfptibelU1Tfe2h82rr/wDUavH+Nm4vH6LQtPn7yI3Gz1lytf8ARTT2se6TbqpHWDbXcDbM3O5SZumFR++f6fovI1Wsjp7HW03jHT3noUaGd1ammlktpV1reblSn70g9Gn8ljm6YVH753p+iw+lGLSVDY9t5cGPORt7QtfIdyqr8owsmobXyd2eT51xc21webDnWxej/it9bBXuFQtD/wC7UX8Vn9TVfIXpHnHKIiAKP6fD/ptR7g9HNUgWN0kpOVo6hnW6F4Hjsm3qgNcsVf8AVP8AdPyV/aHYVAKGlc2KMF1PESQxtySxpJJtmVr7Wm7HDtafkuaHSnEY4mNinqRE0BrdnaLQB1A2tkrIQ39yM4NoQ2yWWsR1g4gN9ZOPF1vmF9waxq/aaDWy2uL84br59Su+jf8ASI3GzaKoxphUfvn+Y/RdjdMKj9870/RfP/1SH+r/ACPX/pdnivzLPxJl4ZB2xvHm0qgWm9K/h8gpk7S2cggzOzBHV18FDA3ZpZB2ZeQC1abVx1DaimseJl1GllQk5PqW3qrffCafwcP53KWqIaqB/wBKg+P+tyl62GQIiIAiIgCIiAh2tXC+Vw9zgLuhcJPhHNf/ACuJ4KgKypMZbI02dG8OB7P+Gx4LZ7GZxsOaRcOBBHaCLEeRWtukmEmnmfG4HZB5pINnN3tN+vLf3hQwbCYNpTHUwRyNLTtsa4i4JBIzBG/I3XscYn9KNh8WtPzC1yw6OocC+ON7gN5YCfK2ZWVodOKmI7PKvBHsvz9HhZXqJR9KPuBe7MDpCb/R4Lnr5KP9F8v0SpHf4eLg0D5KqINbszLBzI5O05sPpceikGH65IHf3kckfhZ49LH0VilXYste9GyujUbVKGcfg/2Jg/QajP7EDwc8f7lAtYmBw00lMyEFvKF5cC4u6JYBv3byplQawKSXozsv2OOwf57KGax68S10IaQQyC+RuLvc7s7mhTGqrOUkV2TvinGbftyYPBhtYvSdz2n+YH8ir4Co3Qhm3jEXYwX8o3n/AHBXg14KuM59IiIAuCFyuuaTZBKA1x0swz6NWTwnc152e9jucz+UhSzUjpU1kc9LI4AseHs2iBcHmkC/Xk0+a51tYcZHNqGtJLRsPsL83Mtdl2EkHxCrSi2y/ZjbtOcdwGZPeuJuSWYrINnjWsdva0jvAK63YXSydKCF3jEw/MKgGYtVUp53LQ+O00f/AFKzlFrQqGC5c2Tuc0Z8W2WdarDxKLJScnhFyP0apXb6eHhG0fILodoXRn9g0eG0PkVXuH65/wB7AR3xvv6OH5qTUGtOjk3yGM9kjSPUXHqrMVPql7jc6dVDpn2PP6HqxrQukjp5ZAwtLInuFnv3taSN57lUUrv7I++8gnjuVtaVaSRvw6pMcjH3iLRsuaemQzcDf2lUdebQBvaWjzIKshXCPMUl6jLZOyXE2/aXJqzjthkHx/1uUpWB0IZsYfTN6+SB/Fd35rPLsqCIiAIiIAiIgPLV0W2sPUaNB28AjvAKkSICNs0cDdwt4ZLy4jorHKLSRtePvNB8jvCly4IQFSYpqmgdcxl8R7jtN/C7PyKimI6tauLOMslHcdh3k7L1WwT6YHqXgqcNC52ovr1FkOjNaqqnlhNpY3sP3mkDgdxWTwfol3af+fJXHilIA03Fx1i178FT9dU7DXkDZNyQ21rFxyFurMhRGCTyXXaydteyRJdWYvVyy9Qa+3EtYPRpVsQVSrDV5TcnE49pa3g0fqSrAoySuzESGGS67F5qRuS9KAL4lj2hZfaIDDVOB7S8TdFmg3DQD3AKTIgI3JgIIsRcdhFwo1iurWllueS2HdsZ2D5Dm+islfLowepQ0mSnjlFF4lqmkbcwzA/dkbb+Zv6KMV+jVXB04XbI9pnPHm3dxWyM1ADuWIrKCy5cEzVXrLYdzXugftyAd9zwWVxB93MaO0nyFh6uCkumzQ2ZnNAIDru2QCSTYC/XYD1UewOPla1vWGva38J23ethwUxjtXBxqNQ75bn4YLsw2TYjYwbmMa38IA/JZenqLqM0jyVnaJpXRnMoi4AXKAIiIAiIgCIiAIiIAuCFyiAx1Zh+0o/V6HxvN3Rtce9oO5TFcWQEdpNHQ3cLDyWXp8PDV7EQABERAEREAREQBERAF0VFPtLvRARvENH2ydJoPiLryUeiMcZ5jGtv9loHyUvSyAxVLg4aslHEBuX2iAIiIAiIgCIiAIiIAiIgCIiAIiIAiIgCIiAIiIAiIgCIiAIiIAiIgCIiAIiIAiIgP//Z"/>
          <p:cNvSpPr>
            <a:spLocks noChangeAspect="1" noChangeArrowheads="1"/>
          </p:cNvSpPr>
          <p:nvPr/>
        </p:nvSpPr>
        <p:spPr bwMode="auto">
          <a:xfrm>
            <a:off x="888662" y="-945499"/>
            <a:ext cx="1582229" cy="2137668"/>
          </a:xfrm>
          <a:prstGeom prst="rect">
            <a:avLst/>
          </a:prstGeom>
          <a:noFill/>
        </p:spPr>
        <p:txBody>
          <a:bodyPr vert="horz" wrap="square" lIns="76032" tIns="38016" rIns="76032" bIns="38016" numCol="1" anchor="t" anchorCtr="0" compatLnSpc="1">
            <a:prstTxWarp prst="textNoShape">
              <a:avLst/>
            </a:prstTxWarp>
          </a:bodyPr>
          <a:lstStyle/>
          <a:p>
            <a:endParaRPr lang="pt-PT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255" y="364196"/>
            <a:ext cx="7763470" cy="1322188"/>
          </a:xfrm>
        </p:spPr>
        <p:txBody>
          <a:bodyPr>
            <a:noAutofit/>
          </a:bodyPr>
          <a:lstStyle/>
          <a:p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Functional </a:t>
            </a:r>
            <a:r>
              <a:rPr lang="pt-PT" sz="3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nrichment</a:t>
            </a:r>
            <a:br>
              <a:rPr lang="pt-PT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PT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pt-PT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785" t="14845" r="12976" b="17150"/>
          <a:stretch/>
        </p:blipFill>
        <p:spPr>
          <a:xfrm>
            <a:off x="249329" y="838200"/>
            <a:ext cx="7904395" cy="5715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4" y="1820978"/>
            <a:ext cx="7763470" cy="434025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Pathways from multiple databases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 Ontologies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Phenotype Ontologies</a:t>
            </a: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Statistically Rigid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9836" t="6948" r="20362" b="25700"/>
          <a:stretch/>
        </p:blipFill>
        <p:spPr>
          <a:xfrm>
            <a:off x="4367285" y="1032081"/>
            <a:ext cx="4355520" cy="5028397"/>
          </a:xfrm>
          <a:prstGeom prst="rect">
            <a:avLst/>
          </a:prstGeom>
        </p:spPr>
      </p:pic>
      <p:sp>
        <p:nvSpPr>
          <p:cNvPr id="6" name="CaixaDeTexto 15"/>
          <p:cNvSpPr txBox="1"/>
          <p:nvPr/>
        </p:nvSpPr>
        <p:spPr>
          <a:xfrm>
            <a:off x="6823882" y="3124687"/>
            <a:ext cx="1446663" cy="26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lIns="76032" tIns="38016" rIns="76032" bIns="38016" rtlCol="0">
            <a:spAutoFit/>
          </a:bodyPr>
          <a:lstStyle/>
          <a:p>
            <a:pPr algn="ctr"/>
            <a:r>
              <a:rPr lang="pt-PT" sz="1200" i="1" dirty="0" smtClean="0"/>
              <a:t>Input genes </a:t>
            </a:r>
            <a:r>
              <a:rPr lang="pt-PT" sz="1200" i="1" dirty="0" err="1" smtClean="0"/>
              <a:t>list</a:t>
            </a:r>
            <a:endParaRPr lang="pt-PT" sz="1200" i="1" dirty="0"/>
          </a:p>
        </p:txBody>
      </p:sp>
    </p:spTree>
    <p:extLst>
      <p:ext uri="{BB962C8B-B14F-4D97-AF65-F5344CB8AC3E}">
        <p14:creationId xmlns:p14="http://schemas.microsoft.com/office/powerpoint/2010/main" val="159923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92" y="64860"/>
            <a:ext cx="7763470" cy="1322188"/>
          </a:xfrm>
        </p:spPr>
        <p:txBody>
          <a:bodyPr>
            <a:normAutofit/>
          </a:bodyPr>
          <a:lstStyle/>
          <a:p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GO </a:t>
            </a:r>
            <a:r>
              <a:rPr lang="pt-PT" sz="3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nrichment </a:t>
            </a:r>
            <a:r>
              <a:rPr lang="pt-PT" sz="36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nalysis</a:t>
            </a:r>
            <a:endParaRPr lang="pt-PT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096" t="6362" r="20238" b="27093"/>
          <a:stretch/>
        </p:blipFill>
        <p:spPr>
          <a:xfrm>
            <a:off x="1568944" y="1193800"/>
            <a:ext cx="6329591" cy="5464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-99836"/>
            <a:ext cx="7763470" cy="1322188"/>
          </a:xfrm>
        </p:spPr>
        <p:txBody>
          <a:bodyPr>
            <a:normAutofit/>
          </a:bodyPr>
          <a:lstStyle/>
          <a:p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Pathway </a:t>
            </a:r>
            <a:r>
              <a:rPr lang="pt-PT" sz="3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nrichment </a:t>
            </a:r>
            <a:r>
              <a:rPr lang="pt-PT" sz="36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PT" sz="3600" b="1" dirty="0" smtClean="0">
                <a:latin typeface="Times New Roman" pitchFamily="18" charset="0"/>
                <a:cs typeface="Times New Roman" pitchFamily="18" charset="0"/>
              </a:rPr>
              <a:t>nalysis</a:t>
            </a:r>
            <a:endParaRPr lang="pt-PT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 l="22874" t="7172" r="24598" b="16690"/>
          <a:stretch>
            <a:fillRect/>
          </a:stretch>
        </p:blipFill>
        <p:spPr bwMode="auto">
          <a:xfrm>
            <a:off x="1209161" y="884920"/>
            <a:ext cx="6477479" cy="58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28" y="-385104"/>
            <a:ext cx="7763470" cy="1322188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Summarising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enrichment 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489" t="6020" r="40240" b="30081"/>
          <a:stretch/>
        </p:blipFill>
        <p:spPr>
          <a:xfrm>
            <a:off x="1270000" y="562035"/>
            <a:ext cx="6007100" cy="62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-29504"/>
            <a:ext cx="7763470" cy="132218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enrichment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065" t="41756" r="42643" b="27384"/>
          <a:stretch/>
        </p:blipFill>
        <p:spPr>
          <a:xfrm>
            <a:off x="400672" y="1485900"/>
            <a:ext cx="8299126" cy="4332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86224" y="4127500"/>
            <a:ext cx="3095625" cy="5334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857" y="2627064"/>
            <a:ext cx="7763470" cy="132218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for rare variants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95" y="337807"/>
            <a:ext cx="8389087" cy="624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-317976"/>
            <a:ext cx="7763470" cy="1322188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DGV output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7" t="18355" r="13342" b="8431"/>
          <a:stretch/>
        </p:blipFill>
        <p:spPr>
          <a:xfrm>
            <a:off x="618828" y="874606"/>
            <a:ext cx="7924800" cy="5385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6600" y="2320925"/>
            <a:ext cx="2906713" cy="514350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78781" y="5143499"/>
            <a:ext cx="998220" cy="205741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Knowing the genes…..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 scale studies result into potential disease candidate genes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differentially expressed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Possible information for the resulted genes: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Interacting partner (Protein-Protein Interaction Network)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 Ontology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Biological process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Molecular function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Cellular location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Pathways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Phenotype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String Server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Enrichr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DAVID (ID conversion)</a:t>
            </a:r>
          </a:p>
          <a:p>
            <a:pPr fontAlgn="base"/>
            <a:r>
              <a:rPr lang="pt-PT" dirty="0" err="1" smtClean="0">
                <a:latin typeface="Times New Roman" pitchFamily="18" charset="0"/>
                <a:cs typeface="Times New Roman" pitchFamily="18" charset="0"/>
              </a:rPr>
              <a:t>Ontologizer</a:t>
            </a:r>
            <a:endParaRPr lang="pt-PT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Cytoscape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ClueGO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TopGO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Gostats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GOProfile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G:Profiler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pt-PT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Online resources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 l="15057" t="11954" r="27931" b="13011"/>
          <a:stretch>
            <a:fillRect/>
          </a:stretch>
        </p:blipFill>
        <p:spPr bwMode="auto">
          <a:xfrm>
            <a:off x="3" y="2"/>
            <a:ext cx="5773135" cy="641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ângulo 19"/>
          <p:cNvSpPr/>
          <p:nvPr/>
        </p:nvSpPr>
        <p:spPr>
          <a:xfrm>
            <a:off x="8502262" y="5082761"/>
            <a:ext cx="192363" cy="567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32" tIns="38016" rIns="76032" bIns="38016" rtlCol="0" anchor="ctr"/>
          <a:lstStyle/>
          <a:p>
            <a:pPr algn="ctr"/>
            <a:endParaRPr lang="pt-PT"/>
          </a:p>
        </p:txBody>
      </p:sp>
      <p:sp>
        <p:nvSpPr>
          <p:cNvPr id="8" name="CaixaDeTexto 5"/>
          <p:cNvSpPr txBox="1"/>
          <p:nvPr/>
        </p:nvSpPr>
        <p:spPr>
          <a:xfrm>
            <a:off x="711944" y="2599579"/>
            <a:ext cx="2362795" cy="44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lIns="76032" tIns="38016" rIns="76032" bIns="38016" rtlCol="0">
            <a:spAutoFit/>
          </a:bodyPr>
          <a:lstStyle/>
          <a:p>
            <a:r>
              <a:rPr lang="pt-PT" sz="1200" b="1" dirty="0"/>
              <a:t>Step1: </a:t>
            </a:r>
            <a:r>
              <a:rPr lang="pt-PT" sz="1200" i="1" dirty="0" err="1"/>
              <a:t>Search</a:t>
            </a:r>
            <a:r>
              <a:rPr lang="pt-PT" sz="1200" i="1" dirty="0"/>
              <a:t> </a:t>
            </a:r>
            <a:r>
              <a:rPr lang="pt-PT" sz="1200" i="1" dirty="0" err="1"/>
              <a:t>by</a:t>
            </a:r>
            <a:r>
              <a:rPr lang="pt-PT" sz="1200" i="1" dirty="0"/>
              <a:t> </a:t>
            </a:r>
            <a:r>
              <a:rPr lang="pt-PT" sz="1200" i="1" dirty="0" err="1"/>
              <a:t>name</a:t>
            </a:r>
            <a:r>
              <a:rPr lang="pt-PT" sz="1200" i="1" dirty="0"/>
              <a:t> </a:t>
            </a:r>
            <a:r>
              <a:rPr lang="pt-PT" sz="1200" i="1" dirty="0" err="1"/>
              <a:t>or</a:t>
            </a:r>
            <a:r>
              <a:rPr lang="pt-PT" sz="1200" i="1" dirty="0"/>
              <a:t> </a:t>
            </a:r>
            <a:r>
              <a:rPr lang="pt-PT" sz="1200" i="1" dirty="0" err="1"/>
              <a:t>protein</a:t>
            </a:r>
            <a:r>
              <a:rPr lang="pt-PT" sz="1200" i="1" dirty="0"/>
              <a:t> </a:t>
            </a:r>
            <a:r>
              <a:rPr lang="pt-PT" sz="1200" i="1" dirty="0" err="1"/>
              <a:t>sequence</a:t>
            </a:r>
            <a:r>
              <a:rPr lang="pt-PT" sz="1200" i="1" dirty="0"/>
              <a:t> </a:t>
            </a:r>
          </a:p>
        </p:txBody>
      </p:sp>
      <p:sp>
        <p:nvSpPr>
          <p:cNvPr id="9" name="CaixaDeTexto 15"/>
          <p:cNvSpPr txBox="1"/>
          <p:nvPr/>
        </p:nvSpPr>
        <p:spPr>
          <a:xfrm>
            <a:off x="6056356" y="1847734"/>
            <a:ext cx="2025253" cy="26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lIns="76032" tIns="38016" rIns="76032" bIns="38016" rtlCol="0">
            <a:spAutoFit/>
          </a:bodyPr>
          <a:lstStyle/>
          <a:p>
            <a:pPr algn="ctr"/>
            <a:r>
              <a:rPr lang="pt-PT" sz="1200" i="1" dirty="0" err="1" smtClean="0"/>
              <a:t>Predicted</a:t>
            </a:r>
            <a:r>
              <a:rPr lang="pt-PT" sz="1200" i="1" dirty="0" smtClean="0"/>
              <a:t> </a:t>
            </a:r>
            <a:r>
              <a:rPr lang="pt-PT" sz="1200" i="1" dirty="0" err="1"/>
              <a:t>functional</a:t>
            </a:r>
            <a:r>
              <a:rPr lang="pt-PT" sz="1200" i="1" dirty="0"/>
              <a:t> </a:t>
            </a:r>
            <a:r>
              <a:rPr lang="pt-PT" sz="1200" i="1" dirty="0" err="1"/>
              <a:t>partners</a:t>
            </a:r>
            <a:endParaRPr lang="pt-PT" sz="1200" i="1" dirty="0"/>
          </a:p>
        </p:txBody>
      </p:sp>
      <p:sp>
        <p:nvSpPr>
          <p:cNvPr id="10" name="CaixaDeTexto 5"/>
          <p:cNvSpPr txBox="1"/>
          <p:nvPr/>
        </p:nvSpPr>
        <p:spPr>
          <a:xfrm>
            <a:off x="1848754" y="4387080"/>
            <a:ext cx="1398670" cy="44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lIns="76032" tIns="38016" rIns="76032" bIns="38016" rtlCol="0">
            <a:spAutoFit/>
          </a:bodyPr>
          <a:lstStyle/>
          <a:p>
            <a:r>
              <a:rPr lang="pt-PT" sz="1200" b="1" dirty="0" smtClean="0"/>
              <a:t>Step2: </a:t>
            </a:r>
            <a:r>
              <a:rPr lang="pt-PT" sz="1200" i="1" dirty="0" err="1" smtClean="0"/>
              <a:t>Select</a:t>
            </a:r>
            <a:r>
              <a:rPr lang="pt-PT" sz="1200" i="1" dirty="0" smtClean="0"/>
              <a:t> </a:t>
            </a:r>
            <a:r>
              <a:rPr lang="pt-PT" sz="1200" i="1" dirty="0" err="1" smtClean="0"/>
              <a:t>Organism</a:t>
            </a:r>
            <a:endParaRPr lang="pt-PT" sz="1200" i="1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 l="12500" t="22135" r="26042" b="23177"/>
          <a:stretch>
            <a:fillRect/>
          </a:stretch>
        </p:blipFill>
        <p:spPr bwMode="auto">
          <a:xfrm>
            <a:off x="5689714" y="2259204"/>
            <a:ext cx="3075562" cy="2872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0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364196"/>
            <a:ext cx="7763470" cy="132218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STRING: Interaction type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264" t="8916" r="16752" b="57923"/>
          <a:stretch/>
        </p:blipFill>
        <p:spPr>
          <a:xfrm>
            <a:off x="184815" y="2373935"/>
            <a:ext cx="8288595" cy="32343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5125" y="4581525"/>
            <a:ext cx="2000250" cy="9048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72050" y="4581525"/>
            <a:ext cx="1514475" cy="9048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19875" y="4572000"/>
            <a:ext cx="1514475" cy="90487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28" y="-150154"/>
            <a:ext cx="7763470" cy="132218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STRING: Filter for high confidence interactions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380" t="10826" r="12738" b="17597"/>
          <a:stretch/>
        </p:blipFill>
        <p:spPr>
          <a:xfrm>
            <a:off x="618828" y="1005966"/>
            <a:ext cx="7629823" cy="58345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24150" y="5743575"/>
            <a:ext cx="2266950" cy="9525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24149" y="2667000"/>
            <a:ext cx="3095625" cy="86677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139</Words>
  <Application>Microsoft Office PowerPoint</Application>
  <PresentationFormat>Custom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Filtering for rare variants</vt:lpstr>
      <vt:lpstr>PowerPoint Presentation</vt:lpstr>
      <vt:lpstr>DGV output</vt:lpstr>
      <vt:lpstr>Knowing the genes…..</vt:lpstr>
      <vt:lpstr>Online resources</vt:lpstr>
      <vt:lpstr>PowerPoint Presentation</vt:lpstr>
      <vt:lpstr>STRING: Interaction type</vt:lpstr>
      <vt:lpstr>STRING: Filter for high confidence interactions</vt:lpstr>
      <vt:lpstr>Functional enrichment  </vt:lpstr>
      <vt:lpstr>PowerPoint Presentation</vt:lpstr>
      <vt:lpstr>GO enrichment analysis</vt:lpstr>
      <vt:lpstr>Pathway enrichment analysis</vt:lpstr>
      <vt:lpstr>Summarising enrichment results</vt:lpstr>
      <vt:lpstr>Summarising enrichment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Asif</dc:creator>
  <cp:lastModifiedBy>Asif</cp:lastModifiedBy>
  <cp:revision>100</cp:revision>
  <dcterms:created xsi:type="dcterms:W3CDTF">2016-06-24T16:31:29Z</dcterms:created>
  <dcterms:modified xsi:type="dcterms:W3CDTF">2018-06-25T09:56:13Z</dcterms:modified>
</cp:coreProperties>
</file>