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.emf" ContentType="image/x-emf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embeddings/oleObject1.docx" ContentType="application/vnd.openxmlformats-officedocument.wordprocessingml.document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001125" cy="6840537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18840" y="364320"/>
            <a:ext cx="776304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18840" y="1820880"/>
            <a:ext cx="7763040" cy="2070000"/>
          </a:xfrm>
          <a:prstGeom prst="rect">
            <a:avLst/>
          </a:prstGeom>
        </p:spPr>
        <p:txBody>
          <a:bodyPr lIns="0" rIns="0" tIns="0" bIns="0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8840" y="4087800"/>
            <a:ext cx="7763040" cy="2070000"/>
          </a:xfrm>
          <a:prstGeom prst="rect">
            <a:avLst/>
          </a:prstGeom>
        </p:spPr>
        <p:txBody>
          <a:bodyPr lIns="0" rIns="0" tIns="0" bIns="0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18840" y="364320"/>
            <a:ext cx="776304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18840" y="1820880"/>
            <a:ext cx="3788280" cy="2070000"/>
          </a:xfrm>
          <a:prstGeom prst="rect">
            <a:avLst/>
          </a:prstGeom>
        </p:spPr>
        <p:txBody>
          <a:bodyPr lIns="0" rIns="0" tIns="0" bIns="0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96840" y="1820880"/>
            <a:ext cx="3788280" cy="2070000"/>
          </a:xfrm>
          <a:prstGeom prst="rect">
            <a:avLst/>
          </a:prstGeom>
        </p:spPr>
        <p:txBody>
          <a:bodyPr lIns="0" rIns="0" tIns="0" bIns="0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96840" y="4087800"/>
            <a:ext cx="3788280" cy="2070000"/>
          </a:xfrm>
          <a:prstGeom prst="rect">
            <a:avLst/>
          </a:prstGeom>
        </p:spPr>
        <p:txBody>
          <a:bodyPr lIns="0" rIns="0" tIns="0" bIns="0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18840" y="4087800"/>
            <a:ext cx="3788280" cy="2070000"/>
          </a:xfrm>
          <a:prstGeom prst="rect">
            <a:avLst/>
          </a:prstGeom>
        </p:spPr>
        <p:txBody>
          <a:bodyPr lIns="0" rIns="0" tIns="0" bIns="0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18840" y="364320"/>
            <a:ext cx="776304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18840" y="1820880"/>
            <a:ext cx="7763040" cy="4339800"/>
          </a:xfrm>
          <a:prstGeom prst="rect">
            <a:avLst/>
          </a:prstGeom>
        </p:spPr>
        <p:txBody>
          <a:bodyPr lIns="0" rIns="0" tIns="0" bIns="0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18840" y="1820880"/>
            <a:ext cx="7763040" cy="4339800"/>
          </a:xfrm>
          <a:prstGeom prst="rect">
            <a:avLst/>
          </a:prstGeom>
        </p:spPr>
        <p:txBody>
          <a:bodyPr lIns="0" rIns="0" tIns="0" bIns="0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80200" y="1820520"/>
            <a:ext cx="5439960" cy="43398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80200" y="1820520"/>
            <a:ext cx="5439960" cy="433980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18840" y="364320"/>
            <a:ext cx="776304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18840" y="1820880"/>
            <a:ext cx="7763040" cy="4339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18840" y="364320"/>
            <a:ext cx="776304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18840" y="1820880"/>
            <a:ext cx="7763040" cy="4339800"/>
          </a:xfrm>
          <a:prstGeom prst="rect">
            <a:avLst/>
          </a:prstGeom>
        </p:spPr>
        <p:txBody>
          <a:bodyPr lIns="0" rIns="0" tIns="0" bIns="0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18840" y="364320"/>
            <a:ext cx="776304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18840" y="1820880"/>
            <a:ext cx="3788280" cy="4339800"/>
          </a:xfrm>
          <a:prstGeom prst="rect">
            <a:avLst/>
          </a:prstGeom>
        </p:spPr>
        <p:txBody>
          <a:bodyPr lIns="0" rIns="0" tIns="0" bIns="0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96840" y="1820880"/>
            <a:ext cx="3788280" cy="4339800"/>
          </a:xfrm>
          <a:prstGeom prst="rect">
            <a:avLst/>
          </a:prstGeom>
        </p:spPr>
        <p:txBody>
          <a:bodyPr lIns="0" rIns="0" tIns="0" bIns="0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18840" y="364320"/>
            <a:ext cx="776304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18840" y="364320"/>
            <a:ext cx="7763040" cy="6129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P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18840" y="364320"/>
            <a:ext cx="776304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18840" y="1820880"/>
            <a:ext cx="3788280" cy="2070000"/>
          </a:xfrm>
          <a:prstGeom prst="rect">
            <a:avLst/>
          </a:prstGeom>
        </p:spPr>
        <p:txBody>
          <a:bodyPr lIns="0" rIns="0" tIns="0" bIns="0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18840" y="4087800"/>
            <a:ext cx="3788280" cy="2070000"/>
          </a:xfrm>
          <a:prstGeom prst="rect">
            <a:avLst/>
          </a:prstGeom>
        </p:spPr>
        <p:txBody>
          <a:bodyPr lIns="0" rIns="0" tIns="0" bIns="0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96840" y="1820880"/>
            <a:ext cx="3788280" cy="4339800"/>
          </a:xfrm>
          <a:prstGeom prst="rect">
            <a:avLst/>
          </a:prstGeom>
        </p:spPr>
        <p:txBody>
          <a:bodyPr lIns="0" rIns="0" tIns="0" bIns="0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18840" y="364320"/>
            <a:ext cx="776304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18840" y="1820880"/>
            <a:ext cx="3788280" cy="4339800"/>
          </a:xfrm>
          <a:prstGeom prst="rect">
            <a:avLst/>
          </a:prstGeom>
        </p:spPr>
        <p:txBody>
          <a:bodyPr lIns="0" rIns="0" tIns="0" bIns="0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96840" y="1820880"/>
            <a:ext cx="3788280" cy="2070000"/>
          </a:xfrm>
          <a:prstGeom prst="rect">
            <a:avLst/>
          </a:prstGeom>
        </p:spPr>
        <p:txBody>
          <a:bodyPr lIns="0" rIns="0" tIns="0" bIns="0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96840" y="4087800"/>
            <a:ext cx="3788280" cy="2070000"/>
          </a:xfrm>
          <a:prstGeom prst="rect">
            <a:avLst/>
          </a:prstGeom>
        </p:spPr>
        <p:txBody>
          <a:bodyPr lIns="0" rIns="0" tIns="0" bIns="0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18840" y="364320"/>
            <a:ext cx="7763040" cy="132192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18840" y="1820880"/>
            <a:ext cx="3788280" cy="2070000"/>
          </a:xfrm>
          <a:prstGeom prst="rect">
            <a:avLst/>
          </a:prstGeom>
        </p:spPr>
        <p:txBody>
          <a:bodyPr lIns="0" rIns="0" tIns="0" bIns="0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96840" y="1820880"/>
            <a:ext cx="3788280" cy="2070000"/>
          </a:xfrm>
          <a:prstGeom prst="rect">
            <a:avLst/>
          </a:prstGeom>
        </p:spPr>
        <p:txBody>
          <a:bodyPr lIns="0" rIns="0" tIns="0" bIns="0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18840" y="4087800"/>
            <a:ext cx="7763040" cy="2070000"/>
          </a:xfrm>
          <a:prstGeom prst="rect">
            <a:avLst/>
          </a:prstGeom>
        </p:spPr>
        <p:txBody>
          <a:bodyPr lIns="0" rIns="0" tIns="0" bIns="0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18840" y="364320"/>
            <a:ext cx="7763040" cy="1321920"/>
          </a:xfrm>
          <a:prstGeom prst="rect">
            <a:avLst/>
          </a:prstGeom>
        </p:spPr>
        <p:txBody>
          <a:bodyPr lIns="75960" rIns="75960" tIns="38160" bIns="38160" anchor="ctr"/>
          <a:p>
            <a:pPr>
              <a:lnSpc>
                <a:spcPct val="90000"/>
              </a:lnSpc>
            </a:pPr>
            <a:r>
              <a:rPr b="0" lang="en-US" sz="3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18840" y="1820880"/>
            <a:ext cx="7763040" cy="4339800"/>
          </a:xfrm>
          <a:prstGeom prst="rect">
            <a:avLst/>
          </a:prstGeom>
        </p:spPr>
        <p:txBody>
          <a:bodyPr lIns="75960" rIns="75960" tIns="38160" bIns="3816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0080" indent="-189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70240" indent="-189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950400" indent="-189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330560" indent="-189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1710720" indent="-189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18840" y="6340320"/>
            <a:ext cx="2025000" cy="363960"/>
          </a:xfrm>
          <a:prstGeom prst="rect">
            <a:avLst/>
          </a:prstGeom>
        </p:spPr>
        <p:txBody>
          <a:bodyPr lIns="75960" rIns="75960" tIns="38160" bIns="38160" anchor="ctr"/>
          <a:p>
            <a:pPr>
              <a:lnSpc>
                <a:spcPct val="100000"/>
              </a:lnSpc>
            </a:pPr>
            <a:r>
              <a:rPr b="0" lang="pt-PT" sz="1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27-06-2018</a:t>
            </a:r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2981520" y="6340320"/>
            <a:ext cx="3037680" cy="363960"/>
          </a:xfrm>
          <a:prstGeom prst="rect">
            <a:avLst/>
          </a:prstGeom>
        </p:spPr>
        <p:txBody>
          <a:bodyPr lIns="75960" rIns="75960" tIns="38160" bIns="38160" anchor="ctr"/>
          <a:p>
            <a:endParaRPr b="0" lang="pt-P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356880" y="6340320"/>
            <a:ext cx="2025000" cy="363960"/>
          </a:xfrm>
          <a:prstGeom prst="rect">
            <a:avLst/>
          </a:prstGeom>
        </p:spPr>
        <p:txBody>
          <a:bodyPr lIns="75960" rIns="75960" tIns="38160" bIns="38160" anchor="ctr"/>
          <a:p>
            <a:pPr algn="r">
              <a:lnSpc>
                <a:spcPct val="100000"/>
              </a:lnSpc>
            </a:pPr>
            <a:fld id="{87A1A6B5-56C5-45E0-B9E3-D7164CAAF169}" type="slidenum">
              <a:rPr b="0" lang="pt-PT" sz="10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pt-PT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1.emf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51440" y="3010320"/>
            <a:ext cx="8150400" cy="53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75960" rIns="75960" tIns="38160" bIns="38160" anchor="ctr"/>
          <a:p>
            <a:pPr algn="ctr">
              <a:lnSpc>
                <a:spcPct val="150000"/>
              </a:lnSpc>
            </a:pPr>
            <a:r>
              <a:rPr b="1" lang="pt-PT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Bioinformatic tools for the identification of gene pathways and biological processes</a:t>
            </a:r>
            <a:endParaRPr b="0" lang="pt-PT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888840" y="-945360"/>
            <a:ext cx="1581840" cy="21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888840" y="-945360"/>
            <a:ext cx="1581840" cy="213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Shape 1"/>
          <p:cNvSpPr txBox="1"/>
          <p:nvPr/>
        </p:nvSpPr>
        <p:spPr>
          <a:xfrm>
            <a:off x="1533240" y="364320"/>
            <a:ext cx="7763040" cy="1321920"/>
          </a:xfrm>
          <a:prstGeom prst="rect">
            <a:avLst/>
          </a:prstGeom>
          <a:noFill/>
          <a:ln>
            <a:noFill/>
          </a:ln>
        </p:spPr>
        <p:txBody>
          <a:bodyPr lIns="75960" rIns="75960" tIns="38160" bIns="3816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Functional enrichment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3" name="Picture 3" descr=""/>
          <p:cNvPicPr/>
          <p:nvPr/>
        </p:nvPicPr>
        <p:blipFill>
          <a:blip r:embed="rId1"/>
          <a:srcRect l="11787" t="14844" r="12978" b="17149"/>
          <a:stretch/>
        </p:blipFill>
        <p:spPr>
          <a:xfrm>
            <a:off x="249480" y="838080"/>
            <a:ext cx="7904160" cy="571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618840" y="364320"/>
            <a:ext cx="7763040" cy="1321920"/>
          </a:xfrm>
          <a:prstGeom prst="rect">
            <a:avLst/>
          </a:prstGeom>
          <a:noFill/>
          <a:ln>
            <a:noFill/>
          </a:ln>
        </p:spPr>
        <p:txBody>
          <a:bodyPr lIns="75960" rIns="75960" tIns="38160" bIns="38160" anchor="ctr"/>
          <a:p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100080" y="1820880"/>
            <a:ext cx="7763040" cy="4339800"/>
          </a:xfrm>
          <a:prstGeom prst="rect">
            <a:avLst/>
          </a:prstGeom>
          <a:noFill/>
          <a:ln>
            <a:noFill/>
          </a:ln>
        </p:spPr>
        <p:txBody>
          <a:bodyPr lIns="75960" rIns="75960" tIns="38160" bIns="38160"/>
          <a:p>
            <a:pPr marL="190080" indent="-189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Pathways from multiple databases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0080" indent="-189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Gene Ontologies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0080" indent="-189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Human Phenotype Ontologies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0080" indent="-189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Statistically Rigid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3" descr=""/>
          <p:cNvPicPr/>
          <p:nvPr/>
        </p:nvPicPr>
        <p:blipFill>
          <a:blip r:embed="rId1"/>
          <a:srcRect l="19837" t="6948" r="20363" b="25702"/>
          <a:stretch/>
        </p:blipFill>
        <p:spPr>
          <a:xfrm>
            <a:off x="4367160" y="1032120"/>
            <a:ext cx="4355280" cy="5028120"/>
          </a:xfrm>
          <a:prstGeom prst="rect">
            <a:avLst/>
          </a:prstGeom>
          <a:ln>
            <a:noFill/>
          </a:ln>
        </p:spPr>
      </p:pic>
      <p:sp>
        <p:nvSpPr>
          <p:cNvPr id="77" name="CustomShape 3"/>
          <p:cNvSpPr/>
          <p:nvPr/>
        </p:nvSpPr>
        <p:spPr>
          <a:xfrm>
            <a:off x="6823800" y="3124800"/>
            <a:ext cx="1446480" cy="25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ap="rnd" w="12600">
            <a:solidFill>
              <a:schemeClr val="tx1"/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75960" rIns="75960" tIns="38160" bIns="38160"/>
          <a:p>
            <a:pPr algn="ctr">
              <a:lnSpc>
                <a:spcPct val="100000"/>
              </a:lnSpc>
            </a:pPr>
            <a:r>
              <a:rPr b="0" i="1" lang="pt-P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 genes list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1840" y="64800"/>
            <a:ext cx="7763040" cy="1321920"/>
          </a:xfrm>
          <a:prstGeom prst="rect">
            <a:avLst/>
          </a:prstGeom>
          <a:noFill/>
          <a:ln>
            <a:noFill/>
          </a:ln>
        </p:spPr>
        <p:txBody>
          <a:bodyPr lIns="75960" rIns="75960" tIns="38160" bIns="3816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GO enrichment analysis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618840" y="1820880"/>
            <a:ext cx="7763040" cy="4339800"/>
          </a:xfrm>
          <a:prstGeom prst="rect">
            <a:avLst/>
          </a:prstGeom>
          <a:noFill/>
          <a:ln>
            <a:noFill/>
          </a:ln>
        </p:spPr>
        <p:txBody>
          <a:bodyPr lIns="75960" rIns="75960" tIns="38160" bIns="38160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0" name="Picture 4" descr=""/>
          <p:cNvPicPr/>
          <p:nvPr/>
        </p:nvPicPr>
        <p:blipFill>
          <a:blip r:embed="rId1"/>
          <a:srcRect l="18099" t="6360" r="20241" b="27093"/>
          <a:stretch/>
        </p:blipFill>
        <p:spPr>
          <a:xfrm>
            <a:off x="1568880" y="1193760"/>
            <a:ext cx="6329160" cy="5463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618840" y="-99720"/>
            <a:ext cx="7763040" cy="1321920"/>
          </a:xfrm>
          <a:prstGeom prst="rect">
            <a:avLst/>
          </a:prstGeom>
          <a:noFill/>
          <a:ln>
            <a:noFill/>
          </a:ln>
        </p:spPr>
        <p:txBody>
          <a:bodyPr lIns="75960" rIns="75960" tIns="38160" bIns="3816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Pathway enrichment analysis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618840" y="1820880"/>
            <a:ext cx="7763040" cy="4339800"/>
          </a:xfrm>
          <a:prstGeom prst="rect">
            <a:avLst/>
          </a:prstGeom>
          <a:noFill/>
          <a:ln>
            <a:noFill/>
          </a:ln>
        </p:spPr>
        <p:txBody>
          <a:bodyPr lIns="75960" rIns="75960" tIns="38160" bIns="38160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3" name="Picture 2" descr=""/>
          <p:cNvPicPr/>
          <p:nvPr/>
        </p:nvPicPr>
        <p:blipFill>
          <a:blip r:embed="rId1"/>
          <a:srcRect l="22874" t="7173" r="24601" b="16693"/>
          <a:stretch/>
        </p:blipFill>
        <p:spPr>
          <a:xfrm>
            <a:off x="1209240" y="884880"/>
            <a:ext cx="6477120" cy="58676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657000" y="-385200"/>
            <a:ext cx="7763040" cy="1321920"/>
          </a:xfrm>
          <a:prstGeom prst="rect">
            <a:avLst/>
          </a:prstGeom>
          <a:noFill/>
          <a:ln>
            <a:noFill/>
          </a:ln>
        </p:spPr>
        <p:txBody>
          <a:bodyPr lIns="75960" rIns="75960" tIns="38160" bIns="38160" anchor="ctr"/>
          <a:p>
            <a:pPr algn="ctr">
              <a:lnSpc>
                <a:spcPct val="100000"/>
              </a:lnSpc>
            </a:pPr>
            <a:r>
              <a:rPr b="1" lang="en-US" sz="3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Summarising enrichment results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618840" y="1820880"/>
            <a:ext cx="7763040" cy="4339800"/>
          </a:xfrm>
          <a:prstGeom prst="rect">
            <a:avLst/>
          </a:prstGeom>
          <a:noFill/>
          <a:ln>
            <a:noFill/>
          </a:ln>
        </p:spPr>
        <p:txBody>
          <a:bodyPr lIns="75960" rIns="75960" tIns="38160" bIns="38160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6" name="Picture 3" descr=""/>
          <p:cNvPicPr/>
          <p:nvPr/>
        </p:nvPicPr>
        <p:blipFill>
          <a:blip r:embed="rId1"/>
          <a:srcRect l="10492" t="6021" r="40245" b="30083"/>
          <a:stretch/>
        </p:blipFill>
        <p:spPr>
          <a:xfrm>
            <a:off x="1270080" y="561960"/>
            <a:ext cx="6006600" cy="6231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618840" y="-29520"/>
            <a:ext cx="7763040" cy="1321920"/>
          </a:xfrm>
          <a:prstGeom prst="rect">
            <a:avLst/>
          </a:prstGeom>
          <a:noFill/>
          <a:ln>
            <a:noFill/>
          </a:ln>
        </p:spPr>
        <p:txBody>
          <a:bodyPr lIns="75960" rIns="75960" tIns="38160" bIns="38160" anchor="ctr"/>
          <a:p>
            <a:pPr>
              <a:lnSpc>
                <a:spcPct val="90000"/>
              </a:lnSpc>
            </a:pPr>
            <a:r>
              <a:rPr b="1" lang="en-US" sz="3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Summarising enrichment results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618840" y="1820880"/>
            <a:ext cx="7763040" cy="4339800"/>
          </a:xfrm>
          <a:prstGeom prst="rect">
            <a:avLst/>
          </a:prstGeom>
          <a:noFill/>
          <a:ln>
            <a:noFill/>
          </a:ln>
        </p:spPr>
        <p:txBody>
          <a:bodyPr lIns="75960" rIns="75960" tIns="38160" bIns="38160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89" name="Picture 3" descr=""/>
          <p:cNvPicPr/>
          <p:nvPr/>
        </p:nvPicPr>
        <p:blipFill>
          <a:blip r:embed="rId1"/>
          <a:srcRect l="10065" t="41758" r="42648" b="27384"/>
          <a:stretch/>
        </p:blipFill>
        <p:spPr>
          <a:xfrm>
            <a:off x="400680" y="1486080"/>
            <a:ext cx="8298720" cy="4331880"/>
          </a:xfrm>
          <a:prstGeom prst="rect">
            <a:avLst/>
          </a:prstGeom>
          <a:ln>
            <a:noFill/>
          </a:ln>
        </p:spPr>
      </p:pic>
      <p:sp>
        <p:nvSpPr>
          <p:cNvPr id="90" name="CustomShape 3"/>
          <p:cNvSpPr/>
          <p:nvPr/>
        </p:nvSpPr>
        <p:spPr>
          <a:xfrm>
            <a:off x="4086360" y="4127400"/>
            <a:ext cx="3095280" cy="533160"/>
          </a:xfrm>
          <a:prstGeom prst="rect">
            <a:avLst/>
          </a:prstGeom>
          <a:noFill/>
          <a:ln w="28440">
            <a:solidFill>
              <a:srgbClr val="c00000"/>
            </a:solidFill>
            <a:custDash>
              <a:ds d="4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618840" y="364320"/>
            <a:ext cx="7763040" cy="1321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92" name="Object 2"/>
          <p:cNvGraphicFramePr/>
          <p:nvPr/>
        </p:nvGraphicFramePr>
        <p:xfrm>
          <a:off x="618840" y="1820880"/>
          <a:ext cx="7756200" cy="433692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93" name="Object 1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618840" y="1820880"/>
                    <a:ext cx="7756200" cy="43369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1663920" y="2626920"/>
            <a:ext cx="7763040" cy="1321920"/>
          </a:xfrm>
          <a:prstGeom prst="rect">
            <a:avLst/>
          </a:prstGeom>
          <a:noFill/>
          <a:ln>
            <a:noFill/>
          </a:ln>
        </p:spPr>
        <p:txBody>
          <a:bodyPr lIns="75960" rIns="75960" tIns="38160" bIns="38160" anchor="ctr"/>
          <a:p>
            <a:pPr>
              <a:lnSpc>
                <a:spcPct val="90000"/>
              </a:lnSpc>
            </a:pPr>
            <a:r>
              <a:rPr b="0" lang="en-US" sz="3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Filtering for rare variants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18840" y="364320"/>
            <a:ext cx="7763040" cy="1321920"/>
          </a:xfrm>
          <a:prstGeom prst="rect">
            <a:avLst/>
          </a:prstGeom>
          <a:noFill/>
          <a:ln>
            <a:noFill/>
          </a:ln>
        </p:spPr>
        <p:txBody>
          <a:bodyPr lIns="75960" rIns="75960" tIns="38160" bIns="38160" anchor="ctr"/>
          <a:p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618840" y="1820880"/>
            <a:ext cx="7763040" cy="4339800"/>
          </a:xfrm>
          <a:prstGeom prst="rect">
            <a:avLst/>
          </a:prstGeom>
          <a:noFill/>
          <a:ln>
            <a:noFill/>
          </a:ln>
        </p:spPr>
        <p:txBody>
          <a:bodyPr lIns="75960" rIns="75960" tIns="38160" bIns="38160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5" name="Picture 3" descr=""/>
          <p:cNvPicPr/>
          <p:nvPr/>
        </p:nvPicPr>
        <p:blipFill>
          <a:blip r:embed="rId1"/>
          <a:stretch/>
        </p:blipFill>
        <p:spPr>
          <a:xfrm>
            <a:off x="223200" y="337680"/>
            <a:ext cx="8388720" cy="62488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618840" y="-317880"/>
            <a:ext cx="7763040" cy="1321920"/>
          </a:xfrm>
          <a:prstGeom prst="rect">
            <a:avLst/>
          </a:prstGeom>
          <a:noFill/>
          <a:ln>
            <a:noFill/>
          </a:ln>
        </p:spPr>
        <p:txBody>
          <a:bodyPr lIns="75960" rIns="75960" tIns="38160" bIns="38160" anchor="ctr"/>
          <a:p>
            <a:pPr algn="ctr">
              <a:lnSpc>
                <a:spcPct val="100000"/>
              </a:lnSpc>
            </a:pPr>
            <a:r>
              <a:rPr b="1" lang="en-US" sz="3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DGV output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618840" y="1820880"/>
            <a:ext cx="7763040" cy="4339800"/>
          </a:xfrm>
          <a:prstGeom prst="rect">
            <a:avLst/>
          </a:prstGeom>
          <a:noFill/>
          <a:ln>
            <a:noFill/>
          </a:ln>
        </p:spPr>
        <p:txBody>
          <a:bodyPr lIns="75960" rIns="75960" tIns="38160" bIns="38160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8" name="Picture 3" descr=""/>
          <p:cNvPicPr/>
          <p:nvPr/>
        </p:nvPicPr>
        <p:blipFill>
          <a:blip r:embed="rId1"/>
          <a:srcRect l="465" t="18353" r="13343" b="8429"/>
          <a:stretch/>
        </p:blipFill>
        <p:spPr>
          <a:xfrm>
            <a:off x="618840" y="874440"/>
            <a:ext cx="7924320" cy="5384880"/>
          </a:xfrm>
          <a:prstGeom prst="rect">
            <a:avLst/>
          </a:prstGeom>
          <a:ln>
            <a:noFill/>
          </a:ln>
        </p:spPr>
      </p:pic>
      <p:sp>
        <p:nvSpPr>
          <p:cNvPr id="49" name="CustomShape 3"/>
          <p:cNvSpPr/>
          <p:nvPr/>
        </p:nvSpPr>
        <p:spPr>
          <a:xfrm>
            <a:off x="736560" y="2320920"/>
            <a:ext cx="2906280" cy="514080"/>
          </a:xfrm>
          <a:prstGeom prst="rect">
            <a:avLst/>
          </a:prstGeom>
          <a:noFill/>
          <a:ln w="28440">
            <a:solidFill>
              <a:schemeClr val="accent6"/>
            </a:solidFill>
            <a:custDash>
              <a:ds d="4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4"/>
          <p:cNvSpPr/>
          <p:nvPr/>
        </p:nvSpPr>
        <p:spPr>
          <a:xfrm>
            <a:off x="5478840" y="5143320"/>
            <a:ext cx="997920" cy="205560"/>
          </a:xfrm>
          <a:prstGeom prst="rect">
            <a:avLst/>
          </a:prstGeom>
          <a:noFill/>
          <a:ln w="38160">
            <a:solidFill>
              <a:schemeClr val="accent6"/>
            </a:solidFill>
            <a:custDash>
              <a:ds d="4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618840" y="364320"/>
            <a:ext cx="7763040" cy="1321920"/>
          </a:xfrm>
          <a:prstGeom prst="rect">
            <a:avLst/>
          </a:prstGeom>
          <a:noFill/>
          <a:ln>
            <a:noFill/>
          </a:ln>
        </p:spPr>
        <p:txBody>
          <a:bodyPr lIns="75960" rIns="75960" tIns="38160" bIns="38160" anchor="ctr"/>
          <a:p>
            <a:pPr>
              <a:lnSpc>
                <a:spcPct val="90000"/>
              </a:lnSpc>
            </a:pPr>
            <a:r>
              <a:rPr b="1" lang="en-US" sz="3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Knowing the genes…..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618840" y="1820880"/>
            <a:ext cx="7763040" cy="4339800"/>
          </a:xfrm>
          <a:prstGeom prst="rect">
            <a:avLst/>
          </a:prstGeom>
          <a:noFill/>
          <a:ln>
            <a:noFill/>
          </a:ln>
        </p:spPr>
        <p:txBody>
          <a:bodyPr lIns="75960" rIns="75960" tIns="38160" bIns="38160"/>
          <a:p>
            <a:pPr marL="190080" indent="-189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Large scale studies result into potential disease candidate genes or differentially expressed genes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0080" indent="-189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Possible information for the resulted genes: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0080" indent="-189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Interacting partner (Protein-Protein Interaction Network)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0080" indent="-189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Gene Ontology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70240" indent="-189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Biological process</a:t>
            </a:r>
            <a:endParaRPr b="0" lang="en-US" sz="1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70240" indent="-189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Molecular function</a:t>
            </a:r>
            <a:endParaRPr b="0" lang="en-US" sz="1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570240" indent="-189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Cellular location</a:t>
            </a:r>
            <a:endParaRPr b="0" lang="en-US" sz="17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0080" indent="-189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Pathways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0080" indent="-189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Phenotype 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618840" y="1820880"/>
            <a:ext cx="7763040" cy="4339800"/>
          </a:xfrm>
          <a:prstGeom prst="rect">
            <a:avLst/>
          </a:prstGeom>
          <a:noFill/>
          <a:ln>
            <a:noFill/>
          </a:ln>
        </p:spPr>
        <p:txBody>
          <a:bodyPr lIns="75960" rIns="75960" tIns="38160" bIns="38160"/>
          <a:p>
            <a:pPr marL="190080" indent="-189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String Server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0080" indent="-189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Enrichr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0080" indent="-189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DAVID (ID conversion)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0080" indent="-189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Ontologizer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0080" indent="-189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Cytoscape (ClueGO, BiNGO)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0080" indent="-189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 (TopGO, Gostats, GOProfile)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0080" indent="-189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G:Profiler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90080" indent="-1897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etc</a:t>
            </a:r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618840" y="364320"/>
            <a:ext cx="7763040" cy="1321920"/>
          </a:xfrm>
          <a:prstGeom prst="rect">
            <a:avLst/>
          </a:prstGeom>
          <a:noFill/>
          <a:ln>
            <a:noFill/>
          </a:ln>
        </p:spPr>
        <p:txBody>
          <a:bodyPr lIns="75960" rIns="75960" tIns="38160" bIns="38160" anchor="ctr"/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Online resources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618840" y="364320"/>
            <a:ext cx="7763040" cy="1321920"/>
          </a:xfrm>
          <a:prstGeom prst="rect">
            <a:avLst/>
          </a:prstGeom>
          <a:noFill/>
          <a:ln>
            <a:noFill/>
          </a:ln>
        </p:spPr>
        <p:txBody>
          <a:bodyPr lIns="75960" rIns="75960" tIns="38160" bIns="38160" anchor="ctr"/>
          <a:p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TextShape 2"/>
          <p:cNvSpPr txBox="1"/>
          <p:nvPr/>
        </p:nvSpPr>
        <p:spPr>
          <a:xfrm>
            <a:off x="618840" y="1820880"/>
            <a:ext cx="7763040" cy="4339800"/>
          </a:xfrm>
          <a:prstGeom prst="rect">
            <a:avLst/>
          </a:prstGeom>
          <a:noFill/>
          <a:ln>
            <a:noFill/>
          </a:ln>
        </p:spPr>
        <p:txBody>
          <a:bodyPr lIns="75960" rIns="75960" tIns="38160" bIns="38160"/>
          <a:p>
            <a:endParaRPr b="0" lang="en-US" sz="2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57" name="Picture 1" descr=""/>
          <p:cNvPicPr/>
          <p:nvPr/>
        </p:nvPicPr>
        <p:blipFill>
          <a:blip r:embed="rId1"/>
          <a:srcRect l="15059" t="11953" r="27933" b="13016"/>
          <a:stretch/>
        </p:blipFill>
        <p:spPr>
          <a:xfrm>
            <a:off x="0" y="0"/>
            <a:ext cx="5772600" cy="6415560"/>
          </a:xfrm>
          <a:prstGeom prst="rect">
            <a:avLst/>
          </a:prstGeom>
          <a:ln w="9360">
            <a:noFill/>
          </a:ln>
        </p:spPr>
      </p:pic>
      <p:sp>
        <p:nvSpPr>
          <p:cNvPr id="58" name="CustomShape 3"/>
          <p:cNvSpPr/>
          <p:nvPr/>
        </p:nvSpPr>
        <p:spPr>
          <a:xfrm>
            <a:off x="8502120" y="5082840"/>
            <a:ext cx="191880" cy="567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4"/>
          <p:cNvSpPr/>
          <p:nvPr/>
        </p:nvSpPr>
        <p:spPr>
          <a:xfrm>
            <a:off x="712080" y="2599560"/>
            <a:ext cx="2362320" cy="441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ap="rnd" w="12600">
            <a:solidFill>
              <a:schemeClr val="tx1"/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75960" rIns="75960" tIns="38160" bIns="38160"/>
          <a:p>
            <a:pPr>
              <a:lnSpc>
                <a:spcPct val="100000"/>
              </a:lnSpc>
            </a:pPr>
            <a:r>
              <a:rPr b="1" lang="pt-P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Step1: </a:t>
            </a:r>
            <a:r>
              <a:rPr b="0" i="1" lang="pt-P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Search by name or protein sequence 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5"/>
          <p:cNvSpPr/>
          <p:nvPr/>
        </p:nvSpPr>
        <p:spPr>
          <a:xfrm>
            <a:off x="6056280" y="1847880"/>
            <a:ext cx="2025000" cy="25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ap="rnd" w="12600">
            <a:solidFill>
              <a:schemeClr val="tx1"/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75960" rIns="75960" tIns="38160" bIns="38160"/>
          <a:p>
            <a:pPr algn="ctr">
              <a:lnSpc>
                <a:spcPct val="100000"/>
              </a:lnSpc>
            </a:pPr>
            <a:r>
              <a:rPr b="0" i="1" lang="pt-P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Predicted functional partners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6"/>
          <p:cNvSpPr/>
          <p:nvPr/>
        </p:nvSpPr>
        <p:spPr>
          <a:xfrm>
            <a:off x="1848600" y="4386960"/>
            <a:ext cx="1398240" cy="4417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ap="rnd" w="12600">
            <a:solidFill>
              <a:schemeClr val="tx1"/>
            </a:solidFill>
            <a:custDash>
              <a:ds d="300000" sp="1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75960" rIns="75960" tIns="38160" bIns="38160"/>
          <a:p>
            <a:pPr>
              <a:lnSpc>
                <a:spcPct val="100000"/>
              </a:lnSpc>
            </a:pPr>
            <a:r>
              <a:rPr b="1" lang="pt-P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Step2: </a:t>
            </a:r>
            <a:r>
              <a:rPr b="0" i="1" lang="pt-PT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Select Organism</a:t>
            </a:r>
            <a:endParaRPr b="0" lang="pt-P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2" name="Picture 10" descr=""/>
          <p:cNvPicPr/>
          <p:nvPr/>
        </p:nvPicPr>
        <p:blipFill>
          <a:blip r:embed="rId2"/>
          <a:srcRect l="12501" t="22138" r="26044" b="23176"/>
          <a:stretch/>
        </p:blipFill>
        <p:spPr>
          <a:xfrm>
            <a:off x="5689800" y="2259360"/>
            <a:ext cx="3075120" cy="28724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618840" y="364320"/>
            <a:ext cx="7763040" cy="1321920"/>
          </a:xfrm>
          <a:prstGeom prst="rect">
            <a:avLst/>
          </a:prstGeom>
          <a:noFill/>
          <a:ln>
            <a:noFill/>
          </a:ln>
        </p:spPr>
        <p:txBody>
          <a:bodyPr lIns="75960" rIns="75960" tIns="38160" bIns="38160" anchor="ctr"/>
          <a:p>
            <a:pPr>
              <a:lnSpc>
                <a:spcPct val="90000"/>
              </a:lnSpc>
            </a:pPr>
            <a:r>
              <a:rPr b="1" lang="en-US" sz="3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STRING: Interaction type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64" name="Picture 3" descr=""/>
          <p:cNvPicPr/>
          <p:nvPr/>
        </p:nvPicPr>
        <p:blipFill>
          <a:blip r:embed="rId1"/>
          <a:srcRect l="15264" t="8913" r="16753" b="57924"/>
          <a:stretch/>
        </p:blipFill>
        <p:spPr>
          <a:xfrm>
            <a:off x="184680" y="2373840"/>
            <a:ext cx="8288280" cy="3233880"/>
          </a:xfrm>
          <a:prstGeom prst="rect">
            <a:avLst/>
          </a:prstGeom>
          <a:ln>
            <a:noFill/>
          </a:ln>
        </p:spPr>
      </p:pic>
      <p:sp>
        <p:nvSpPr>
          <p:cNvPr id="65" name="CustomShape 2"/>
          <p:cNvSpPr/>
          <p:nvPr/>
        </p:nvSpPr>
        <p:spPr>
          <a:xfrm>
            <a:off x="2905200" y="4581360"/>
            <a:ext cx="1999800" cy="904680"/>
          </a:xfrm>
          <a:prstGeom prst="rect">
            <a:avLst/>
          </a:prstGeom>
          <a:noFill/>
          <a:ln w="284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3"/>
          <p:cNvSpPr/>
          <p:nvPr/>
        </p:nvSpPr>
        <p:spPr>
          <a:xfrm>
            <a:off x="4971960" y="4581360"/>
            <a:ext cx="1514160" cy="904680"/>
          </a:xfrm>
          <a:prstGeom prst="rect">
            <a:avLst/>
          </a:prstGeom>
          <a:noFill/>
          <a:ln w="28440">
            <a:solidFill>
              <a:srgbClr val="ff0000"/>
            </a:solidFill>
            <a:custDash>
              <a:ds d="4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4"/>
          <p:cNvSpPr/>
          <p:nvPr/>
        </p:nvSpPr>
        <p:spPr>
          <a:xfrm>
            <a:off x="6620040" y="4572000"/>
            <a:ext cx="1514160" cy="904680"/>
          </a:xfrm>
          <a:prstGeom prst="rect">
            <a:avLst/>
          </a:prstGeom>
          <a:noFill/>
          <a:ln w="2844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618840" y="-150120"/>
            <a:ext cx="7763040" cy="1321920"/>
          </a:xfrm>
          <a:prstGeom prst="rect">
            <a:avLst/>
          </a:prstGeom>
          <a:noFill/>
          <a:ln>
            <a:noFill/>
          </a:ln>
        </p:spPr>
        <p:txBody>
          <a:bodyPr lIns="75960" rIns="75960" tIns="38160" bIns="38160" anchor="ctr"/>
          <a:p>
            <a:pPr>
              <a:lnSpc>
                <a:spcPct val="90000"/>
              </a:lnSpc>
            </a:pPr>
            <a:r>
              <a:rPr b="1" lang="en-US" sz="37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STRING: Filter for high confidence interactions</a:t>
            </a:r>
            <a:endParaRPr b="0" lang="en-US" sz="15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69" name="Picture 3" descr=""/>
          <p:cNvPicPr/>
          <p:nvPr/>
        </p:nvPicPr>
        <p:blipFill>
          <a:blip r:embed="rId1"/>
          <a:srcRect l="12380" t="10824" r="12739" b="17599"/>
          <a:stretch/>
        </p:blipFill>
        <p:spPr>
          <a:xfrm>
            <a:off x="618840" y="1005840"/>
            <a:ext cx="7629480" cy="5834160"/>
          </a:xfrm>
          <a:prstGeom prst="rect">
            <a:avLst/>
          </a:prstGeom>
          <a:ln>
            <a:noFill/>
          </a:ln>
        </p:spPr>
      </p:pic>
      <p:sp>
        <p:nvSpPr>
          <p:cNvPr id="70" name="CustomShape 2"/>
          <p:cNvSpPr/>
          <p:nvPr/>
        </p:nvSpPr>
        <p:spPr>
          <a:xfrm>
            <a:off x="2724120" y="5743440"/>
            <a:ext cx="2266560" cy="952200"/>
          </a:xfrm>
          <a:prstGeom prst="rect">
            <a:avLst/>
          </a:prstGeom>
          <a:noFill/>
          <a:ln w="28440">
            <a:solidFill>
              <a:srgbClr val="ff0000"/>
            </a:solidFill>
            <a:custDash>
              <a:ds d="4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3"/>
          <p:cNvSpPr/>
          <p:nvPr/>
        </p:nvSpPr>
        <p:spPr>
          <a:xfrm>
            <a:off x="2724120" y="2666880"/>
            <a:ext cx="3095280" cy="866520"/>
          </a:xfrm>
          <a:prstGeom prst="rect">
            <a:avLst/>
          </a:prstGeom>
          <a:noFill/>
          <a:ln w="28440">
            <a:solidFill>
              <a:schemeClr val="tx1"/>
            </a:solidFill>
            <a:custDash>
              <a:ds d="400000" sp="300000"/>
            </a:custDash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</TotalTime>
  <Application>LibreOffice/5.1.6.2$Linux_X86_64 LibreOffice_project/10m0$Build-2</Application>
  <Words>139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2016-06-24T16:31:29Z</dcterms:created>
  <dc:creator>Asif</dc:creator>
  <dc:description/>
  <dc:language>pt-PT</dc:language>
  <cp:lastModifiedBy/>
  <dcterms:modified xsi:type="dcterms:W3CDTF">2018-06-27T14:02:28Z</dcterms:modified>
  <cp:revision>102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