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78" r:id="rId2"/>
    <p:sldId id="279" r:id="rId3"/>
    <p:sldId id="280" r:id="rId4"/>
    <p:sldId id="281" r:id="rId5"/>
    <p:sldId id="283" r:id="rId6"/>
    <p:sldId id="284" r:id="rId7"/>
    <p:sldId id="285" r:id="rId8"/>
    <p:sldId id="282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87" r:id="rId20"/>
    <p:sldId id="288" r:id="rId21"/>
    <p:sldId id="289" r:id="rId22"/>
    <p:sldId id="290" r:id="rId23"/>
    <p:sldId id="291" r:id="rId24"/>
    <p:sldId id="292" r:id="rId25"/>
    <p:sldId id="294" r:id="rId26"/>
    <p:sldId id="295" r:id="rId27"/>
    <p:sldId id="293" r:id="rId28"/>
    <p:sldId id="269" r:id="rId29"/>
    <p:sldId id="270" r:id="rId30"/>
    <p:sldId id="271" r:id="rId31"/>
    <p:sldId id="286" r:id="rId32"/>
    <p:sldId id="273" r:id="rId33"/>
    <p:sldId id="296" r:id="rId34"/>
    <p:sldId id="297" r:id="rId35"/>
    <p:sldId id="275" r:id="rId36"/>
    <p:sldId id="274" r:id="rId37"/>
    <p:sldId id="276" r:id="rId38"/>
    <p:sldId id="298" r:id="rId39"/>
    <p:sldId id="299" r:id="rId40"/>
    <p:sldId id="277" r:id="rId4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CC"/>
    <a:srgbClr val="9D9B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67" autoAdjust="0"/>
    <p:restoredTop sz="86473" autoAdjust="0"/>
  </p:normalViewPr>
  <p:slideViewPr>
    <p:cSldViewPr>
      <p:cViewPr varScale="1">
        <p:scale>
          <a:sx n="93" d="100"/>
          <a:sy n="93" d="100"/>
        </p:scale>
        <p:origin x="-4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76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8E7991-7761-462E-87FF-A3831803D8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22AB191-4412-4F83-8DFC-8605A5D514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B4F6B-68FA-4767-B418-09B0733EAFB4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0D9C6-EAA1-4CED-8255-4C7883C4A134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60E4E-A4F4-457D-B784-0FD2A34668DE}" type="slidenum">
              <a:rPr lang="es-ES" smtClean="0"/>
              <a:pPr/>
              <a:t>28</a:t>
            </a:fld>
            <a:endParaRPr lang="es-E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79EE8-BAC9-4ADA-B7C1-E30E8A30DC12}" type="slidenum">
              <a:rPr lang="es-ES" smtClean="0"/>
              <a:pPr/>
              <a:t>29</a:t>
            </a:fld>
            <a:endParaRPr lang="es-E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60452-67EB-46A5-A677-E0B1A825333A}" type="slidenum">
              <a:rPr lang="es-ES" smtClean="0"/>
              <a:pPr/>
              <a:t>30</a:t>
            </a:fld>
            <a:endParaRPr lang="es-ES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542E4-627A-41D7-AACD-7D4AC21EAEAD}" type="slidenum">
              <a:rPr lang="es-ES" smtClean="0"/>
              <a:pPr/>
              <a:t>32</a:t>
            </a:fld>
            <a:endParaRPr lang="es-E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D400D-E4D4-4FC1-B8BA-F08EF42D69D7}" type="slidenum">
              <a:rPr lang="es-ES" smtClean="0"/>
              <a:pPr/>
              <a:t>35</a:t>
            </a:fld>
            <a:endParaRPr lang="es-E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F2BEC-4CD7-4BBB-B736-8CC85D67CAD2}" type="slidenum">
              <a:rPr lang="es-ES" smtClean="0"/>
              <a:pPr/>
              <a:t>36</a:t>
            </a:fld>
            <a:endParaRPr lang="es-ES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9EC27-1F6E-4DAB-87B5-452DC86516FF}" type="slidenum">
              <a:rPr lang="es-ES" smtClean="0"/>
              <a:pPr/>
              <a:t>37</a:t>
            </a:fld>
            <a:endParaRPr lang="es-E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577A0-3056-4F0F-847D-DBF4597EA3D9}" type="slidenum">
              <a:rPr lang="es-ES" smtClean="0"/>
              <a:pPr/>
              <a:t>40</a:t>
            </a:fld>
            <a:endParaRPr lang="es-E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5BF8A-E023-40DE-989C-52471E3DE8DA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EAB33-505E-433E-A36B-3C7BFD698633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03897-B93C-46D6-A1D3-FA42CC0E9745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CD8C8-7449-4BC9-B80C-F984773FBBFF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F3241-AC6B-4C4E-9CC5-5AAFFDA1D3AC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BAB32-3F57-4A5E-A793-3795696BC6A7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75D78-2073-4F94-BD73-D5DA59E4A038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8C90F-FF35-4FB3-92D6-7FD86F8E9217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D6571-310A-40B4-B16A-C847954E5E2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B27C0-BFB1-41A9-9653-F7FC5E9AB2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188913"/>
            <a:ext cx="1943100" cy="5907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88913"/>
            <a:ext cx="5678488" cy="5907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36FF8-EB0D-4A17-9060-DCE387C48BD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95617-9302-4626-8E56-95B069F8F84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0BE88-ED1C-4CC4-B239-258EA833CB0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A4D56-3A0D-4C85-8791-D397C0E11EA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E55B-570B-441C-83D4-FE399644542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346BF-74CD-4E8E-A17C-08F6806BDA7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1FA2C-3427-4CE0-A8EB-B40843EF9A1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4CBBD-100C-4208-9950-B595A918364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FC02-A2E4-4EFE-95DB-449A7719F26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488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+mn-lt"/>
              </a:defRPr>
            </a:lvl1pPr>
          </a:lstStyle>
          <a:p>
            <a:pPr>
              <a:defRPr/>
            </a:pPr>
            <a:r>
              <a:rPr lang="es-ES_tradnl"/>
              <a:t>2010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latin typeface="+mn-lt"/>
              </a:defRPr>
            </a:lvl1pPr>
          </a:lstStyle>
          <a:p>
            <a:pPr>
              <a:defRPr/>
            </a:pPr>
            <a:r>
              <a:rPr lang="es-ES_tradnl"/>
              <a:t>Lenguajes Visuales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4ED710A-00D1-4DEE-88B8-45A85CB3C59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pic>
        <p:nvPicPr>
          <p:cNvPr id="1031" name="Picture 7" descr="UADE color V 243px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388" y="188913"/>
            <a:ext cx="698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onlineTraining/Servlets/Fundamental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developer/technicalArticles/javaserverpages/servlets_jsp/" TargetMode="External"/><Relationship Id="rId5" Type="http://schemas.openxmlformats.org/officeDocument/2006/relationships/hyperlink" Target="http://www.javaworld.com/javaworld/jw-12-1999/jw-12-ssj-jspmvc.html" TargetMode="External"/><Relationship Id="rId4" Type="http://schemas.openxmlformats.org/officeDocument/2006/relationships/hyperlink" Target="http://java.sun.com/developer/onlineTraining/JSPIntro/content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HTTP </a:t>
            </a:r>
            <a:r>
              <a:rPr lang="es-AR" dirty="0" err="1" smtClean="0"/>
              <a:t>Request</a:t>
            </a:r>
            <a:r>
              <a:rPr lang="es-AR" dirty="0" smtClean="0"/>
              <a:t>/Response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2205038"/>
            <a:ext cx="5486400" cy="3189287"/>
            <a:chOff x="500" y="1248"/>
            <a:chExt cx="3456" cy="2009"/>
          </a:xfrm>
        </p:grpSpPr>
        <p:sp>
          <p:nvSpPr>
            <p:cNvPr id="2068" name="Rectangle 5"/>
            <p:cNvSpPr>
              <a:spLocks noChangeArrowheads="1"/>
            </p:cNvSpPr>
            <p:nvPr/>
          </p:nvSpPr>
          <p:spPr bwMode="auto">
            <a:xfrm>
              <a:off x="500" y="1248"/>
              <a:ext cx="3456" cy="124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Text Box 6"/>
            <p:cNvSpPr txBox="1">
              <a:spLocks noChangeArrowheads="1"/>
            </p:cNvSpPr>
            <p:nvPr/>
          </p:nvSpPr>
          <p:spPr bwMode="auto">
            <a:xfrm>
              <a:off x="500" y="3007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2000" b="1"/>
            </a:p>
          </p:txBody>
        </p:sp>
        <p:sp>
          <p:nvSpPr>
            <p:cNvPr id="2070" name="Line 7"/>
            <p:cNvSpPr>
              <a:spLocks noChangeShapeType="1"/>
            </p:cNvSpPr>
            <p:nvPr/>
          </p:nvSpPr>
          <p:spPr bwMode="auto">
            <a:xfrm flipV="1">
              <a:off x="1430" y="2473"/>
              <a:ext cx="5" cy="572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3063875" y="2678113"/>
            <a:ext cx="9144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2987675" y="2601913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Web </a:t>
            </a:r>
          </a:p>
          <a:p>
            <a:pPr algn="ctr" eaLnBrk="1" hangingPunct="1"/>
            <a:r>
              <a:rPr lang="es-ES_tradnl" sz="1600">
                <a:latin typeface="Tahoma" pitchFamily="34" charset="0"/>
              </a:rPr>
              <a:t>Browser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5768975" y="2678113"/>
            <a:ext cx="9144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5724525" y="2565400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Servidor</a:t>
            </a:r>
          </a:p>
          <a:p>
            <a:pPr algn="ctr" eaLnBrk="1" hangingPunct="1"/>
            <a:r>
              <a:rPr lang="es-ES_tradnl" sz="1600">
                <a:latin typeface="Tahoma" pitchFamily="34" charset="0"/>
              </a:rPr>
              <a:t>Web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2059" name="Oval 13"/>
          <p:cNvSpPr>
            <a:spLocks noChangeArrowheads="1"/>
          </p:cNvSpPr>
          <p:nvPr/>
        </p:nvSpPr>
        <p:spPr bwMode="auto">
          <a:xfrm>
            <a:off x="4500563" y="2997200"/>
            <a:ext cx="762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HTTP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2060" name="Line 14"/>
          <p:cNvSpPr>
            <a:spLocks noChangeShapeType="1"/>
          </p:cNvSpPr>
          <p:nvPr/>
        </p:nvSpPr>
        <p:spPr bwMode="auto">
          <a:xfrm>
            <a:off x="3995738" y="29241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061" name="Text Box 15"/>
          <p:cNvSpPr txBox="1">
            <a:spLocks noChangeArrowheads="1"/>
          </p:cNvSpPr>
          <p:nvPr/>
        </p:nvSpPr>
        <p:spPr bwMode="auto">
          <a:xfrm>
            <a:off x="4500563" y="2349500"/>
            <a:ext cx="763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Request</a:t>
            </a:r>
            <a:endParaRPr lang="en-US" sz="1000" b="1">
              <a:latin typeface="Verdana" pitchFamily="34" charset="0"/>
            </a:endParaRPr>
          </a:p>
        </p:txBody>
      </p:sp>
      <p:pic>
        <p:nvPicPr>
          <p:cNvPr id="2062" name="Picture 16" descr="requ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636838"/>
            <a:ext cx="2952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Line 17"/>
          <p:cNvSpPr>
            <a:spLocks noChangeShapeType="1"/>
          </p:cNvSpPr>
          <p:nvPr/>
        </p:nvSpPr>
        <p:spPr bwMode="auto">
          <a:xfrm flipH="1">
            <a:off x="3995738" y="34290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pic>
        <p:nvPicPr>
          <p:cNvPr id="2064" name="Picture 18" descr="respon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3500438"/>
            <a:ext cx="4000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4716463" y="4005263"/>
            <a:ext cx="868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Response</a:t>
            </a:r>
            <a:endParaRPr lang="en-US" sz="1000" b="1">
              <a:latin typeface="Verdana" pitchFamily="34" charset="0"/>
            </a:endParaRPr>
          </a:p>
        </p:txBody>
      </p:sp>
      <p:sp>
        <p:nvSpPr>
          <p:cNvPr id="2066" name="Text Box 20"/>
          <p:cNvSpPr txBox="1">
            <a:spLocks noChangeArrowheads="1"/>
          </p:cNvSpPr>
          <p:nvPr/>
        </p:nvSpPr>
        <p:spPr bwMode="auto">
          <a:xfrm>
            <a:off x="3059113" y="3933825"/>
            <a:ext cx="677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Cliente</a:t>
            </a:r>
            <a:endParaRPr lang="en-US" sz="1000" b="1">
              <a:latin typeface="Verdana" pitchFamily="34" charset="0"/>
            </a:endParaRPr>
          </a:p>
        </p:txBody>
      </p:sp>
      <p:sp>
        <p:nvSpPr>
          <p:cNvPr id="2067" name="Text Box 21"/>
          <p:cNvSpPr txBox="1">
            <a:spLocks noChangeArrowheads="1"/>
          </p:cNvSpPr>
          <p:nvPr/>
        </p:nvSpPr>
        <p:spPr bwMode="auto">
          <a:xfrm>
            <a:off x="5867400" y="4005263"/>
            <a:ext cx="78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Servidor</a:t>
            </a:r>
            <a:endParaRPr lang="en-US" sz="1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11268" name="AutoShape 2"/>
          <p:cNvSpPr>
            <a:spLocks noChangeArrowheads="1"/>
          </p:cNvSpPr>
          <p:nvPr/>
        </p:nvSpPr>
        <p:spPr bwMode="auto">
          <a:xfrm>
            <a:off x="6784975" y="2273300"/>
            <a:ext cx="781050" cy="503238"/>
          </a:xfrm>
          <a:prstGeom prst="cube">
            <a:avLst>
              <a:gd name="adj" fmla="val 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Evolución Tecnologías Web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8475"/>
          </a:xfrm>
        </p:spPr>
        <p:txBody>
          <a:bodyPr/>
          <a:lstStyle/>
          <a:p>
            <a:endParaRPr lang="es-ES_tradnl" smtClean="0"/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>
            <a:off x="1295400" y="5943600"/>
            <a:ext cx="74676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 flipV="1">
            <a:off x="1447800" y="1524000"/>
            <a:ext cx="0" cy="4572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3489325" y="6034088"/>
            <a:ext cx="173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2000" b="1"/>
              <a:t>Interactividad</a:t>
            </a:r>
            <a:endParaRPr lang="es-ES" sz="2000" b="1"/>
          </a:p>
        </p:txBody>
      </p:sp>
      <p:sp>
        <p:nvSpPr>
          <p:cNvPr id="11274" name="Rectangle 8"/>
          <p:cNvSpPr>
            <a:spLocks noChangeArrowheads="1"/>
          </p:cNvSpPr>
          <p:nvPr/>
        </p:nvSpPr>
        <p:spPr bwMode="auto">
          <a:xfrm>
            <a:off x="381000" y="2971800"/>
            <a:ext cx="101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2000" b="1"/>
              <a:t>Funcio-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2000" b="1"/>
              <a:t>nalidad</a:t>
            </a:r>
            <a:endParaRPr lang="es-ES" sz="2000" b="1"/>
          </a:p>
        </p:txBody>
      </p:sp>
      <p:grpSp>
        <p:nvGrpSpPr>
          <p:cNvPr id="11275" name="Group 9"/>
          <p:cNvGrpSpPr>
            <a:grpSpLocks/>
          </p:cNvGrpSpPr>
          <p:nvPr/>
        </p:nvGrpSpPr>
        <p:grpSpPr bwMode="auto">
          <a:xfrm>
            <a:off x="1981200" y="3940175"/>
            <a:ext cx="725488" cy="914400"/>
            <a:chOff x="1248" y="2640"/>
            <a:chExt cx="457" cy="576"/>
          </a:xfrm>
        </p:grpSpPr>
        <p:sp>
          <p:nvSpPr>
            <p:cNvPr id="11328" name="Rectangle 10"/>
            <p:cNvSpPr>
              <a:spLocks noChangeArrowheads="1"/>
            </p:cNvSpPr>
            <p:nvPr/>
          </p:nvSpPr>
          <p:spPr bwMode="auto">
            <a:xfrm>
              <a:off x="1273" y="2688"/>
              <a:ext cx="432" cy="5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29" name="Group 11"/>
            <p:cNvGrpSpPr>
              <a:grpSpLocks/>
            </p:cNvGrpSpPr>
            <p:nvPr/>
          </p:nvGrpSpPr>
          <p:grpSpPr bwMode="auto">
            <a:xfrm>
              <a:off x="1248" y="2640"/>
              <a:ext cx="432" cy="528"/>
              <a:chOff x="1248" y="2640"/>
              <a:chExt cx="432" cy="528"/>
            </a:xfrm>
          </p:grpSpPr>
          <p:sp>
            <p:nvSpPr>
              <p:cNvPr id="11330" name="Rectangle 1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432" cy="5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Line 13"/>
              <p:cNvSpPr>
                <a:spLocks noChangeShapeType="1"/>
              </p:cNvSpPr>
              <p:nvPr/>
            </p:nvSpPr>
            <p:spPr bwMode="auto">
              <a:xfrm>
                <a:off x="1353" y="268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1332" name="Line 14"/>
              <p:cNvSpPr>
                <a:spLocks noChangeShapeType="1"/>
              </p:cNvSpPr>
              <p:nvPr/>
            </p:nvSpPr>
            <p:spPr bwMode="auto">
              <a:xfrm>
                <a:off x="1308" y="2736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1333" name="Line 15"/>
              <p:cNvSpPr>
                <a:spLocks noChangeShapeType="1"/>
              </p:cNvSpPr>
              <p:nvPr/>
            </p:nvSpPr>
            <p:spPr bwMode="auto">
              <a:xfrm>
                <a:off x="1308" y="2783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1334" name="Line 16"/>
              <p:cNvSpPr>
                <a:spLocks noChangeShapeType="1"/>
              </p:cNvSpPr>
              <p:nvPr/>
            </p:nvSpPr>
            <p:spPr bwMode="auto">
              <a:xfrm>
                <a:off x="1308" y="2831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1335" name="Line 17"/>
              <p:cNvSpPr>
                <a:spLocks noChangeShapeType="1"/>
              </p:cNvSpPr>
              <p:nvPr/>
            </p:nvSpPr>
            <p:spPr bwMode="auto">
              <a:xfrm>
                <a:off x="1308" y="2927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1336" name="Line 18"/>
              <p:cNvSpPr>
                <a:spLocks noChangeShapeType="1"/>
              </p:cNvSpPr>
              <p:nvPr/>
            </p:nvSpPr>
            <p:spPr bwMode="auto">
              <a:xfrm>
                <a:off x="1308" y="2879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1337" name="Line 19"/>
              <p:cNvSpPr>
                <a:spLocks noChangeShapeType="1"/>
              </p:cNvSpPr>
              <p:nvPr/>
            </p:nvSpPr>
            <p:spPr bwMode="auto">
              <a:xfrm>
                <a:off x="1308" y="3034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1338" name="Line 20"/>
              <p:cNvSpPr>
                <a:spLocks noChangeShapeType="1"/>
              </p:cNvSpPr>
              <p:nvPr/>
            </p:nvSpPr>
            <p:spPr bwMode="auto">
              <a:xfrm>
                <a:off x="1308" y="3072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1339" name="Line 21"/>
              <p:cNvSpPr>
                <a:spLocks noChangeShapeType="1"/>
              </p:cNvSpPr>
              <p:nvPr/>
            </p:nvSpPr>
            <p:spPr bwMode="auto">
              <a:xfrm>
                <a:off x="1308" y="3111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grpSp>
        <p:nvGrpSpPr>
          <p:cNvPr id="11276" name="Group 22"/>
          <p:cNvGrpSpPr>
            <a:grpSpLocks/>
          </p:cNvGrpSpPr>
          <p:nvPr/>
        </p:nvGrpSpPr>
        <p:grpSpPr bwMode="auto">
          <a:xfrm>
            <a:off x="3490913" y="3379788"/>
            <a:ext cx="738187" cy="893762"/>
            <a:chOff x="2064" y="2208"/>
            <a:chExt cx="465" cy="563"/>
          </a:xfrm>
        </p:grpSpPr>
        <p:sp>
          <p:nvSpPr>
            <p:cNvPr id="11308" name="Rectangle 23"/>
            <p:cNvSpPr>
              <a:spLocks noChangeArrowheads="1"/>
            </p:cNvSpPr>
            <p:nvPr/>
          </p:nvSpPr>
          <p:spPr bwMode="auto">
            <a:xfrm>
              <a:off x="2097" y="2243"/>
              <a:ext cx="432" cy="5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09" name="Group 24"/>
            <p:cNvGrpSpPr>
              <a:grpSpLocks/>
            </p:cNvGrpSpPr>
            <p:nvPr/>
          </p:nvGrpSpPr>
          <p:grpSpPr bwMode="auto">
            <a:xfrm>
              <a:off x="2064" y="2208"/>
              <a:ext cx="432" cy="528"/>
              <a:chOff x="2064" y="2208"/>
              <a:chExt cx="432" cy="528"/>
            </a:xfrm>
          </p:grpSpPr>
          <p:sp>
            <p:nvSpPr>
              <p:cNvPr id="11310" name="Rectangle 25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432" cy="5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1" name="Line 26"/>
              <p:cNvSpPr>
                <a:spLocks noChangeShapeType="1"/>
              </p:cNvSpPr>
              <p:nvPr/>
            </p:nvSpPr>
            <p:spPr bwMode="auto">
              <a:xfrm>
                <a:off x="2169" y="225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grpSp>
            <p:nvGrpSpPr>
              <p:cNvPr id="11312" name="Group 27"/>
              <p:cNvGrpSpPr>
                <a:grpSpLocks/>
              </p:cNvGrpSpPr>
              <p:nvPr/>
            </p:nvGrpSpPr>
            <p:grpSpPr bwMode="auto">
              <a:xfrm>
                <a:off x="2124" y="2304"/>
                <a:ext cx="145" cy="143"/>
                <a:chOff x="2124" y="2304"/>
                <a:chExt cx="331" cy="95"/>
              </a:xfrm>
            </p:grpSpPr>
            <p:sp>
              <p:nvSpPr>
                <p:cNvPr id="11325" name="Line 28"/>
                <p:cNvSpPr>
                  <a:spLocks noChangeShapeType="1"/>
                </p:cNvSpPr>
                <p:nvPr/>
              </p:nvSpPr>
              <p:spPr bwMode="auto">
                <a:xfrm>
                  <a:off x="2124" y="2304"/>
                  <a:ext cx="3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26" name="Line 29"/>
                <p:cNvSpPr>
                  <a:spLocks noChangeShapeType="1"/>
                </p:cNvSpPr>
                <p:nvPr/>
              </p:nvSpPr>
              <p:spPr bwMode="auto">
                <a:xfrm>
                  <a:off x="2124" y="2351"/>
                  <a:ext cx="3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27" name="Line 30"/>
                <p:cNvSpPr>
                  <a:spLocks noChangeShapeType="1"/>
                </p:cNvSpPr>
                <p:nvPr/>
              </p:nvSpPr>
              <p:spPr bwMode="auto">
                <a:xfrm>
                  <a:off x="2124" y="2399"/>
                  <a:ext cx="3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sp>
            <p:nvSpPr>
              <p:cNvPr id="11313" name="Rectangle 31"/>
              <p:cNvSpPr>
                <a:spLocks noChangeArrowheads="1"/>
              </p:cNvSpPr>
              <p:nvPr/>
            </p:nvSpPr>
            <p:spPr bwMode="auto">
              <a:xfrm>
                <a:off x="2298" y="2286"/>
                <a:ext cx="174" cy="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Rectangle 32"/>
              <p:cNvSpPr>
                <a:spLocks noChangeArrowheads="1"/>
              </p:cNvSpPr>
              <p:nvPr/>
            </p:nvSpPr>
            <p:spPr bwMode="auto">
              <a:xfrm>
                <a:off x="2298" y="2358"/>
                <a:ext cx="174" cy="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Rectangle 33"/>
              <p:cNvSpPr>
                <a:spLocks noChangeArrowheads="1"/>
              </p:cNvSpPr>
              <p:nvPr/>
            </p:nvSpPr>
            <p:spPr bwMode="auto">
              <a:xfrm>
                <a:off x="2298" y="2430"/>
                <a:ext cx="174" cy="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16" name="Group 34"/>
              <p:cNvGrpSpPr>
                <a:grpSpLocks/>
              </p:cNvGrpSpPr>
              <p:nvPr/>
            </p:nvGrpSpPr>
            <p:grpSpPr bwMode="auto">
              <a:xfrm>
                <a:off x="2166" y="2514"/>
                <a:ext cx="175" cy="44"/>
                <a:chOff x="2166" y="2514"/>
                <a:chExt cx="175" cy="44"/>
              </a:xfrm>
            </p:grpSpPr>
            <p:sp>
              <p:nvSpPr>
                <p:cNvPr id="11323" name="Line 35"/>
                <p:cNvSpPr>
                  <a:spLocks noChangeShapeType="1"/>
                </p:cNvSpPr>
                <p:nvPr/>
              </p:nvSpPr>
              <p:spPr bwMode="auto">
                <a:xfrm>
                  <a:off x="2238" y="2530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6" y="2514"/>
                  <a:ext cx="32" cy="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17" name="Group 37"/>
              <p:cNvGrpSpPr>
                <a:grpSpLocks/>
              </p:cNvGrpSpPr>
              <p:nvPr/>
            </p:nvGrpSpPr>
            <p:grpSpPr bwMode="auto">
              <a:xfrm>
                <a:off x="2166" y="2580"/>
                <a:ext cx="175" cy="44"/>
                <a:chOff x="2166" y="2514"/>
                <a:chExt cx="175" cy="44"/>
              </a:xfrm>
            </p:grpSpPr>
            <p:sp>
              <p:nvSpPr>
                <p:cNvPr id="11321" name="Line 38"/>
                <p:cNvSpPr>
                  <a:spLocks noChangeShapeType="1"/>
                </p:cNvSpPr>
                <p:nvPr/>
              </p:nvSpPr>
              <p:spPr bwMode="auto">
                <a:xfrm>
                  <a:off x="2238" y="2530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166" y="2514"/>
                  <a:ext cx="32" cy="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18" name="Group 40"/>
              <p:cNvGrpSpPr>
                <a:grpSpLocks/>
              </p:cNvGrpSpPr>
              <p:nvPr/>
            </p:nvGrpSpPr>
            <p:grpSpPr bwMode="auto">
              <a:xfrm>
                <a:off x="2166" y="2646"/>
                <a:ext cx="175" cy="44"/>
                <a:chOff x="2166" y="2514"/>
                <a:chExt cx="175" cy="44"/>
              </a:xfrm>
            </p:grpSpPr>
            <p:sp>
              <p:nvSpPr>
                <p:cNvPr id="11319" name="Line 41"/>
                <p:cNvSpPr>
                  <a:spLocks noChangeShapeType="1"/>
                </p:cNvSpPr>
                <p:nvPr/>
              </p:nvSpPr>
              <p:spPr bwMode="auto">
                <a:xfrm>
                  <a:off x="2238" y="2530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20" name="Rectangle 42"/>
                <p:cNvSpPr>
                  <a:spLocks noChangeArrowheads="1"/>
                </p:cNvSpPr>
                <p:nvPr/>
              </p:nvSpPr>
              <p:spPr bwMode="auto">
                <a:xfrm>
                  <a:off x="2166" y="2514"/>
                  <a:ext cx="32" cy="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277" name="Group 43"/>
          <p:cNvGrpSpPr>
            <a:grpSpLocks/>
          </p:cNvGrpSpPr>
          <p:nvPr/>
        </p:nvGrpSpPr>
        <p:grpSpPr bwMode="auto">
          <a:xfrm>
            <a:off x="5113338" y="2774950"/>
            <a:ext cx="738187" cy="893763"/>
            <a:chOff x="3041" y="1872"/>
            <a:chExt cx="465" cy="563"/>
          </a:xfrm>
        </p:grpSpPr>
        <p:sp>
          <p:nvSpPr>
            <p:cNvPr id="11289" name="Rectangle 44"/>
            <p:cNvSpPr>
              <a:spLocks noChangeArrowheads="1"/>
            </p:cNvSpPr>
            <p:nvPr/>
          </p:nvSpPr>
          <p:spPr bwMode="auto">
            <a:xfrm>
              <a:off x="3074" y="1907"/>
              <a:ext cx="432" cy="5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0" name="Group 45"/>
            <p:cNvGrpSpPr>
              <a:grpSpLocks/>
            </p:cNvGrpSpPr>
            <p:nvPr/>
          </p:nvGrpSpPr>
          <p:grpSpPr bwMode="auto">
            <a:xfrm>
              <a:off x="3041" y="1872"/>
              <a:ext cx="432" cy="528"/>
              <a:chOff x="3041" y="1872"/>
              <a:chExt cx="432" cy="528"/>
            </a:xfrm>
          </p:grpSpPr>
          <p:sp>
            <p:nvSpPr>
              <p:cNvPr id="11297" name="Rectangle 46"/>
              <p:cNvSpPr>
                <a:spLocks noChangeArrowheads="1"/>
              </p:cNvSpPr>
              <p:nvPr/>
            </p:nvSpPr>
            <p:spPr bwMode="auto">
              <a:xfrm>
                <a:off x="3041" y="1872"/>
                <a:ext cx="432" cy="5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Line 47"/>
              <p:cNvSpPr>
                <a:spLocks noChangeShapeType="1"/>
              </p:cNvSpPr>
              <p:nvPr/>
            </p:nvSpPr>
            <p:spPr bwMode="auto">
              <a:xfrm>
                <a:off x="3140" y="19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grpSp>
            <p:nvGrpSpPr>
              <p:cNvPr id="11299" name="Group 48"/>
              <p:cNvGrpSpPr>
                <a:grpSpLocks/>
              </p:cNvGrpSpPr>
              <p:nvPr/>
            </p:nvGrpSpPr>
            <p:grpSpPr bwMode="auto">
              <a:xfrm>
                <a:off x="3071" y="2015"/>
                <a:ext cx="361" cy="342"/>
                <a:chOff x="3071" y="2015"/>
                <a:chExt cx="361" cy="342"/>
              </a:xfrm>
            </p:grpSpPr>
            <p:sp>
              <p:nvSpPr>
                <p:cNvPr id="11300" name="Line 49"/>
                <p:cNvSpPr>
                  <a:spLocks noChangeShapeType="1"/>
                </p:cNvSpPr>
                <p:nvPr/>
              </p:nvSpPr>
              <p:spPr bwMode="auto">
                <a:xfrm>
                  <a:off x="3071" y="2015"/>
                  <a:ext cx="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01" name="Line 50"/>
                <p:cNvSpPr>
                  <a:spLocks noChangeShapeType="1"/>
                </p:cNvSpPr>
                <p:nvPr/>
              </p:nvSpPr>
              <p:spPr bwMode="auto">
                <a:xfrm>
                  <a:off x="3071" y="2112"/>
                  <a:ext cx="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02" name="Line 51"/>
                <p:cNvSpPr>
                  <a:spLocks noChangeShapeType="1"/>
                </p:cNvSpPr>
                <p:nvPr/>
              </p:nvSpPr>
              <p:spPr bwMode="auto">
                <a:xfrm>
                  <a:off x="3071" y="2210"/>
                  <a:ext cx="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03" name="Line 52"/>
                <p:cNvSpPr>
                  <a:spLocks noChangeShapeType="1"/>
                </p:cNvSpPr>
                <p:nvPr/>
              </p:nvSpPr>
              <p:spPr bwMode="auto">
                <a:xfrm>
                  <a:off x="3071" y="2308"/>
                  <a:ext cx="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04" name="Line 53"/>
                <p:cNvSpPr>
                  <a:spLocks noChangeShapeType="1"/>
                </p:cNvSpPr>
                <p:nvPr/>
              </p:nvSpPr>
              <p:spPr bwMode="auto">
                <a:xfrm>
                  <a:off x="3071" y="2357"/>
                  <a:ext cx="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05" name="Line 54"/>
                <p:cNvSpPr>
                  <a:spLocks noChangeShapeType="1"/>
                </p:cNvSpPr>
                <p:nvPr/>
              </p:nvSpPr>
              <p:spPr bwMode="auto">
                <a:xfrm>
                  <a:off x="3071" y="2063"/>
                  <a:ext cx="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06" name="Line 55"/>
                <p:cNvSpPr>
                  <a:spLocks noChangeShapeType="1"/>
                </p:cNvSpPr>
                <p:nvPr/>
              </p:nvSpPr>
              <p:spPr bwMode="auto">
                <a:xfrm>
                  <a:off x="3071" y="2259"/>
                  <a:ext cx="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1307" name="Line 56"/>
                <p:cNvSpPr>
                  <a:spLocks noChangeShapeType="1"/>
                </p:cNvSpPr>
                <p:nvPr/>
              </p:nvSpPr>
              <p:spPr bwMode="auto">
                <a:xfrm>
                  <a:off x="3071" y="2161"/>
                  <a:ext cx="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11291" name="Line 57"/>
            <p:cNvSpPr>
              <a:spLocks noChangeShapeType="1"/>
            </p:cNvSpPr>
            <p:nvPr/>
          </p:nvSpPr>
          <p:spPr bwMode="auto">
            <a:xfrm>
              <a:off x="3159" y="1974"/>
              <a:ext cx="0" cy="40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292" name="Line 58"/>
            <p:cNvSpPr>
              <a:spLocks noChangeShapeType="1"/>
            </p:cNvSpPr>
            <p:nvPr/>
          </p:nvSpPr>
          <p:spPr bwMode="auto">
            <a:xfrm>
              <a:off x="3274" y="1974"/>
              <a:ext cx="0" cy="40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293" name="Line 59"/>
            <p:cNvSpPr>
              <a:spLocks noChangeShapeType="1"/>
            </p:cNvSpPr>
            <p:nvPr/>
          </p:nvSpPr>
          <p:spPr bwMode="auto">
            <a:xfrm>
              <a:off x="3332" y="1974"/>
              <a:ext cx="0" cy="40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294" name="Line 60"/>
            <p:cNvSpPr>
              <a:spLocks noChangeShapeType="1"/>
            </p:cNvSpPr>
            <p:nvPr/>
          </p:nvSpPr>
          <p:spPr bwMode="auto">
            <a:xfrm>
              <a:off x="3102" y="1974"/>
              <a:ext cx="0" cy="40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295" name="Line 61"/>
            <p:cNvSpPr>
              <a:spLocks noChangeShapeType="1"/>
            </p:cNvSpPr>
            <p:nvPr/>
          </p:nvSpPr>
          <p:spPr bwMode="auto">
            <a:xfrm>
              <a:off x="3217" y="1974"/>
              <a:ext cx="0" cy="40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296" name="Line 62"/>
            <p:cNvSpPr>
              <a:spLocks noChangeShapeType="1"/>
            </p:cNvSpPr>
            <p:nvPr/>
          </p:nvSpPr>
          <p:spPr bwMode="auto">
            <a:xfrm>
              <a:off x="3390" y="1974"/>
              <a:ext cx="0" cy="40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1278" name="AutoShape 63"/>
          <p:cNvSpPr>
            <a:spLocks noChangeArrowheads="1"/>
          </p:cNvSpPr>
          <p:nvPr/>
        </p:nvSpPr>
        <p:spPr bwMode="auto">
          <a:xfrm>
            <a:off x="6734175" y="2235200"/>
            <a:ext cx="781050" cy="50323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9" name="Group 64"/>
          <p:cNvGrpSpPr>
            <a:grpSpLocks/>
          </p:cNvGrpSpPr>
          <p:nvPr/>
        </p:nvGrpSpPr>
        <p:grpSpPr bwMode="auto">
          <a:xfrm>
            <a:off x="6792913" y="2290763"/>
            <a:ext cx="668337" cy="366712"/>
            <a:chOff x="4279" y="1443"/>
            <a:chExt cx="421" cy="231"/>
          </a:xfrm>
        </p:grpSpPr>
        <p:sp>
          <p:nvSpPr>
            <p:cNvPr id="11284" name="Oval 65"/>
            <p:cNvSpPr>
              <a:spLocks noChangeArrowheads="1"/>
            </p:cNvSpPr>
            <p:nvPr/>
          </p:nvSpPr>
          <p:spPr bwMode="auto">
            <a:xfrm>
              <a:off x="4279" y="1443"/>
              <a:ext cx="102" cy="96"/>
            </a:xfrm>
            <a:prstGeom prst="ellipse">
              <a:avLst/>
            </a:prstGeom>
            <a:gradFill rotWithShape="0">
              <a:gsLst>
                <a:gs pos="0">
                  <a:srgbClr val="A50021"/>
                </a:gs>
                <a:gs pos="100000">
                  <a:srgbClr val="660014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Oval 66"/>
            <p:cNvSpPr>
              <a:spLocks noChangeArrowheads="1"/>
            </p:cNvSpPr>
            <p:nvPr/>
          </p:nvSpPr>
          <p:spPr bwMode="auto">
            <a:xfrm>
              <a:off x="4435" y="1445"/>
              <a:ext cx="102" cy="96"/>
            </a:xfrm>
            <a:prstGeom prst="ellipse">
              <a:avLst/>
            </a:prstGeom>
            <a:gradFill rotWithShape="0">
              <a:gsLst>
                <a:gs pos="0">
                  <a:srgbClr val="A50021"/>
                </a:gs>
                <a:gs pos="100000">
                  <a:srgbClr val="660014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Oval 67"/>
            <p:cNvSpPr>
              <a:spLocks noChangeArrowheads="1"/>
            </p:cNvSpPr>
            <p:nvPr/>
          </p:nvSpPr>
          <p:spPr bwMode="auto">
            <a:xfrm>
              <a:off x="4598" y="1448"/>
              <a:ext cx="102" cy="96"/>
            </a:xfrm>
            <a:prstGeom prst="ellipse">
              <a:avLst/>
            </a:prstGeom>
            <a:gradFill rotWithShape="0">
              <a:gsLst>
                <a:gs pos="0">
                  <a:srgbClr val="A50021"/>
                </a:gs>
                <a:gs pos="100000">
                  <a:srgbClr val="660014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Oval 68"/>
            <p:cNvSpPr>
              <a:spLocks noChangeArrowheads="1"/>
            </p:cNvSpPr>
            <p:nvPr/>
          </p:nvSpPr>
          <p:spPr bwMode="auto">
            <a:xfrm>
              <a:off x="4348" y="1578"/>
              <a:ext cx="102" cy="96"/>
            </a:xfrm>
            <a:prstGeom prst="ellipse">
              <a:avLst/>
            </a:prstGeom>
            <a:gradFill rotWithShape="0">
              <a:gsLst>
                <a:gs pos="0">
                  <a:srgbClr val="A50021"/>
                </a:gs>
                <a:gs pos="100000">
                  <a:srgbClr val="660014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Oval 69"/>
            <p:cNvSpPr>
              <a:spLocks noChangeArrowheads="1"/>
            </p:cNvSpPr>
            <p:nvPr/>
          </p:nvSpPr>
          <p:spPr bwMode="auto">
            <a:xfrm>
              <a:off x="4509" y="1571"/>
              <a:ext cx="102" cy="96"/>
            </a:xfrm>
            <a:prstGeom prst="ellipse">
              <a:avLst/>
            </a:prstGeom>
            <a:gradFill rotWithShape="0">
              <a:gsLst>
                <a:gs pos="0">
                  <a:srgbClr val="A50021"/>
                </a:gs>
                <a:gs pos="100000">
                  <a:srgbClr val="660014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0" name="Text Box 70"/>
          <p:cNvSpPr txBox="1">
            <a:spLocks noChangeArrowheads="1"/>
          </p:cNvSpPr>
          <p:nvPr/>
        </p:nvSpPr>
        <p:spPr bwMode="auto">
          <a:xfrm>
            <a:off x="1885950" y="4962525"/>
            <a:ext cx="93186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Servidor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basado en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URLs</a:t>
            </a:r>
            <a:endParaRPr lang="es-ES" sz="1600"/>
          </a:p>
        </p:txBody>
      </p:sp>
      <p:sp>
        <p:nvSpPr>
          <p:cNvPr id="11281" name="Text Box 71"/>
          <p:cNvSpPr txBox="1">
            <a:spLocks noChangeArrowheads="1"/>
          </p:cNvSpPr>
          <p:nvPr/>
        </p:nvSpPr>
        <p:spPr bwMode="auto">
          <a:xfrm>
            <a:off x="3381375" y="4356100"/>
            <a:ext cx="11906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Formularios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CGI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ISAPI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NSAPI</a:t>
            </a:r>
            <a:endParaRPr lang="es-ES" sz="1600"/>
          </a:p>
        </p:txBody>
      </p:sp>
      <p:sp>
        <p:nvSpPr>
          <p:cNvPr id="11282" name="Text Box 72"/>
          <p:cNvSpPr txBox="1">
            <a:spLocks noChangeArrowheads="1"/>
          </p:cNvSpPr>
          <p:nvPr/>
        </p:nvSpPr>
        <p:spPr bwMode="auto">
          <a:xfrm>
            <a:off x="5014913" y="3790950"/>
            <a:ext cx="159385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HTML Dinámico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Scripts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Cookies /Sessions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ASPs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Web Objects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Servlets</a:t>
            </a:r>
          </a:p>
        </p:txBody>
      </p:sp>
      <p:sp>
        <p:nvSpPr>
          <p:cNvPr id="11283" name="Text Box 73"/>
          <p:cNvSpPr txBox="1">
            <a:spLocks noChangeArrowheads="1"/>
          </p:cNvSpPr>
          <p:nvPr/>
        </p:nvSpPr>
        <p:spPr bwMode="auto">
          <a:xfrm>
            <a:off x="6726238" y="2774950"/>
            <a:ext cx="2157412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Applets / Java Beans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Controles ActiveX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Servidores de aplicación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CORBA / DCOM / RMI</a:t>
            </a:r>
          </a:p>
          <a:p>
            <a:pPr marL="855663" indent="-855663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XML, DOM, XSL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</a:t>
            </a:r>
            <a:r>
              <a:rPr lang="es-ES_tradnl" dirty="0" err="1" smtClean="0"/>
              <a:t>Hipertextual</a:t>
            </a:r>
            <a:endParaRPr lang="es-ES_tradnl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Modelo original de la WWW</a:t>
            </a:r>
          </a:p>
          <a:p>
            <a:pPr lvl="1"/>
            <a:r>
              <a:rPr lang="es-ES_tradnl" dirty="0" smtClean="0"/>
              <a:t>Publicación y distribución de documentos </a:t>
            </a:r>
            <a:r>
              <a:rPr lang="es-ES_tradnl" dirty="0" smtClean="0"/>
              <a:t>electrónicos</a:t>
            </a:r>
            <a:endParaRPr lang="es-ES_tradnl" dirty="0" smtClean="0"/>
          </a:p>
          <a:p>
            <a:r>
              <a:rPr lang="es-ES_tradnl" dirty="0" smtClean="0"/>
              <a:t>Servidor de documentos, basado en </a:t>
            </a:r>
            <a:r>
              <a:rPr lang="es-ES_tradnl" dirty="0" err="1" smtClean="0"/>
              <a:t>URLs</a:t>
            </a:r>
            <a:endParaRPr lang="es-ES_tradnl" dirty="0" smtClean="0"/>
          </a:p>
          <a:p>
            <a:pPr lvl="1"/>
            <a:r>
              <a:rPr lang="es-ES_tradnl" dirty="0" smtClean="0"/>
              <a:t>Aplicación “2-tier</a:t>
            </a:r>
            <a:r>
              <a:rPr lang="es-ES_tradnl" dirty="0" smtClean="0"/>
              <a:t>”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Formularios	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300163"/>
            <a:ext cx="8137525" cy="6334125"/>
          </a:xfrm>
        </p:spPr>
        <p:txBody>
          <a:bodyPr/>
          <a:lstStyle/>
          <a:p>
            <a:r>
              <a:rPr lang="es-ES_tradnl" dirty="0" smtClean="0"/>
              <a:t>Protocolo CGI</a:t>
            </a:r>
          </a:p>
          <a:p>
            <a:pPr lvl="2"/>
            <a:r>
              <a:rPr lang="es-ES_tradnl" dirty="0" smtClean="0"/>
              <a:t>Redirección de formularios HTML a aplicaciones en el servidor</a:t>
            </a:r>
          </a:p>
          <a:p>
            <a:r>
              <a:rPr lang="es-ES_tradnl" dirty="0" smtClean="0"/>
              <a:t>Dificultades</a:t>
            </a:r>
          </a:p>
          <a:p>
            <a:pPr lvl="2"/>
            <a:r>
              <a:rPr lang="es-ES_tradnl" dirty="0" smtClean="0"/>
              <a:t>Lento</a:t>
            </a:r>
          </a:p>
          <a:p>
            <a:pPr lvl="3"/>
            <a:r>
              <a:rPr lang="es-ES_tradnl" dirty="0" smtClean="0"/>
              <a:t>Cada ejecución produce la ejecución de un nuevo proceso</a:t>
            </a:r>
          </a:p>
          <a:p>
            <a:pPr lvl="2"/>
            <a:r>
              <a:rPr lang="es-ES_tradnl" dirty="0" smtClean="0"/>
              <a:t>Complejo</a:t>
            </a:r>
          </a:p>
          <a:p>
            <a:pPr lvl="2"/>
            <a:r>
              <a:rPr lang="es-ES_tradnl" dirty="0" smtClean="0"/>
              <a:t>Protocolo </a:t>
            </a:r>
            <a:r>
              <a:rPr lang="es-ES_tradnl" i="1" dirty="0" smtClean="0"/>
              <a:t>“</a:t>
            </a:r>
            <a:r>
              <a:rPr lang="es-ES_tradnl" i="1" dirty="0" err="1" smtClean="0"/>
              <a:t>stateless</a:t>
            </a:r>
            <a:r>
              <a:rPr lang="es-ES_tradnl" i="1" dirty="0" smtClean="0"/>
              <a:t>”</a:t>
            </a:r>
            <a:r>
              <a:rPr lang="es-ES_tradnl" dirty="0" smtClean="0"/>
              <a:t> (HTTP)</a:t>
            </a:r>
          </a:p>
          <a:p>
            <a:pPr lvl="2"/>
            <a:r>
              <a:rPr lang="es-ES_tradnl" dirty="0" smtClean="0"/>
              <a:t>No adecuado para aplicaciones grandes</a:t>
            </a:r>
          </a:p>
          <a:p>
            <a:pPr lvl="2"/>
            <a:r>
              <a:rPr lang="es-ES_tradnl" dirty="0" smtClean="0"/>
              <a:t>No adecuado para clientes Java (orientados a objetos)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3203575" y="1125538"/>
            <a:ext cx="5610225" cy="5235575"/>
          </a:xfrm>
          <a:prstGeom prst="rect">
            <a:avLst/>
          </a:prstGeom>
          <a:solidFill>
            <a:srgbClr val="C0C0C0">
              <a:alpha val="50195"/>
            </a:srgbClr>
          </a:solidFill>
          <a:ln w="317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1517650" y="1116013"/>
            <a:ext cx="1604963" cy="5229225"/>
          </a:xfrm>
          <a:prstGeom prst="rect">
            <a:avLst/>
          </a:prstGeom>
          <a:solidFill>
            <a:srgbClr val="C0C0C0">
              <a:alpha val="50195"/>
            </a:srgbClr>
          </a:solidFill>
          <a:ln w="317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2" name="Group 4"/>
          <p:cNvGrpSpPr>
            <a:grpSpLocks/>
          </p:cNvGrpSpPr>
          <p:nvPr/>
        </p:nvGrpSpPr>
        <p:grpSpPr bwMode="auto">
          <a:xfrm>
            <a:off x="5260975" y="1450975"/>
            <a:ext cx="715963" cy="4851400"/>
            <a:chOff x="3522" y="1052"/>
            <a:chExt cx="451" cy="3056"/>
          </a:xfrm>
        </p:grpSpPr>
        <p:sp>
          <p:nvSpPr>
            <p:cNvPr id="14412" name="Rectangle 5"/>
            <p:cNvSpPr>
              <a:spLocks noChangeArrowheads="1"/>
            </p:cNvSpPr>
            <p:nvPr/>
          </p:nvSpPr>
          <p:spPr bwMode="auto">
            <a:xfrm>
              <a:off x="3726" y="1501"/>
              <a:ext cx="56" cy="260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13" name="Group 6"/>
            <p:cNvGrpSpPr>
              <a:grpSpLocks/>
            </p:cNvGrpSpPr>
            <p:nvPr/>
          </p:nvGrpSpPr>
          <p:grpSpPr bwMode="auto">
            <a:xfrm>
              <a:off x="3522" y="1052"/>
              <a:ext cx="451" cy="422"/>
              <a:chOff x="3522" y="973"/>
              <a:chExt cx="451" cy="456"/>
            </a:xfrm>
          </p:grpSpPr>
          <p:sp>
            <p:nvSpPr>
              <p:cNvPr id="14414" name="Oval 7"/>
              <p:cNvSpPr>
                <a:spLocks noChangeArrowheads="1"/>
              </p:cNvSpPr>
              <p:nvPr/>
            </p:nvSpPr>
            <p:spPr bwMode="auto">
              <a:xfrm>
                <a:off x="3522" y="973"/>
                <a:ext cx="451" cy="45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5" name="Rectangle 8"/>
              <p:cNvSpPr>
                <a:spLocks noChangeArrowheads="1"/>
              </p:cNvSpPr>
              <p:nvPr/>
            </p:nvSpPr>
            <p:spPr bwMode="auto">
              <a:xfrm>
                <a:off x="3614" y="1096"/>
                <a:ext cx="158" cy="111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Rectangle 9"/>
              <p:cNvSpPr>
                <a:spLocks noChangeArrowheads="1"/>
              </p:cNvSpPr>
              <p:nvPr/>
            </p:nvSpPr>
            <p:spPr bwMode="auto">
              <a:xfrm>
                <a:off x="3704" y="1274"/>
                <a:ext cx="68" cy="78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7" name="Rectangle 10"/>
              <p:cNvSpPr>
                <a:spLocks noChangeArrowheads="1"/>
              </p:cNvSpPr>
              <p:nvPr/>
            </p:nvSpPr>
            <p:spPr bwMode="auto">
              <a:xfrm>
                <a:off x="3828" y="1108"/>
                <a:ext cx="80" cy="18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4343" name="AutoShape 11"/>
          <p:cNvCxnSpPr>
            <a:cxnSpLocks noChangeShapeType="1"/>
            <a:stCxn id="14376" idx="3"/>
            <a:endCxn id="14389" idx="1"/>
          </p:cNvCxnSpPr>
          <p:nvPr/>
        </p:nvCxnSpPr>
        <p:spPr bwMode="auto">
          <a:xfrm flipV="1">
            <a:off x="4037013" y="3592513"/>
            <a:ext cx="2771775" cy="641350"/>
          </a:xfrm>
          <a:prstGeom prst="curvedConnector4">
            <a:avLst>
              <a:gd name="adj1" fmla="val 47995"/>
              <a:gd name="adj2" fmla="val 153713"/>
            </a:avLst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434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CGI</a:t>
            </a:r>
            <a:endParaRPr lang="es-ES" dirty="0" smtClean="0"/>
          </a:p>
        </p:txBody>
      </p:sp>
      <p:grpSp>
        <p:nvGrpSpPr>
          <p:cNvPr id="14346" name="Group 14"/>
          <p:cNvGrpSpPr>
            <a:grpSpLocks/>
          </p:cNvGrpSpPr>
          <p:nvPr/>
        </p:nvGrpSpPr>
        <p:grpSpPr bwMode="auto">
          <a:xfrm>
            <a:off x="2300288" y="1431925"/>
            <a:ext cx="612775" cy="4870450"/>
            <a:chOff x="1657" y="1040"/>
            <a:chExt cx="386" cy="3068"/>
          </a:xfrm>
        </p:grpSpPr>
        <p:grpSp>
          <p:nvGrpSpPr>
            <p:cNvPr id="14390" name="Group 15"/>
            <p:cNvGrpSpPr>
              <a:grpSpLocks/>
            </p:cNvGrpSpPr>
            <p:nvPr/>
          </p:nvGrpSpPr>
          <p:grpSpPr bwMode="auto">
            <a:xfrm>
              <a:off x="1657" y="1040"/>
              <a:ext cx="386" cy="438"/>
              <a:chOff x="2064" y="2208"/>
              <a:chExt cx="465" cy="563"/>
            </a:xfrm>
          </p:grpSpPr>
          <p:sp>
            <p:nvSpPr>
              <p:cNvPr id="14392" name="Rectangle 16"/>
              <p:cNvSpPr>
                <a:spLocks noChangeArrowheads="1"/>
              </p:cNvSpPr>
              <p:nvPr/>
            </p:nvSpPr>
            <p:spPr bwMode="auto">
              <a:xfrm>
                <a:off x="2097" y="2243"/>
                <a:ext cx="432" cy="5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93" name="Group 17"/>
              <p:cNvGrpSpPr>
                <a:grpSpLocks/>
              </p:cNvGrpSpPr>
              <p:nvPr/>
            </p:nvGrpSpPr>
            <p:grpSpPr bwMode="auto">
              <a:xfrm>
                <a:off x="2064" y="2208"/>
                <a:ext cx="432" cy="528"/>
                <a:chOff x="2064" y="2208"/>
                <a:chExt cx="432" cy="528"/>
              </a:xfrm>
            </p:grpSpPr>
            <p:sp>
              <p:nvSpPr>
                <p:cNvPr id="14394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2208"/>
                  <a:ext cx="432" cy="52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5" name="Line 19"/>
                <p:cNvSpPr>
                  <a:spLocks noChangeShapeType="1"/>
                </p:cNvSpPr>
                <p:nvPr/>
              </p:nvSpPr>
              <p:spPr bwMode="auto">
                <a:xfrm>
                  <a:off x="2169" y="225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grpSp>
              <p:nvGrpSpPr>
                <p:cNvPr id="14396" name="Group 20"/>
                <p:cNvGrpSpPr>
                  <a:grpSpLocks/>
                </p:cNvGrpSpPr>
                <p:nvPr/>
              </p:nvGrpSpPr>
              <p:grpSpPr bwMode="auto">
                <a:xfrm>
                  <a:off x="2124" y="2304"/>
                  <a:ext cx="145" cy="143"/>
                  <a:chOff x="2124" y="2304"/>
                  <a:chExt cx="331" cy="95"/>
                </a:xfrm>
              </p:grpSpPr>
              <p:sp>
                <p:nvSpPr>
                  <p:cNvPr id="1440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04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441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51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441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99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</p:grpSp>
            <p:sp>
              <p:nvSpPr>
                <p:cNvPr id="14397" name="Rectangle 24"/>
                <p:cNvSpPr>
                  <a:spLocks noChangeArrowheads="1"/>
                </p:cNvSpPr>
                <p:nvPr/>
              </p:nvSpPr>
              <p:spPr bwMode="auto">
                <a:xfrm>
                  <a:off x="2298" y="2286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8" name="Rectangle 25"/>
                <p:cNvSpPr>
                  <a:spLocks noChangeArrowheads="1"/>
                </p:cNvSpPr>
                <p:nvPr/>
              </p:nvSpPr>
              <p:spPr bwMode="auto">
                <a:xfrm>
                  <a:off x="2298" y="2358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9" name="Rectangle 26"/>
                <p:cNvSpPr>
                  <a:spLocks noChangeArrowheads="1"/>
                </p:cNvSpPr>
                <p:nvPr/>
              </p:nvSpPr>
              <p:spPr bwMode="auto">
                <a:xfrm>
                  <a:off x="2298" y="2430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400" name="Group 27"/>
                <p:cNvGrpSpPr>
                  <a:grpSpLocks/>
                </p:cNvGrpSpPr>
                <p:nvPr/>
              </p:nvGrpSpPr>
              <p:grpSpPr bwMode="auto">
                <a:xfrm>
                  <a:off x="2166" y="2514"/>
                  <a:ext cx="175" cy="44"/>
                  <a:chOff x="2166" y="2514"/>
                  <a:chExt cx="175" cy="44"/>
                </a:xfrm>
              </p:grpSpPr>
              <p:sp>
                <p:nvSpPr>
                  <p:cNvPr id="1440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440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401" name="Group 30"/>
                <p:cNvGrpSpPr>
                  <a:grpSpLocks/>
                </p:cNvGrpSpPr>
                <p:nvPr/>
              </p:nvGrpSpPr>
              <p:grpSpPr bwMode="auto">
                <a:xfrm>
                  <a:off x="2166" y="2580"/>
                  <a:ext cx="175" cy="44"/>
                  <a:chOff x="2166" y="2514"/>
                  <a:chExt cx="175" cy="44"/>
                </a:xfrm>
              </p:grpSpPr>
              <p:sp>
                <p:nvSpPr>
                  <p:cNvPr id="1440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440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402" name="Group 33"/>
                <p:cNvGrpSpPr>
                  <a:grpSpLocks/>
                </p:cNvGrpSpPr>
                <p:nvPr/>
              </p:nvGrpSpPr>
              <p:grpSpPr bwMode="auto">
                <a:xfrm>
                  <a:off x="2166" y="2646"/>
                  <a:ext cx="175" cy="44"/>
                  <a:chOff x="2166" y="2514"/>
                  <a:chExt cx="175" cy="44"/>
                </a:xfrm>
              </p:grpSpPr>
              <p:sp>
                <p:nvSpPr>
                  <p:cNvPr id="1440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440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4391" name="Rectangle 36"/>
            <p:cNvSpPr>
              <a:spLocks noChangeArrowheads="1"/>
            </p:cNvSpPr>
            <p:nvPr/>
          </p:nvSpPr>
          <p:spPr bwMode="auto">
            <a:xfrm>
              <a:off x="1830" y="1501"/>
              <a:ext cx="57" cy="260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7" name="Group 37"/>
          <p:cNvGrpSpPr>
            <a:grpSpLocks/>
          </p:cNvGrpSpPr>
          <p:nvPr/>
        </p:nvGrpSpPr>
        <p:grpSpPr bwMode="auto">
          <a:xfrm>
            <a:off x="6697663" y="3476625"/>
            <a:ext cx="754062" cy="2825750"/>
            <a:chOff x="4427" y="2328"/>
            <a:chExt cx="475" cy="1780"/>
          </a:xfrm>
        </p:grpSpPr>
        <p:sp>
          <p:nvSpPr>
            <p:cNvPr id="14388" name="Rectangle 38"/>
            <p:cNvSpPr>
              <a:spLocks noChangeArrowheads="1"/>
            </p:cNvSpPr>
            <p:nvPr/>
          </p:nvSpPr>
          <p:spPr bwMode="auto">
            <a:xfrm>
              <a:off x="4636" y="2521"/>
              <a:ext cx="57" cy="15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Oval 39"/>
            <p:cNvSpPr>
              <a:spLocks noChangeArrowheads="1"/>
            </p:cNvSpPr>
            <p:nvPr/>
          </p:nvSpPr>
          <p:spPr bwMode="auto">
            <a:xfrm>
              <a:off x="4427" y="2328"/>
              <a:ext cx="475" cy="497"/>
            </a:xfrm>
            <a:prstGeom prst="ellipse">
              <a:avLst/>
            </a:prstGeom>
            <a:gradFill rotWithShape="0">
              <a:gsLst>
                <a:gs pos="0">
                  <a:srgbClr val="A50021"/>
                </a:gs>
                <a:gs pos="100000">
                  <a:srgbClr val="21000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8" name="Group 40"/>
          <p:cNvGrpSpPr>
            <a:grpSpLocks/>
          </p:cNvGrpSpPr>
          <p:nvPr/>
        </p:nvGrpSpPr>
        <p:grpSpPr bwMode="auto">
          <a:xfrm>
            <a:off x="350838" y="2320925"/>
            <a:ext cx="1062037" cy="455613"/>
            <a:chOff x="441" y="1438"/>
            <a:chExt cx="669" cy="287"/>
          </a:xfrm>
        </p:grpSpPr>
        <p:sp>
          <p:nvSpPr>
            <p:cNvPr id="14385" name="AutoShape 41"/>
            <p:cNvSpPr>
              <a:spLocks noChangeArrowheads="1"/>
            </p:cNvSpPr>
            <p:nvPr/>
          </p:nvSpPr>
          <p:spPr bwMode="auto">
            <a:xfrm>
              <a:off x="441" y="1438"/>
              <a:ext cx="669" cy="287"/>
            </a:xfrm>
            <a:prstGeom prst="roundRect">
              <a:avLst>
                <a:gd name="adj" fmla="val 29431"/>
              </a:avLst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AutoShape 42"/>
            <p:cNvSpPr>
              <a:spLocks noChangeArrowheads="1"/>
            </p:cNvSpPr>
            <p:nvPr/>
          </p:nvSpPr>
          <p:spPr bwMode="auto">
            <a:xfrm>
              <a:off x="467" y="1461"/>
              <a:ext cx="611" cy="245"/>
            </a:xfrm>
            <a:prstGeom prst="roundRect">
              <a:avLst>
                <a:gd name="adj" fmla="val 29431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3"/>
            <p:cNvSpPr txBox="1">
              <a:spLocks noChangeArrowheads="1"/>
            </p:cNvSpPr>
            <p:nvPr/>
          </p:nvSpPr>
          <p:spPr bwMode="auto">
            <a:xfrm>
              <a:off x="491" y="1457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 b="1">
                  <a:solidFill>
                    <a:srgbClr val="000000"/>
                  </a:solidFill>
                </a:rPr>
                <a:t>Submit</a:t>
              </a:r>
              <a:endParaRPr lang="es-ES" sz="1800" b="1">
                <a:solidFill>
                  <a:srgbClr val="000000"/>
                </a:solidFill>
              </a:endParaRPr>
            </a:p>
          </p:txBody>
        </p:sp>
      </p:grpSp>
      <p:sp>
        <p:nvSpPr>
          <p:cNvPr id="14349" name="Line 44"/>
          <p:cNvSpPr>
            <a:spLocks noChangeShapeType="1"/>
          </p:cNvSpPr>
          <p:nvPr/>
        </p:nvSpPr>
        <p:spPr bwMode="auto">
          <a:xfrm>
            <a:off x="1444625" y="2547938"/>
            <a:ext cx="11303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4350" name="Line 45"/>
          <p:cNvSpPr>
            <a:spLocks noChangeShapeType="1"/>
          </p:cNvSpPr>
          <p:nvPr/>
        </p:nvSpPr>
        <p:spPr bwMode="auto">
          <a:xfrm>
            <a:off x="2674938" y="2716213"/>
            <a:ext cx="1262062" cy="1587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4351" name="Line 46"/>
          <p:cNvSpPr>
            <a:spLocks noChangeShapeType="1"/>
          </p:cNvSpPr>
          <p:nvPr/>
        </p:nvSpPr>
        <p:spPr bwMode="auto">
          <a:xfrm>
            <a:off x="4062413" y="2887663"/>
            <a:ext cx="151923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4352" name="Line 47"/>
          <p:cNvSpPr>
            <a:spLocks noChangeShapeType="1"/>
          </p:cNvSpPr>
          <p:nvPr/>
        </p:nvSpPr>
        <p:spPr bwMode="auto">
          <a:xfrm flipH="1">
            <a:off x="5681663" y="4548188"/>
            <a:ext cx="134778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8240" name="AutoShape 48"/>
          <p:cNvSpPr>
            <a:spLocks noChangeArrowheads="1"/>
          </p:cNvSpPr>
          <p:nvPr/>
        </p:nvSpPr>
        <p:spPr bwMode="auto">
          <a:xfrm rot="5400000" flipH="1">
            <a:off x="5396706" y="4118769"/>
            <a:ext cx="287338" cy="2971800"/>
          </a:xfrm>
          <a:prstGeom prst="can">
            <a:avLst>
              <a:gd name="adj" fmla="val 84225"/>
            </a:avLst>
          </a:prstGeom>
          <a:gradFill rotWithShape="0">
            <a:gsLst>
              <a:gs pos="0">
                <a:schemeClr val="accent1">
                  <a:gamma/>
                  <a:shade val="3451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451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41" name="AutoShape 49"/>
          <p:cNvSpPr>
            <a:spLocks noChangeArrowheads="1"/>
          </p:cNvSpPr>
          <p:nvPr/>
        </p:nvSpPr>
        <p:spPr bwMode="auto">
          <a:xfrm rot="5400000" flipH="1">
            <a:off x="5387181" y="3437732"/>
            <a:ext cx="287337" cy="2971800"/>
          </a:xfrm>
          <a:prstGeom prst="can">
            <a:avLst>
              <a:gd name="adj" fmla="val 84225"/>
            </a:avLst>
          </a:prstGeom>
          <a:gradFill rotWithShape="0">
            <a:gsLst>
              <a:gs pos="0">
                <a:schemeClr val="accent1">
                  <a:gamma/>
                  <a:shade val="3451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451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55" name="Line 50"/>
          <p:cNvSpPr>
            <a:spLocks noChangeShapeType="1"/>
          </p:cNvSpPr>
          <p:nvPr/>
        </p:nvSpPr>
        <p:spPr bwMode="auto">
          <a:xfrm flipH="1">
            <a:off x="2663825" y="6010275"/>
            <a:ext cx="1271588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4356" name="Line 51"/>
          <p:cNvSpPr>
            <a:spLocks noChangeShapeType="1"/>
          </p:cNvSpPr>
          <p:nvPr/>
        </p:nvSpPr>
        <p:spPr bwMode="auto">
          <a:xfrm flipH="1">
            <a:off x="4503738" y="5607050"/>
            <a:ext cx="199072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4357" name="Line 52"/>
          <p:cNvSpPr>
            <a:spLocks noChangeShapeType="1"/>
          </p:cNvSpPr>
          <p:nvPr/>
        </p:nvSpPr>
        <p:spPr bwMode="auto">
          <a:xfrm>
            <a:off x="4521200" y="4933950"/>
            <a:ext cx="1954213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grpSp>
        <p:nvGrpSpPr>
          <p:cNvPr id="14358" name="Group 53"/>
          <p:cNvGrpSpPr>
            <a:grpSpLocks/>
          </p:cNvGrpSpPr>
          <p:nvPr/>
        </p:nvGrpSpPr>
        <p:grpSpPr bwMode="auto">
          <a:xfrm>
            <a:off x="7847013" y="5549900"/>
            <a:ext cx="849312" cy="450850"/>
            <a:chOff x="4901" y="1906"/>
            <a:chExt cx="535" cy="284"/>
          </a:xfrm>
        </p:grpSpPr>
        <p:sp>
          <p:nvSpPr>
            <p:cNvPr id="8246" name="Oval 54"/>
            <p:cNvSpPr>
              <a:spLocks noChangeArrowheads="1"/>
            </p:cNvSpPr>
            <p:nvPr/>
          </p:nvSpPr>
          <p:spPr bwMode="auto">
            <a:xfrm>
              <a:off x="4905" y="2096"/>
              <a:ext cx="522" cy="9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4901" y="1958"/>
              <a:ext cx="534" cy="189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48" name="Oval 56"/>
            <p:cNvSpPr>
              <a:spLocks noChangeArrowheads="1"/>
            </p:cNvSpPr>
            <p:nvPr/>
          </p:nvSpPr>
          <p:spPr bwMode="auto">
            <a:xfrm>
              <a:off x="4901" y="1906"/>
              <a:ext cx="534" cy="9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83" name="Line 57"/>
            <p:cNvSpPr>
              <a:spLocks noChangeShapeType="1"/>
            </p:cNvSpPr>
            <p:nvPr/>
          </p:nvSpPr>
          <p:spPr bwMode="auto">
            <a:xfrm>
              <a:off x="4902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4384" name="Line 58"/>
            <p:cNvSpPr>
              <a:spLocks noChangeShapeType="1"/>
            </p:cNvSpPr>
            <p:nvPr/>
          </p:nvSpPr>
          <p:spPr bwMode="auto">
            <a:xfrm>
              <a:off x="5436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14359" name="Line 59"/>
          <p:cNvSpPr>
            <a:spLocks noChangeShapeType="1"/>
          </p:cNvSpPr>
          <p:nvPr/>
        </p:nvSpPr>
        <p:spPr bwMode="auto">
          <a:xfrm>
            <a:off x="7165975" y="5127625"/>
            <a:ext cx="733425" cy="4254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4360" name="Line 60"/>
          <p:cNvSpPr>
            <a:spLocks noChangeShapeType="1"/>
          </p:cNvSpPr>
          <p:nvPr/>
        </p:nvSpPr>
        <p:spPr bwMode="auto">
          <a:xfrm rot="10800000">
            <a:off x="7150100" y="5253038"/>
            <a:ext cx="657225" cy="3873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4361" name="Text Box 61"/>
          <p:cNvSpPr txBox="1">
            <a:spLocks noChangeArrowheads="1"/>
          </p:cNvSpPr>
          <p:nvPr/>
        </p:nvSpPr>
        <p:spPr bwMode="auto">
          <a:xfrm>
            <a:off x="1639888" y="2251075"/>
            <a:ext cx="773112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Submit</a:t>
            </a:r>
            <a:endParaRPr lang="es-ES" sz="1600"/>
          </a:p>
        </p:txBody>
      </p:sp>
      <p:sp>
        <p:nvSpPr>
          <p:cNvPr id="14362" name="Text Box 62"/>
          <p:cNvSpPr txBox="1">
            <a:spLocks noChangeArrowheads="1"/>
          </p:cNvSpPr>
          <p:nvPr/>
        </p:nvSpPr>
        <p:spPr bwMode="auto">
          <a:xfrm>
            <a:off x="2627313" y="2349500"/>
            <a:ext cx="1231900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GET / POST</a:t>
            </a:r>
            <a:endParaRPr lang="es-ES" sz="1600"/>
          </a:p>
        </p:txBody>
      </p:sp>
      <p:sp>
        <p:nvSpPr>
          <p:cNvPr id="14363" name="Text Box 63"/>
          <p:cNvSpPr txBox="1">
            <a:spLocks noChangeArrowheads="1"/>
          </p:cNvSpPr>
          <p:nvPr/>
        </p:nvSpPr>
        <p:spPr bwMode="auto">
          <a:xfrm>
            <a:off x="4033838" y="2459038"/>
            <a:ext cx="1882775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Colocar valores</a:t>
            </a:r>
            <a:endParaRPr lang="es-ES" sz="1600"/>
          </a:p>
        </p:txBody>
      </p:sp>
      <p:sp>
        <p:nvSpPr>
          <p:cNvPr id="14364" name="Text Box 64"/>
          <p:cNvSpPr txBox="1">
            <a:spLocks noChangeArrowheads="1"/>
          </p:cNvSpPr>
          <p:nvPr/>
        </p:nvSpPr>
        <p:spPr bwMode="auto">
          <a:xfrm>
            <a:off x="5819775" y="2971800"/>
            <a:ext cx="1128713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Ejecutar</a:t>
            </a:r>
          </a:p>
        </p:txBody>
      </p:sp>
      <p:sp>
        <p:nvSpPr>
          <p:cNvPr id="14365" name="Text Box 65"/>
          <p:cNvSpPr txBox="1">
            <a:spLocks noChangeArrowheads="1"/>
          </p:cNvSpPr>
          <p:nvPr/>
        </p:nvSpPr>
        <p:spPr bwMode="auto">
          <a:xfrm>
            <a:off x="7450138" y="3435350"/>
            <a:ext cx="1363662" cy="696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Programa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CGI</a:t>
            </a:r>
            <a:endParaRPr lang="es-ES" sz="1800" b="1"/>
          </a:p>
        </p:txBody>
      </p:sp>
      <p:sp>
        <p:nvSpPr>
          <p:cNvPr id="14366" name="Text Box 66"/>
          <p:cNvSpPr txBox="1">
            <a:spLocks noChangeArrowheads="1"/>
          </p:cNvSpPr>
          <p:nvPr/>
        </p:nvSpPr>
        <p:spPr bwMode="auto">
          <a:xfrm>
            <a:off x="4705350" y="1071563"/>
            <a:ext cx="229870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Variables de Entorno</a:t>
            </a:r>
            <a:endParaRPr lang="es-ES" sz="1800" b="1"/>
          </a:p>
        </p:txBody>
      </p:sp>
      <p:sp>
        <p:nvSpPr>
          <p:cNvPr id="14367" name="Text Box 67"/>
          <p:cNvSpPr txBox="1">
            <a:spLocks noChangeArrowheads="1"/>
          </p:cNvSpPr>
          <p:nvPr/>
        </p:nvSpPr>
        <p:spPr bwMode="auto">
          <a:xfrm>
            <a:off x="3184525" y="1071563"/>
            <a:ext cx="1577975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Servidor Web</a:t>
            </a:r>
            <a:endParaRPr lang="es-ES" sz="1800" b="1"/>
          </a:p>
        </p:txBody>
      </p:sp>
      <p:sp>
        <p:nvSpPr>
          <p:cNvPr id="14368" name="Text Box 68"/>
          <p:cNvSpPr txBox="1">
            <a:spLocks noChangeArrowheads="1"/>
          </p:cNvSpPr>
          <p:nvPr/>
        </p:nvSpPr>
        <p:spPr bwMode="auto">
          <a:xfrm>
            <a:off x="1974850" y="1069975"/>
            <a:ext cx="10318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Browser</a:t>
            </a:r>
            <a:endParaRPr lang="es-ES" sz="1800" b="1"/>
          </a:p>
        </p:txBody>
      </p:sp>
      <p:sp>
        <p:nvSpPr>
          <p:cNvPr id="14369" name="Text Box 69"/>
          <p:cNvSpPr txBox="1">
            <a:spLocks noChangeArrowheads="1"/>
          </p:cNvSpPr>
          <p:nvPr/>
        </p:nvSpPr>
        <p:spPr bwMode="auto">
          <a:xfrm>
            <a:off x="1446213" y="4905375"/>
            <a:ext cx="137160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CLIENTE</a:t>
            </a:r>
            <a:endParaRPr lang="es-ES" sz="1800" b="1"/>
          </a:p>
        </p:txBody>
      </p:sp>
      <p:sp>
        <p:nvSpPr>
          <p:cNvPr id="14370" name="Text Box 70"/>
          <p:cNvSpPr txBox="1">
            <a:spLocks noChangeArrowheads="1"/>
          </p:cNvSpPr>
          <p:nvPr/>
        </p:nvSpPr>
        <p:spPr bwMode="auto">
          <a:xfrm>
            <a:off x="7067550" y="1543050"/>
            <a:ext cx="17462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SERVIDOR</a:t>
            </a:r>
            <a:endParaRPr lang="es-ES" sz="1800" b="1"/>
          </a:p>
        </p:txBody>
      </p:sp>
      <p:sp>
        <p:nvSpPr>
          <p:cNvPr id="14371" name="Text Box 71"/>
          <p:cNvSpPr txBox="1">
            <a:spLocks noChangeArrowheads="1"/>
          </p:cNvSpPr>
          <p:nvPr/>
        </p:nvSpPr>
        <p:spPr bwMode="auto">
          <a:xfrm>
            <a:off x="5756275" y="4217988"/>
            <a:ext cx="1255713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Leer valores</a:t>
            </a:r>
          </a:p>
        </p:txBody>
      </p:sp>
      <p:sp>
        <p:nvSpPr>
          <p:cNvPr id="14372" name="Text Box 72"/>
          <p:cNvSpPr txBox="1">
            <a:spLocks noChangeArrowheads="1"/>
          </p:cNvSpPr>
          <p:nvPr/>
        </p:nvSpPr>
        <p:spPr bwMode="auto">
          <a:xfrm>
            <a:off x="4214813" y="4433888"/>
            <a:ext cx="1128712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Input</a:t>
            </a:r>
          </a:p>
        </p:txBody>
      </p:sp>
      <p:sp>
        <p:nvSpPr>
          <p:cNvPr id="14373" name="Text Box 73"/>
          <p:cNvSpPr txBox="1">
            <a:spLocks noChangeArrowheads="1"/>
          </p:cNvSpPr>
          <p:nvPr/>
        </p:nvSpPr>
        <p:spPr bwMode="auto">
          <a:xfrm>
            <a:off x="4106863" y="5114925"/>
            <a:ext cx="1128712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Output</a:t>
            </a:r>
          </a:p>
        </p:txBody>
      </p:sp>
      <p:sp>
        <p:nvSpPr>
          <p:cNvPr id="14374" name="Text Box 74"/>
          <p:cNvSpPr txBox="1">
            <a:spLocks noChangeArrowheads="1"/>
          </p:cNvSpPr>
          <p:nvPr/>
        </p:nvSpPr>
        <p:spPr bwMode="auto">
          <a:xfrm>
            <a:off x="2620963" y="5364163"/>
            <a:ext cx="1487487" cy="6302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Retornar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/>
              <a:t>Docto. HTML</a:t>
            </a:r>
          </a:p>
        </p:txBody>
      </p:sp>
      <p:grpSp>
        <p:nvGrpSpPr>
          <p:cNvPr id="14375" name="Group 75"/>
          <p:cNvGrpSpPr>
            <a:grpSpLocks/>
          </p:cNvGrpSpPr>
          <p:nvPr/>
        </p:nvGrpSpPr>
        <p:grpSpPr bwMode="auto">
          <a:xfrm>
            <a:off x="3702050" y="1481138"/>
            <a:ext cx="590550" cy="4821237"/>
            <a:chOff x="2540" y="1071"/>
            <a:chExt cx="372" cy="3037"/>
          </a:xfrm>
        </p:grpSpPr>
        <p:sp>
          <p:nvSpPr>
            <p:cNvPr id="14376" name="Rectangle 76"/>
            <p:cNvSpPr>
              <a:spLocks noChangeArrowheads="1"/>
            </p:cNvSpPr>
            <p:nvPr/>
          </p:nvSpPr>
          <p:spPr bwMode="auto">
            <a:xfrm>
              <a:off x="2695" y="1501"/>
              <a:ext cx="56" cy="260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77" name="Group 77"/>
            <p:cNvGrpSpPr>
              <a:grpSpLocks/>
            </p:cNvGrpSpPr>
            <p:nvPr/>
          </p:nvGrpSpPr>
          <p:grpSpPr bwMode="auto">
            <a:xfrm>
              <a:off x="2540" y="1071"/>
              <a:ext cx="372" cy="339"/>
              <a:chOff x="4752" y="3168"/>
              <a:chExt cx="432" cy="384"/>
            </a:xfrm>
          </p:grpSpPr>
          <p:sp>
            <p:nvSpPr>
              <p:cNvPr id="14378" name="AutoShape 78"/>
              <p:cNvSpPr>
                <a:spLocks noChangeArrowheads="1"/>
              </p:cNvSpPr>
              <p:nvPr/>
            </p:nvSpPr>
            <p:spPr bwMode="auto">
              <a:xfrm>
                <a:off x="4800" y="3360"/>
                <a:ext cx="384" cy="192"/>
              </a:xfrm>
              <a:prstGeom prst="curvedUp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AutoShape 79"/>
              <p:cNvSpPr>
                <a:spLocks noChangeArrowheads="1"/>
              </p:cNvSpPr>
              <p:nvPr/>
            </p:nvSpPr>
            <p:spPr bwMode="auto">
              <a:xfrm flipH="1" flipV="1">
                <a:off x="4752" y="3168"/>
                <a:ext cx="384" cy="192"/>
              </a:xfrm>
              <a:prstGeom prst="curvedUp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Evoluciones de HTTP / CGI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043487"/>
          </a:xfrm>
        </p:spPr>
        <p:txBody>
          <a:bodyPr/>
          <a:lstStyle/>
          <a:p>
            <a:r>
              <a:rPr lang="es-ES_tradnl" sz="2800" dirty="0" smtClean="0"/>
              <a:t>Algunas soluciones propuestas:</a:t>
            </a:r>
          </a:p>
          <a:p>
            <a:pPr lvl="1"/>
            <a:r>
              <a:rPr lang="es-ES_tradnl" sz="2400" dirty="0" err="1" smtClean="0"/>
              <a:t>Frameworks</a:t>
            </a:r>
            <a:r>
              <a:rPr lang="es-ES_tradnl" sz="2400" dirty="0" smtClean="0"/>
              <a:t> / </a:t>
            </a:r>
            <a:r>
              <a:rPr lang="es-ES_tradnl" sz="2400" dirty="0" err="1" smtClean="0"/>
              <a:t>APIs</a:t>
            </a:r>
            <a:endParaRPr lang="es-ES_tradnl" sz="2400" dirty="0" smtClean="0"/>
          </a:p>
          <a:p>
            <a:pPr lvl="2"/>
            <a:r>
              <a:rPr lang="es-ES_tradnl" sz="2000" dirty="0" err="1" smtClean="0"/>
              <a:t>Netscape’s</a:t>
            </a:r>
            <a:r>
              <a:rPr lang="es-ES_tradnl" sz="2000" dirty="0" smtClean="0"/>
              <a:t> NSAPI, </a:t>
            </a:r>
            <a:r>
              <a:rPr lang="es-ES_tradnl" sz="2000" dirty="0" err="1" smtClean="0"/>
              <a:t>Microsoft’s</a:t>
            </a:r>
            <a:r>
              <a:rPr lang="es-ES_tradnl" sz="2000" dirty="0" smtClean="0"/>
              <a:t> ISAPI, </a:t>
            </a:r>
            <a:r>
              <a:rPr lang="es-ES_tradnl" sz="2000" dirty="0" err="1" smtClean="0"/>
              <a:t>Apple’s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WebObjects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JavaSoft’s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Servlets</a:t>
            </a:r>
            <a:endParaRPr lang="es-ES_tradnl" sz="2000" dirty="0" smtClean="0"/>
          </a:p>
          <a:p>
            <a:pPr lvl="1"/>
            <a:r>
              <a:rPr lang="es-ES_tradnl" sz="2400" dirty="0" smtClean="0"/>
              <a:t>Evitar la ejecución de un nuevo proceso ante cada pedido</a:t>
            </a:r>
          </a:p>
          <a:p>
            <a:pPr lvl="2"/>
            <a:r>
              <a:rPr lang="es-ES_tradnl" sz="2000" dirty="0" smtClean="0"/>
              <a:t>Extensiones residentes en memoria</a:t>
            </a:r>
          </a:p>
          <a:p>
            <a:pPr lvl="3"/>
            <a:r>
              <a:rPr lang="es-ES_tradnl" sz="1800" dirty="0" err="1" smtClean="0"/>
              <a:t>DLL’s</a:t>
            </a:r>
            <a:r>
              <a:rPr lang="es-ES_tradnl" sz="1800" dirty="0" smtClean="0"/>
              <a:t>, </a:t>
            </a:r>
            <a:r>
              <a:rPr lang="es-ES_tradnl" sz="1800" dirty="0" err="1" smtClean="0"/>
              <a:t>plug-ins</a:t>
            </a:r>
            <a:r>
              <a:rPr lang="es-ES_tradnl" sz="1800" dirty="0" smtClean="0"/>
              <a:t> en el servidor, Java </a:t>
            </a:r>
            <a:r>
              <a:rPr lang="es-ES_tradnl" sz="1800" dirty="0" err="1" smtClean="0"/>
              <a:t>Servlets</a:t>
            </a:r>
            <a:r>
              <a:rPr lang="es-ES_tradnl" sz="1800" dirty="0" smtClean="0"/>
              <a:t>, </a:t>
            </a:r>
            <a:r>
              <a:rPr lang="es-ES_tradnl" sz="1800" dirty="0" err="1" smtClean="0"/>
              <a:t>ORBs</a:t>
            </a:r>
            <a:endParaRPr lang="es-ES_tradnl" sz="1800" dirty="0" smtClean="0"/>
          </a:p>
          <a:p>
            <a:pPr lvl="1"/>
            <a:r>
              <a:rPr lang="es-ES_tradnl" sz="2400" dirty="0" smtClean="0"/>
              <a:t>Scripting en el servidor</a:t>
            </a:r>
          </a:p>
          <a:p>
            <a:pPr lvl="2"/>
            <a:r>
              <a:rPr lang="es-ES_tradnl" sz="2000" dirty="0" err="1" smtClean="0"/>
              <a:t>Microsoft’s</a:t>
            </a:r>
            <a:r>
              <a:rPr lang="es-ES_tradnl" sz="2000" dirty="0" smtClean="0"/>
              <a:t> ASP, </a:t>
            </a:r>
            <a:r>
              <a:rPr lang="es-ES_tradnl" sz="2000" dirty="0" err="1" smtClean="0"/>
              <a:t>JavaSoft’s</a:t>
            </a:r>
            <a:r>
              <a:rPr lang="es-ES_tradnl" sz="2000" dirty="0" smtClean="0"/>
              <a:t> Java Server </a:t>
            </a:r>
            <a:r>
              <a:rPr lang="es-ES_tradnl" sz="2000" dirty="0" err="1" smtClean="0"/>
              <a:t>Pages</a:t>
            </a:r>
            <a:r>
              <a:rPr lang="es-ES_tradnl" sz="2000" dirty="0" smtClean="0"/>
              <a:t> (JSP)</a:t>
            </a:r>
          </a:p>
          <a:p>
            <a:pPr lvl="1"/>
            <a:r>
              <a:rPr lang="es-ES_tradnl" sz="2400" dirty="0" smtClean="0"/>
              <a:t>Estas alternativas siguen requiriendo HTTP y el servidor Web</a:t>
            </a:r>
          </a:p>
          <a:p>
            <a:pPr lvl="2"/>
            <a:r>
              <a:rPr lang="es-ES_tradnl" sz="2000" dirty="0" smtClean="0"/>
              <a:t>El servidor Web media entre los objetos en el cliente y los objetos del servidor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Servlets</a:t>
            </a:r>
            <a:endParaRPr lang="es-ES_tradnl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300163"/>
            <a:ext cx="8137525" cy="5929312"/>
          </a:xfrm>
        </p:spPr>
        <p:txBody>
          <a:bodyPr/>
          <a:lstStyle/>
          <a:p>
            <a:r>
              <a:rPr lang="es-ES_tradnl" smtClean="0"/>
              <a:t>Java Servlet API</a:t>
            </a:r>
          </a:p>
          <a:p>
            <a:pPr lvl="2"/>
            <a:r>
              <a:rPr lang="es-ES_tradnl" smtClean="0"/>
              <a:t>Mecanismo comunicación aplicación-clientes web. </a:t>
            </a:r>
          </a:p>
          <a:p>
            <a:pPr lvl="2"/>
            <a:r>
              <a:rPr lang="es-ES_tradnl" smtClean="0"/>
              <a:t>Independencia de la plataforma</a:t>
            </a:r>
          </a:p>
          <a:p>
            <a:pPr lvl="2"/>
            <a:r>
              <a:rPr lang="es-ES_tradnl" smtClean="0"/>
              <a:t>Modelo general:</a:t>
            </a:r>
          </a:p>
          <a:p>
            <a:pPr lvl="3"/>
            <a:r>
              <a:rPr lang="es-ES_tradnl" smtClean="0"/>
              <a:t>Clase proveyendo un servicio (“service”) dado</a:t>
            </a:r>
          </a:p>
          <a:p>
            <a:pPr lvl="3"/>
            <a:r>
              <a:rPr lang="es-ES_tradnl" smtClean="0"/>
              <a:t>Servidores pequeños y especializados</a:t>
            </a:r>
          </a:p>
          <a:p>
            <a:r>
              <a:rPr lang="es-ES_tradnl" smtClean="0"/>
              <a:t>Servlet Container (Servlet Engine)</a:t>
            </a:r>
          </a:p>
          <a:p>
            <a:pPr lvl="2"/>
            <a:r>
              <a:rPr lang="es-ES_tradnl" smtClean="0"/>
              <a:t>Administra detalles de :</a:t>
            </a:r>
          </a:p>
          <a:p>
            <a:pPr lvl="3"/>
            <a:r>
              <a:rPr lang="es-ES_tradnl" smtClean="0"/>
              <a:t>Conexión a la red</a:t>
            </a:r>
          </a:p>
          <a:p>
            <a:pPr lvl="3"/>
            <a:r>
              <a:rPr lang="es-ES_tradnl" smtClean="0"/>
              <a:t>Parsing de los pedidos del cliente web</a:t>
            </a:r>
          </a:p>
          <a:p>
            <a:pPr lvl="3"/>
            <a:r>
              <a:rPr lang="es-ES_tradnl" smtClean="0"/>
              <a:t>Respuestas correctamente formateadas</a:t>
            </a:r>
          </a:p>
          <a:p>
            <a:pPr lvl="3"/>
            <a:r>
              <a:rPr lang="es-ES_tradnl" smtClean="0"/>
              <a:t>Ciclo de vida del servlet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3155950" y="1966913"/>
            <a:ext cx="5737225" cy="3357562"/>
          </a:xfrm>
          <a:prstGeom prst="rect">
            <a:avLst/>
          </a:prstGeom>
          <a:solidFill>
            <a:srgbClr val="C0C0C0">
              <a:alpha val="50195"/>
            </a:srgbClr>
          </a:solidFill>
          <a:ln w="317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46963" y="4121150"/>
            <a:ext cx="1031875" cy="1666875"/>
            <a:chOff x="4691" y="2596"/>
            <a:chExt cx="650" cy="1050"/>
          </a:xfrm>
        </p:grpSpPr>
        <p:sp>
          <p:nvSpPr>
            <p:cNvPr id="17499" name="Line 4"/>
            <p:cNvSpPr>
              <a:spLocks noChangeShapeType="1"/>
            </p:cNvSpPr>
            <p:nvPr/>
          </p:nvSpPr>
          <p:spPr bwMode="auto">
            <a:xfrm>
              <a:off x="4824" y="2596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grpSp>
          <p:nvGrpSpPr>
            <p:cNvPr id="17500" name="Group 5"/>
            <p:cNvGrpSpPr>
              <a:grpSpLocks/>
            </p:cNvGrpSpPr>
            <p:nvPr/>
          </p:nvGrpSpPr>
          <p:grpSpPr bwMode="auto">
            <a:xfrm>
              <a:off x="4691" y="2612"/>
              <a:ext cx="650" cy="1034"/>
              <a:chOff x="4691" y="2612"/>
              <a:chExt cx="650" cy="1034"/>
            </a:xfrm>
          </p:grpSpPr>
          <p:sp>
            <p:nvSpPr>
              <p:cNvPr id="17501" name="Text Box 6"/>
              <p:cNvSpPr txBox="1">
                <a:spLocks noChangeArrowheads="1"/>
              </p:cNvSpPr>
              <p:nvPr/>
            </p:nvSpPr>
            <p:spPr bwMode="auto">
              <a:xfrm>
                <a:off x="4691" y="3415"/>
                <a:ext cx="650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s-ES_tradnl" sz="1800"/>
                  <a:t>JDBC</a:t>
                </a:r>
                <a:endParaRPr lang="es-ES" sz="1800"/>
              </a:p>
            </p:txBody>
          </p:sp>
          <p:sp>
            <p:nvSpPr>
              <p:cNvPr id="17502" name="Line 7"/>
              <p:cNvSpPr>
                <a:spLocks noChangeShapeType="1"/>
              </p:cNvSpPr>
              <p:nvPr/>
            </p:nvSpPr>
            <p:spPr bwMode="auto">
              <a:xfrm flipH="1" flipV="1">
                <a:off x="4937" y="2612"/>
                <a:ext cx="0" cy="82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562475" y="3646488"/>
            <a:ext cx="917575" cy="2149475"/>
            <a:chOff x="2874" y="2297"/>
            <a:chExt cx="578" cy="1354"/>
          </a:xfrm>
        </p:grpSpPr>
        <p:sp>
          <p:nvSpPr>
            <p:cNvPr id="17495" name="Line 9"/>
            <p:cNvSpPr>
              <a:spLocks noChangeShapeType="1"/>
            </p:cNvSpPr>
            <p:nvPr/>
          </p:nvSpPr>
          <p:spPr bwMode="auto">
            <a:xfrm>
              <a:off x="3134" y="2297"/>
              <a:ext cx="31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grpSp>
          <p:nvGrpSpPr>
            <p:cNvPr id="17496" name="Group 10"/>
            <p:cNvGrpSpPr>
              <a:grpSpLocks/>
            </p:cNvGrpSpPr>
            <p:nvPr/>
          </p:nvGrpSpPr>
          <p:grpSpPr bwMode="auto">
            <a:xfrm>
              <a:off x="2874" y="2335"/>
              <a:ext cx="554" cy="1316"/>
              <a:chOff x="2874" y="2335"/>
              <a:chExt cx="554" cy="1316"/>
            </a:xfrm>
          </p:grpSpPr>
          <p:sp>
            <p:nvSpPr>
              <p:cNvPr id="17497" name="Text Box 11"/>
              <p:cNvSpPr txBox="1">
                <a:spLocks noChangeArrowheads="1"/>
              </p:cNvSpPr>
              <p:nvPr/>
            </p:nvSpPr>
            <p:spPr bwMode="auto">
              <a:xfrm>
                <a:off x="2874" y="3420"/>
                <a:ext cx="554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s-ES_tradnl" sz="1800"/>
                  <a:t>apjv1.1</a:t>
                </a:r>
                <a:endParaRPr lang="es-ES" sz="1800"/>
              </a:p>
            </p:txBody>
          </p:sp>
          <p:sp>
            <p:nvSpPr>
              <p:cNvPr id="17498" name="Line 12"/>
              <p:cNvSpPr>
                <a:spLocks noChangeShapeType="1"/>
              </p:cNvSpPr>
              <p:nvPr/>
            </p:nvSpPr>
            <p:spPr bwMode="auto">
              <a:xfrm flipH="1" flipV="1">
                <a:off x="3208" y="2335"/>
                <a:ext cx="2" cy="112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205413" y="2532063"/>
            <a:ext cx="2468562" cy="2363787"/>
            <a:chOff x="3279" y="1595"/>
            <a:chExt cx="1555" cy="1489"/>
          </a:xfrm>
        </p:grpSpPr>
        <p:sp>
          <p:nvSpPr>
            <p:cNvPr id="17493" name="Rectangle 14"/>
            <p:cNvSpPr>
              <a:spLocks noChangeArrowheads="1"/>
            </p:cNvSpPr>
            <p:nvPr/>
          </p:nvSpPr>
          <p:spPr bwMode="auto">
            <a:xfrm>
              <a:off x="3298" y="1627"/>
              <a:ext cx="1536" cy="14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4" name="Text Box 15"/>
            <p:cNvSpPr txBox="1">
              <a:spLocks noChangeArrowheads="1"/>
            </p:cNvSpPr>
            <p:nvPr/>
          </p:nvSpPr>
          <p:spPr bwMode="auto">
            <a:xfrm>
              <a:off x="3279" y="1595"/>
              <a:ext cx="468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 b="1"/>
                <a:t>JVM</a:t>
              </a:r>
              <a:endParaRPr lang="es-ES" sz="1800" b="1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414963" y="3017838"/>
            <a:ext cx="2058987" cy="1743075"/>
            <a:chOff x="3411" y="1901"/>
            <a:chExt cx="1297" cy="1098"/>
          </a:xfrm>
        </p:grpSpPr>
        <p:sp>
          <p:nvSpPr>
            <p:cNvPr id="17490" name="Rectangle 17"/>
            <p:cNvSpPr>
              <a:spLocks noChangeArrowheads="1"/>
            </p:cNvSpPr>
            <p:nvPr/>
          </p:nvSpPr>
          <p:spPr bwMode="auto">
            <a:xfrm>
              <a:off x="3443" y="1938"/>
              <a:ext cx="1265" cy="106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sp>
          <p:nvSpPr>
            <p:cNvPr id="17491" name="Rectangle 18"/>
            <p:cNvSpPr>
              <a:spLocks noChangeArrowheads="1"/>
            </p:cNvSpPr>
            <p:nvPr/>
          </p:nvSpPr>
          <p:spPr bwMode="auto">
            <a:xfrm>
              <a:off x="3415" y="1901"/>
              <a:ext cx="1266" cy="10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sp>
          <p:nvSpPr>
            <p:cNvPr id="17492" name="Text Box 19"/>
            <p:cNvSpPr txBox="1">
              <a:spLocks noChangeArrowheads="1"/>
            </p:cNvSpPr>
            <p:nvPr/>
          </p:nvSpPr>
          <p:spPr bwMode="auto">
            <a:xfrm>
              <a:off x="3411" y="1913"/>
              <a:ext cx="1260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 b="1"/>
                <a:t>Servlet Container</a:t>
              </a:r>
              <a:endParaRPr lang="es-ES" sz="1800" b="1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5557838" y="3552825"/>
            <a:ext cx="1785937" cy="2243138"/>
            <a:chOff x="3501" y="2238"/>
            <a:chExt cx="1125" cy="1413"/>
          </a:xfrm>
        </p:grpSpPr>
        <p:grpSp>
          <p:nvGrpSpPr>
            <p:cNvPr id="17479" name="Group 21"/>
            <p:cNvGrpSpPr>
              <a:grpSpLocks/>
            </p:cNvGrpSpPr>
            <p:nvPr/>
          </p:nvGrpSpPr>
          <p:grpSpPr bwMode="auto">
            <a:xfrm>
              <a:off x="3501" y="2238"/>
              <a:ext cx="520" cy="622"/>
              <a:chOff x="3501" y="2238"/>
              <a:chExt cx="520" cy="622"/>
            </a:xfrm>
          </p:grpSpPr>
          <p:sp>
            <p:nvSpPr>
              <p:cNvPr id="17487" name="Oval 22"/>
              <p:cNvSpPr>
                <a:spLocks noChangeArrowheads="1"/>
              </p:cNvSpPr>
              <p:nvPr/>
            </p:nvSpPr>
            <p:spPr bwMode="auto">
              <a:xfrm>
                <a:off x="3501" y="2238"/>
                <a:ext cx="520" cy="6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" name="Oval 23"/>
              <p:cNvSpPr>
                <a:spLocks noChangeArrowheads="1"/>
              </p:cNvSpPr>
              <p:nvPr/>
            </p:nvSpPr>
            <p:spPr bwMode="auto">
              <a:xfrm>
                <a:off x="3587" y="2594"/>
                <a:ext cx="170" cy="169"/>
              </a:xfrm>
              <a:prstGeom prst="ellipse">
                <a:avLst/>
              </a:prstGeom>
              <a:gradFill rotWithShape="0">
                <a:gsLst>
                  <a:gs pos="0">
                    <a:srgbClr val="800000"/>
                  </a:gs>
                  <a:gs pos="100000">
                    <a:srgbClr val="20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" name="Oval 24"/>
              <p:cNvSpPr>
                <a:spLocks noChangeArrowheads="1"/>
              </p:cNvSpPr>
              <p:nvPr/>
            </p:nvSpPr>
            <p:spPr bwMode="auto">
              <a:xfrm>
                <a:off x="3824" y="2474"/>
                <a:ext cx="170" cy="169"/>
              </a:xfrm>
              <a:prstGeom prst="ellipse">
                <a:avLst/>
              </a:prstGeom>
              <a:gradFill rotWithShape="0">
                <a:gsLst>
                  <a:gs pos="0">
                    <a:srgbClr val="800000"/>
                  </a:gs>
                  <a:gs pos="100000">
                    <a:srgbClr val="20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80" name="Group 25"/>
            <p:cNvGrpSpPr>
              <a:grpSpLocks/>
            </p:cNvGrpSpPr>
            <p:nvPr/>
          </p:nvGrpSpPr>
          <p:grpSpPr bwMode="auto">
            <a:xfrm>
              <a:off x="4106" y="2401"/>
              <a:ext cx="520" cy="486"/>
              <a:chOff x="4106" y="2106"/>
              <a:chExt cx="520" cy="486"/>
            </a:xfrm>
          </p:grpSpPr>
          <p:sp>
            <p:nvSpPr>
              <p:cNvPr id="17484" name="Oval 26"/>
              <p:cNvSpPr>
                <a:spLocks noChangeArrowheads="1"/>
              </p:cNvSpPr>
              <p:nvPr/>
            </p:nvSpPr>
            <p:spPr bwMode="auto">
              <a:xfrm>
                <a:off x="4106" y="2106"/>
                <a:ext cx="520" cy="4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" name="Oval 27"/>
              <p:cNvSpPr>
                <a:spLocks noChangeArrowheads="1"/>
              </p:cNvSpPr>
              <p:nvPr/>
            </p:nvSpPr>
            <p:spPr bwMode="auto">
              <a:xfrm>
                <a:off x="4350" y="2366"/>
                <a:ext cx="170" cy="169"/>
              </a:xfrm>
              <a:prstGeom prst="ellipse">
                <a:avLst/>
              </a:prstGeom>
              <a:gradFill rotWithShape="0">
                <a:gsLst>
                  <a:gs pos="0">
                    <a:srgbClr val="800000"/>
                  </a:gs>
                  <a:gs pos="100000">
                    <a:srgbClr val="20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" name="Oval 28"/>
              <p:cNvSpPr>
                <a:spLocks noChangeArrowheads="1"/>
              </p:cNvSpPr>
              <p:nvPr/>
            </p:nvSpPr>
            <p:spPr bwMode="auto">
              <a:xfrm>
                <a:off x="4186" y="2225"/>
                <a:ext cx="170" cy="169"/>
              </a:xfrm>
              <a:prstGeom prst="ellipse">
                <a:avLst/>
              </a:prstGeom>
              <a:gradFill rotWithShape="0">
                <a:gsLst>
                  <a:gs pos="0">
                    <a:srgbClr val="800000"/>
                  </a:gs>
                  <a:gs pos="100000">
                    <a:srgbClr val="20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81" name="Group 29"/>
            <p:cNvGrpSpPr>
              <a:grpSpLocks/>
            </p:cNvGrpSpPr>
            <p:nvPr/>
          </p:nvGrpSpPr>
          <p:grpSpPr bwMode="auto">
            <a:xfrm>
              <a:off x="4050" y="2875"/>
              <a:ext cx="488" cy="776"/>
              <a:chOff x="4050" y="2875"/>
              <a:chExt cx="488" cy="776"/>
            </a:xfrm>
          </p:grpSpPr>
          <p:sp>
            <p:nvSpPr>
              <p:cNvPr id="17482" name="Text Box 30"/>
              <p:cNvSpPr txBox="1">
                <a:spLocks noChangeArrowheads="1"/>
              </p:cNvSpPr>
              <p:nvPr/>
            </p:nvSpPr>
            <p:spPr bwMode="auto">
              <a:xfrm>
                <a:off x="4050" y="3420"/>
                <a:ext cx="488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s-ES_tradnl" sz="1800"/>
                  <a:t>Zones</a:t>
                </a:r>
                <a:endParaRPr lang="es-ES" sz="1800"/>
              </a:p>
            </p:txBody>
          </p:sp>
          <p:sp>
            <p:nvSpPr>
              <p:cNvPr id="17483" name="Line 31"/>
              <p:cNvSpPr>
                <a:spLocks noChangeShapeType="1"/>
              </p:cNvSpPr>
              <p:nvPr/>
            </p:nvSpPr>
            <p:spPr bwMode="auto">
              <a:xfrm flipV="1">
                <a:off x="4245" y="2875"/>
                <a:ext cx="7" cy="58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1157288" y="1966913"/>
            <a:ext cx="1504950" cy="3349625"/>
          </a:xfrm>
          <a:prstGeom prst="rect">
            <a:avLst/>
          </a:prstGeom>
          <a:solidFill>
            <a:srgbClr val="C0C0C0">
              <a:alpha val="50195"/>
            </a:srgbClr>
          </a:solidFill>
          <a:ln w="317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Servlets</a:t>
            </a:r>
            <a:endParaRPr lang="es-ES_tradnl" dirty="0" smtClean="0"/>
          </a:p>
        </p:txBody>
      </p:sp>
      <p:sp>
        <p:nvSpPr>
          <p:cNvPr id="17420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1006475" y="1498600"/>
            <a:ext cx="8137525" cy="936625"/>
          </a:xfrm>
        </p:spPr>
        <p:txBody>
          <a:bodyPr/>
          <a:lstStyle/>
          <a:p>
            <a:endParaRPr lang="es-ES_tradnl" smtClean="0"/>
          </a:p>
        </p:txBody>
      </p:sp>
      <p:sp>
        <p:nvSpPr>
          <p:cNvPr id="17421" name="Line 35"/>
          <p:cNvSpPr>
            <a:spLocks noChangeShapeType="1"/>
          </p:cNvSpPr>
          <p:nvPr/>
        </p:nvSpPr>
        <p:spPr bwMode="auto">
          <a:xfrm>
            <a:off x="2276475" y="3636963"/>
            <a:ext cx="1219200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3521075" y="2994025"/>
            <a:ext cx="1470025" cy="1470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3476625" y="2881313"/>
            <a:ext cx="1471613" cy="147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grpSp>
        <p:nvGrpSpPr>
          <p:cNvPr id="17424" name="Group 38"/>
          <p:cNvGrpSpPr>
            <a:grpSpLocks/>
          </p:cNvGrpSpPr>
          <p:nvPr/>
        </p:nvGrpSpPr>
        <p:grpSpPr bwMode="auto">
          <a:xfrm>
            <a:off x="1379538" y="2973388"/>
            <a:ext cx="990600" cy="1295400"/>
            <a:chOff x="869" y="1873"/>
            <a:chExt cx="624" cy="816"/>
          </a:xfrm>
        </p:grpSpPr>
        <p:sp>
          <p:nvSpPr>
            <p:cNvPr id="17456" name="Rectangle 39"/>
            <p:cNvSpPr>
              <a:spLocks noChangeArrowheads="1"/>
            </p:cNvSpPr>
            <p:nvPr/>
          </p:nvSpPr>
          <p:spPr bwMode="auto">
            <a:xfrm>
              <a:off x="917" y="1921"/>
              <a:ext cx="576" cy="76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sp>
          <p:nvSpPr>
            <p:cNvPr id="17457" name="Rectangle 40"/>
            <p:cNvSpPr>
              <a:spLocks noChangeArrowheads="1"/>
            </p:cNvSpPr>
            <p:nvPr/>
          </p:nvSpPr>
          <p:spPr bwMode="auto">
            <a:xfrm>
              <a:off x="869" y="1873"/>
              <a:ext cx="57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grpSp>
          <p:nvGrpSpPr>
            <p:cNvPr id="17458" name="Group 41"/>
            <p:cNvGrpSpPr>
              <a:grpSpLocks/>
            </p:cNvGrpSpPr>
            <p:nvPr/>
          </p:nvGrpSpPr>
          <p:grpSpPr bwMode="auto">
            <a:xfrm>
              <a:off x="957" y="2033"/>
              <a:ext cx="386" cy="438"/>
              <a:chOff x="2064" y="2208"/>
              <a:chExt cx="465" cy="563"/>
            </a:xfrm>
          </p:grpSpPr>
          <p:sp>
            <p:nvSpPr>
              <p:cNvPr id="17459" name="Rectangle 42"/>
              <p:cNvSpPr>
                <a:spLocks noChangeArrowheads="1"/>
              </p:cNvSpPr>
              <p:nvPr/>
            </p:nvSpPr>
            <p:spPr bwMode="auto">
              <a:xfrm>
                <a:off x="2097" y="2243"/>
                <a:ext cx="432" cy="5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460" name="Group 43"/>
              <p:cNvGrpSpPr>
                <a:grpSpLocks/>
              </p:cNvGrpSpPr>
              <p:nvPr/>
            </p:nvGrpSpPr>
            <p:grpSpPr bwMode="auto">
              <a:xfrm>
                <a:off x="2064" y="2208"/>
                <a:ext cx="432" cy="528"/>
                <a:chOff x="2064" y="2208"/>
                <a:chExt cx="432" cy="528"/>
              </a:xfrm>
            </p:grpSpPr>
            <p:sp>
              <p:nvSpPr>
                <p:cNvPr id="17461" name="Rectangle 44"/>
                <p:cNvSpPr>
                  <a:spLocks noChangeArrowheads="1"/>
                </p:cNvSpPr>
                <p:nvPr/>
              </p:nvSpPr>
              <p:spPr bwMode="auto">
                <a:xfrm>
                  <a:off x="2064" y="2208"/>
                  <a:ext cx="432" cy="52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2" name="Line 45"/>
                <p:cNvSpPr>
                  <a:spLocks noChangeShapeType="1"/>
                </p:cNvSpPr>
                <p:nvPr/>
              </p:nvSpPr>
              <p:spPr bwMode="auto">
                <a:xfrm>
                  <a:off x="2169" y="225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grpSp>
              <p:nvGrpSpPr>
                <p:cNvPr id="17463" name="Group 46"/>
                <p:cNvGrpSpPr>
                  <a:grpSpLocks/>
                </p:cNvGrpSpPr>
                <p:nvPr/>
              </p:nvGrpSpPr>
              <p:grpSpPr bwMode="auto">
                <a:xfrm>
                  <a:off x="2124" y="2304"/>
                  <a:ext cx="145" cy="143"/>
                  <a:chOff x="2124" y="2304"/>
                  <a:chExt cx="331" cy="95"/>
                </a:xfrm>
              </p:grpSpPr>
              <p:sp>
                <p:nvSpPr>
                  <p:cNvPr id="17476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04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747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51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747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99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</p:grpSp>
            <p:sp>
              <p:nvSpPr>
                <p:cNvPr id="17464" name="Rectangle 50"/>
                <p:cNvSpPr>
                  <a:spLocks noChangeArrowheads="1"/>
                </p:cNvSpPr>
                <p:nvPr/>
              </p:nvSpPr>
              <p:spPr bwMode="auto">
                <a:xfrm>
                  <a:off x="2298" y="2286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5" name="Rectangle 51"/>
                <p:cNvSpPr>
                  <a:spLocks noChangeArrowheads="1"/>
                </p:cNvSpPr>
                <p:nvPr/>
              </p:nvSpPr>
              <p:spPr bwMode="auto">
                <a:xfrm>
                  <a:off x="2298" y="2358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6" name="Rectangle 52"/>
                <p:cNvSpPr>
                  <a:spLocks noChangeArrowheads="1"/>
                </p:cNvSpPr>
                <p:nvPr/>
              </p:nvSpPr>
              <p:spPr bwMode="auto">
                <a:xfrm>
                  <a:off x="2298" y="2430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467" name="Group 53"/>
                <p:cNvGrpSpPr>
                  <a:grpSpLocks/>
                </p:cNvGrpSpPr>
                <p:nvPr/>
              </p:nvGrpSpPr>
              <p:grpSpPr bwMode="auto">
                <a:xfrm>
                  <a:off x="2166" y="2514"/>
                  <a:ext cx="175" cy="44"/>
                  <a:chOff x="2166" y="2514"/>
                  <a:chExt cx="175" cy="44"/>
                </a:xfrm>
              </p:grpSpPr>
              <p:sp>
                <p:nvSpPr>
                  <p:cNvPr id="1747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747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68" name="Group 56"/>
                <p:cNvGrpSpPr>
                  <a:grpSpLocks/>
                </p:cNvGrpSpPr>
                <p:nvPr/>
              </p:nvGrpSpPr>
              <p:grpSpPr bwMode="auto">
                <a:xfrm>
                  <a:off x="2166" y="2580"/>
                  <a:ext cx="175" cy="44"/>
                  <a:chOff x="2166" y="2514"/>
                  <a:chExt cx="175" cy="44"/>
                </a:xfrm>
              </p:grpSpPr>
              <p:sp>
                <p:nvSpPr>
                  <p:cNvPr id="1747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747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69" name="Group 59"/>
                <p:cNvGrpSpPr>
                  <a:grpSpLocks/>
                </p:cNvGrpSpPr>
                <p:nvPr/>
              </p:nvGrpSpPr>
              <p:grpSpPr bwMode="auto">
                <a:xfrm>
                  <a:off x="2166" y="2646"/>
                  <a:ext cx="175" cy="44"/>
                  <a:chOff x="2166" y="2514"/>
                  <a:chExt cx="175" cy="44"/>
                </a:xfrm>
              </p:grpSpPr>
              <p:sp>
                <p:nvSpPr>
                  <p:cNvPr id="1747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1747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7425" name="Group 62"/>
          <p:cNvGrpSpPr>
            <a:grpSpLocks/>
          </p:cNvGrpSpPr>
          <p:nvPr/>
        </p:nvGrpSpPr>
        <p:grpSpPr bwMode="auto">
          <a:xfrm>
            <a:off x="7962900" y="3868738"/>
            <a:ext cx="849313" cy="450850"/>
            <a:chOff x="4901" y="1906"/>
            <a:chExt cx="535" cy="284"/>
          </a:xfrm>
        </p:grpSpPr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905" y="2096"/>
              <a:ext cx="522" cy="9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4901" y="1958"/>
              <a:ext cx="534" cy="189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29" name="Oval 65"/>
            <p:cNvSpPr>
              <a:spLocks noChangeArrowheads="1"/>
            </p:cNvSpPr>
            <p:nvPr/>
          </p:nvSpPr>
          <p:spPr bwMode="auto">
            <a:xfrm>
              <a:off x="4901" y="1906"/>
              <a:ext cx="534" cy="9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4" name="Line 66"/>
            <p:cNvSpPr>
              <a:spLocks noChangeShapeType="1"/>
            </p:cNvSpPr>
            <p:nvPr/>
          </p:nvSpPr>
          <p:spPr bwMode="auto">
            <a:xfrm>
              <a:off x="4902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7455" name="Line 67"/>
            <p:cNvSpPr>
              <a:spLocks noChangeShapeType="1"/>
            </p:cNvSpPr>
            <p:nvPr/>
          </p:nvSpPr>
          <p:spPr bwMode="auto">
            <a:xfrm>
              <a:off x="5436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17426" name="Text Box 68"/>
          <p:cNvSpPr txBox="1">
            <a:spLocks noChangeArrowheads="1"/>
          </p:cNvSpPr>
          <p:nvPr/>
        </p:nvSpPr>
        <p:spPr bwMode="auto">
          <a:xfrm>
            <a:off x="1338263" y="4213225"/>
            <a:ext cx="10318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Browser</a:t>
            </a:r>
            <a:endParaRPr lang="es-ES" sz="1800" b="1"/>
          </a:p>
        </p:txBody>
      </p:sp>
      <p:sp>
        <p:nvSpPr>
          <p:cNvPr id="17427" name="Text Box 69"/>
          <p:cNvSpPr txBox="1">
            <a:spLocks noChangeArrowheads="1"/>
          </p:cNvSpPr>
          <p:nvPr/>
        </p:nvSpPr>
        <p:spPr bwMode="auto">
          <a:xfrm>
            <a:off x="3435350" y="4408488"/>
            <a:ext cx="160655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Servidor Web</a:t>
            </a:r>
            <a:endParaRPr lang="es-ES" sz="1800" b="1"/>
          </a:p>
        </p:txBody>
      </p:sp>
      <p:grpSp>
        <p:nvGrpSpPr>
          <p:cNvPr id="17428" name="Group 70"/>
          <p:cNvGrpSpPr>
            <a:grpSpLocks/>
          </p:cNvGrpSpPr>
          <p:nvPr/>
        </p:nvGrpSpPr>
        <p:grpSpPr bwMode="auto">
          <a:xfrm>
            <a:off x="5400675" y="4392613"/>
            <a:ext cx="1031875" cy="1403350"/>
            <a:chOff x="3402" y="2767"/>
            <a:chExt cx="650" cy="884"/>
          </a:xfrm>
        </p:grpSpPr>
        <p:sp>
          <p:nvSpPr>
            <p:cNvPr id="17449" name="Text Box 71"/>
            <p:cNvSpPr txBox="1">
              <a:spLocks noChangeArrowheads="1"/>
            </p:cNvSpPr>
            <p:nvPr/>
          </p:nvSpPr>
          <p:spPr bwMode="auto">
            <a:xfrm>
              <a:off x="3402" y="3420"/>
              <a:ext cx="650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/>
                <a:t>Servlets</a:t>
              </a:r>
              <a:endParaRPr lang="es-ES" sz="1800"/>
            </a:p>
          </p:txBody>
        </p:sp>
        <p:sp>
          <p:nvSpPr>
            <p:cNvPr id="17450" name="Line 72"/>
            <p:cNvSpPr>
              <a:spLocks noChangeShapeType="1"/>
            </p:cNvSpPr>
            <p:nvPr/>
          </p:nvSpPr>
          <p:spPr bwMode="auto">
            <a:xfrm flipV="1">
              <a:off x="3678" y="2767"/>
              <a:ext cx="4" cy="6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1" name="Group 73"/>
          <p:cNvGrpSpPr>
            <a:grpSpLocks/>
          </p:cNvGrpSpPr>
          <p:nvPr/>
        </p:nvGrpSpPr>
        <p:grpSpPr bwMode="auto">
          <a:xfrm>
            <a:off x="4259263" y="2895600"/>
            <a:ext cx="831850" cy="1457325"/>
            <a:chOff x="2683" y="1824"/>
            <a:chExt cx="524" cy="918"/>
          </a:xfrm>
        </p:grpSpPr>
        <p:grpSp>
          <p:nvGrpSpPr>
            <p:cNvPr id="17443" name="Group 74"/>
            <p:cNvGrpSpPr>
              <a:grpSpLocks/>
            </p:cNvGrpSpPr>
            <p:nvPr/>
          </p:nvGrpSpPr>
          <p:grpSpPr bwMode="auto">
            <a:xfrm>
              <a:off x="2683" y="1824"/>
              <a:ext cx="437" cy="918"/>
              <a:chOff x="2683" y="1824"/>
              <a:chExt cx="437" cy="918"/>
            </a:xfrm>
          </p:grpSpPr>
          <p:sp>
            <p:nvSpPr>
              <p:cNvPr id="17445" name="Rectangle 75"/>
              <p:cNvSpPr>
                <a:spLocks noChangeArrowheads="1"/>
              </p:cNvSpPr>
              <p:nvPr/>
            </p:nvSpPr>
            <p:spPr bwMode="auto">
              <a:xfrm>
                <a:off x="2742" y="1824"/>
                <a:ext cx="378" cy="918"/>
              </a:xfrm>
              <a:prstGeom prst="rect">
                <a:avLst/>
              </a:prstGeom>
              <a:solidFill>
                <a:srgbClr val="8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Rectangle 76"/>
              <p:cNvSpPr>
                <a:spLocks noChangeArrowheads="1"/>
              </p:cNvSpPr>
              <p:nvPr/>
            </p:nvSpPr>
            <p:spPr bwMode="auto">
              <a:xfrm>
                <a:off x="2683" y="1943"/>
                <a:ext cx="124" cy="169"/>
              </a:xfrm>
              <a:prstGeom prst="rect">
                <a:avLst/>
              </a:prstGeom>
              <a:solidFill>
                <a:srgbClr val="808000"/>
              </a:solidFill>
              <a:ln w="317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Rectangle 77"/>
              <p:cNvSpPr>
                <a:spLocks noChangeArrowheads="1"/>
              </p:cNvSpPr>
              <p:nvPr/>
            </p:nvSpPr>
            <p:spPr bwMode="auto">
              <a:xfrm>
                <a:off x="2683" y="2219"/>
                <a:ext cx="124" cy="169"/>
              </a:xfrm>
              <a:prstGeom prst="rect">
                <a:avLst/>
              </a:prstGeom>
              <a:solidFill>
                <a:srgbClr val="808000"/>
              </a:solidFill>
              <a:ln w="317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8" name="Rectangle 78"/>
              <p:cNvSpPr>
                <a:spLocks noChangeArrowheads="1"/>
              </p:cNvSpPr>
              <p:nvPr/>
            </p:nvSpPr>
            <p:spPr bwMode="auto">
              <a:xfrm>
                <a:off x="2683" y="2496"/>
                <a:ext cx="124" cy="169"/>
              </a:xfrm>
              <a:prstGeom prst="rect">
                <a:avLst/>
              </a:prstGeom>
              <a:solidFill>
                <a:srgbClr val="808000"/>
              </a:solidFill>
              <a:ln w="317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4" name="Text Box 79"/>
            <p:cNvSpPr txBox="1">
              <a:spLocks noChangeArrowheads="1"/>
            </p:cNvSpPr>
            <p:nvPr/>
          </p:nvSpPr>
          <p:spPr bwMode="auto">
            <a:xfrm>
              <a:off x="2739" y="2081"/>
              <a:ext cx="468" cy="404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/>
                <a:t>Mod</a:t>
              </a:r>
            </a:p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/>
                <a:t>Jserv</a:t>
              </a:r>
              <a:endParaRPr lang="es-ES" sz="1800"/>
            </a:p>
          </p:txBody>
        </p:sp>
      </p:grpSp>
      <p:sp>
        <p:nvSpPr>
          <p:cNvPr id="17430" name="Text Box 80"/>
          <p:cNvSpPr txBox="1">
            <a:spLocks noChangeArrowheads="1"/>
          </p:cNvSpPr>
          <p:nvPr/>
        </p:nvSpPr>
        <p:spPr bwMode="auto">
          <a:xfrm>
            <a:off x="3292475" y="2024063"/>
            <a:ext cx="160655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SERVIDOR</a:t>
            </a:r>
            <a:endParaRPr lang="es-ES" sz="1800" b="1"/>
          </a:p>
        </p:txBody>
      </p:sp>
      <p:sp>
        <p:nvSpPr>
          <p:cNvPr id="17431" name="Text Box 81"/>
          <p:cNvSpPr txBox="1">
            <a:spLocks noChangeArrowheads="1"/>
          </p:cNvSpPr>
          <p:nvPr/>
        </p:nvSpPr>
        <p:spPr bwMode="auto">
          <a:xfrm>
            <a:off x="1196975" y="2024063"/>
            <a:ext cx="1311275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CLIENTE</a:t>
            </a:r>
            <a:endParaRPr lang="es-ES" sz="1800" b="1"/>
          </a:p>
        </p:txBody>
      </p:sp>
      <p:grpSp>
        <p:nvGrpSpPr>
          <p:cNvPr id="17432" name="Group 82"/>
          <p:cNvGrpSpPr>
            <a:grpSpLocks/>
          </p:cNvGrpSpPr>
          <p:nvPr/>
        </p:nvGrpSpPr>
        <p:grpSpPr bwMode="auto">
          <a:xfrm>
            <a:off x="2573338" y="3638550"/>
            <a:ext cx="889000" cy="2200275"/>
            <a:chOff x="1621" y="2292"/>
            <a:chExt cx="560" cy="1386"/>
          </a:xfrm>
        </p:grpSpPr>
        <p:sp>
          <p:nvSpPr>
            <p:cNvPr id="17441" name="Text Box 83"/>
            <p:cNvSpPr txBox="1">
              <a:spLocks noChangeArrowheads="1"/>
            </p:cNvSpPr>
            <p:nvPr/>
          </p:nvSpPr>
          <p:spPr bwMode="auto">
            <a:xfrm>
              <a:off x="1621" y="3447"/>
              <a:ext cx="560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/>
                <a:t>HTTP</a:t>
              </a:r>
              <a:endParaRPr lang="es-ES" sz="1800"/>
            </a:p>
          </p:txBody>
        </p:sp>
        <p:sp>
          <p:nvSpPr>
            <p:cNvPr id="17442" name="Line 84"/>
            <p:cNvSpPr>
              <a:spLocks noChangeShapeType="1"/>
            </p:cNvSpPr>
            <p:nvPr/>
          </p:nvSpPr>
          <p:spPr bwMode="auto">
            <a:xfrm flipH="1" flipV="1">
              <a:off x="1825" y="2292"/>
              <a:ext cx="0" cy="11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7433" name="Text Box 85"/>
          <p:cNvSpPr txBox="1">
            <a:spLocks noChangeArrowheads="1"/>
          </p:cNvSpPr>
          <p:nvPr/>
        </p:nvSpPr>
        <p:spPr bwMode="auto">
          <a:xfrm>
            <a:off x="3433763" y="3443288"/>
            <a:ext cx="89535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Apache</a:t>
            </a:r>
            <a:endParaRPr lang="es-ES" sz="1800"/>
          </a:p>
        </p:txBody>
      </p:sp>
      <p:sp>
        <p:nvSpPr>
          <p:cNvPr id="17434" name="Line 86"/>
          <p:cNvSpPr>
            <a:spLocks noChangeShapeType="1"/>
          </p:cNvSpPr>
          <p:nvPr/>
        </p:nvSpPr>
        <p:spPr bwMode="auto">
          <a:xfrm>
            <a:off x="2476500" y="3403600"/>
            <a:ext cx="9017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7435" name="Freeform 87"/>
          <p:cNvSpPr>
            <a:spLocks/>
          </p:cNvSpPr>
          <p:nvPr/>
        </p:nvSpPr>
        <p:spPr bwMode="auto">
          <a:xfrm>
            <a:off x="5010150" y="3349625"/>
            <a:ext cx="800100" cy="355600"/>
          </a:xfrm>
          <a:custGeom>
            <a:avLst/>
            <a:gdLst>
              <a:gd name="T0" fmla="*/ 0 w 504"/>
              <a:gd name="T1" fmla="*/ 12700 h 224"/>
              <a:gd name="T2" fmla="*/ 323850 w 504"/>
              <a:gd name="T3" fmla="*/ 12700 h 224"/>
              <a:gd name="T4" fmla="*/ 600075 w 504"/>
              <a:gd name="T5" fmla="*/ 88900 h 224"/>
              <a:gd name="T6" fmla="*/ 800100 w 504"/>
              <a:gd name="T7" fmla="*/ 35560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224"/>
              <a:gd name="T14" fmla="*/ 504 w 504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224">
                <a:moveTo>
                  <a:pt x="0" y="8"/>
                </a:moveTo>
                <a:cubicBezTo>
                  <a:pt x="70" y="4"/>
                  <a:pt x="141" y="0"/>
                  <a:pt x="204" y="8"/>
                </a:cubicBezTo>
                <a:cubicBezTo>
                  <a:pt x="267" y="16"/>
                  <a:pt x="328" y="20"/>
                  <a:pt x="378" y="56"/>
                </a:cubicBezTo>
                <a:cubicBezTo>
                  <a:pt x="428" y="92"/>
                  <a:pt x="466" y="158"/>
                  <a:pt x="504" y="224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7436" name="Freeform 88"/>
          <p:cNvSpPr>
            <a:spLocks/>
          </p:cNvSpPr>
          <p:nvPr/>
        </p:nvSpPr>
        <p:spPr bwMode="auto">
          <a:xfrm>
            <a:off x="5981700" y="3686175"/>
            <a:ext cx="2095500" cy="180975"/>
          </a:xfrm>
          <a:custGeom>
            <a:avLst/>
            <a:gdLst>
              <a:gd name="T0" fmla="*/ 0 w 1320"/>
              <a:gd name="T1" fmla="*/ 95250 h 114"/>
              <a:gd name="T2" fmla="*/ 1038225 w 1320"/>
              <a:gd name="T3" fmla="*/ 0 h 114"/>
              <a:gd name="T4" fmla="*/ 1885950 w 1320"/>
              <a:gd name="T5" fmla="*/ 95250 h 114"/>
              <a:gd name="T6" fmla="*/ 2095500 w 1320"/>
              <a:gd name="T7" fmla="*/ 180975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1320"/>
              <a:gd name="T13" fmla="*/ 0 h 114"/>
              <a:gd name="T14" fmla="*/ 1320 w 1320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0" h="114">
                <a:moveTo>
                  <a:pt x="0" y="60"/>
                </a:moveTo>
                <a:cubicBezTo>
                  <a:pt x="228" y="30"/>
                  <a:pt x="456" y="0"/>
                  <a:pt x="654" y="0"/>
                </a:cubicBezTo>
                <a:cubicBezTo>
                  <a:pt x="852" y="0"/>
                  <a:pt x="1077" y="41"/>
                  <a:pt x="1188" y="60"/>
                </a:cubicBezTo>
                <a:cubicBezTo>
                  <a:pt x="1299" y="79"/>
                  <a:pt x="1309" y="96"/>
                  <a:pt x="1320" y="114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1353" name="Freeform 89"/>
          <p:cNvSpPr>
            <a:spLocks/>
          </p:cNvSpPr>
          <p:nvPr/>
        </p:nvSpPr>
        <p:spPr bwMode="auto">
          <a:xfrm>
            <a:off x="3971925" y="3176588"/>
            <a:ext cx="600075" cy="185737"/>
          </a:xfrm>
          <a:custGeom>
            <a:avLst/>
            <a:gdLst>
              <a:gd name="T0" fmla="*/ 0 w 378"/>
              <a:gd name="T1" fmla="*/ 185737 h 117"/>
              <a:gd name="T2" fmla="*/ 257175 w 378"/>
              <a:gd name="T3" fmla="*/ 4762 h 117"/>
              <a:gd name="T4" fmla="*/ 600075 w 378"/>
              <a:gd name="T5" fmla="*/ 157162 h 117"/>
              <a:gd name="T6" fmla="*/ 0 60000 65536"/>
              <a:gd name="T7" fmla="*/ 0 60000 65536"/>
              <a:gd name="T8" fmla="*/ 0 60000 65536"/>
              <a:gd name="T9" fmla="*/ 0 w 378"/>
              <a:gd name="T10" fmla="*/ 0 h 117"/>
              <a:gd name="T11" fmla="*/ 378 w 378"/>
              <a:gd name="T12" fmla="*/ 117 h 1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" h="117">
                <a:moveTo>
                  <a:pt x="0" y="117"/>
                </a:moveTo>
                <a:cubicBezTo>
                  <a:pt x="49" y="61"/>
                  <a:pt x="99" y="6"/>
                  <a:pt x="162" y="3"/>
                </a:cubicBezTo>
                <a:cubicBezTo>
                  <a:pt x="225" y="0"/>
                  <a:pt x="301" y="49"/>
                  <a:pt x="378" y="99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1354" name="Freeform 90"/>
          <p:cNvSpPr>
            <a:spLocks/>
          </p:cNvSpPr>
          <p:nvPr/>
        </p:nvSpPr>
        <p:spPr bwMode="auto">
          <a:xfrm>
            <a:off x="5010150" y="2979738"/>
            <a:ext cx="619125" cy="382587"/>
          </a:xfrm>
          <a:custGeom>
            <a:avLst/>
            <a:gdLst>
              <a:gd name="T0" fmla="*/ 0 w 390"/>
              <a:gd name="T1" fmla="*/ 382587 h 241"/>
              <a:gd name="T2" fmla="*/ 323850 w 390"/>
              <a:gd name="T3" fmla="*/ 39687 h 241"/>
              <a:gd name="T4" fmla="*/ 619125 w 390"/>
              <a:gd name="T5" fmla="*/ 144462 h 241"/>
              <a:gd name="T6" fmla="*/ 0 60000 65536"/>
              <a:gd name="T7" fmla="*/ 0 60000 65536"/>
              <a:gd name="T8" fmla="*/ 0 60000 65536"/>
              <a:gd name="T9" fmla="*/ 0 w 390"/>
              <a:gd name="T10" fmla="*/ 0 h 241"/>
              <a:gd name="T11" fmla="*/ 390 w 390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241">
                <a:moveTo>
                  <a:pt x="0" y="241"/>
                </a:moveTo>
                <a:cubicBezTo>
                  <a:pt x="69" y="145"/>
                  <a:pt x="139" y="50"/>
                  <a:pt x="204" y="25"/>
                </a:cubicBezTo>
                <a:cubicBezTo>
                  <a:pt x="269" y="0"/>
                  <a:pt x="329" y="45"/>
                  <a:pt x="390" y="91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1355" name="Freeform 91"/>
          <p:cNvSpPr>
            <a:spLocks/>
          </p:cNvSpPr>
          <p:nvPr/>
        </p:nvSpPr>
        <p:spPr bwMode="auto">
          <a:xfrm>
            <a:off x="5781675" y="3343275"/>
            <a:ext cx="153988" cy="323850"/>
          </a:xfrm>
          <a:custGeom>
            <a:avLst/>
            <a:gdLst>
              <a:gd name="T0" fmla="*/ 0 w 97"/>
              <a:gd name="T1" fmla="*/ 0 h 204"/>
              <a:gd name="T2" fmla="*/ 133350 w 97"/>
              <a:gd name="T3" fmla="*/ 123825 h 204"/>
              <a:gd name="T4" fmla="*/ 123825 w 97"/>
              <a:gd name="T5" fmla="*/ 323850 h 204"/>
              <a:gd name="T6" fmla="*/ 0 60000 65536"/>
              <a:gd name="T7" fmla="*/ 0 60000 65536"/>
              <a:gd name="T8" fmla="*/ 0 60000 65536"/>
              <a:gd name="T9" fmla="*/ 0 w 97"/>
              <a:gd name="T10" fmla="*/ 0 h 204"/>
              <a:gd name="T11" fmla="*/ 97 w 97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204">
                <a:moveTo>
                  <a:pt x="0" y="0"/>
                </a:moveTo>
                <a:cubicBezTo>
                  <a:pt x="35" y="22"/>
                  <a:pt x="71" y="44"/>
                  <a:pt x="84" y="78"/>
                </a:cubicBezTo>
                <a:cubicBezTo>
                  <a:pt x="97" y="112"/>
                  <a:pt x="87" y="158"/>
                  <a:pt x="78" y="204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7440" name="Oval 92"/>
          <p:cNvSpPr>
            <a:spLocks noChangeArrowheads="1"/>
          </p:cNvSpPr>
          <p:nvPr/>
        </p:nvSpPr>
        <p:spPr bwMode="auto">
          <a:xfrm>
            <a:off x="5694363" y="3732213"/>
            <a:ext cx="269875" cy="268287"/>
          </a:xfrm>
          <a:prstGeom prst="ellipse">
            <a:avLst/>
          </a:prstGeom>
          <a:gradFill rotWithShape="0">
            <a:gsLst>
              <a:gs pos="0">
                <a:srgbClr val="800000"/>
              </a:gs>
              <a:gs pos="100000">
                <a:srgbClr val="2000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3" grpId="0" animBg="1"/>
      <p:bldP spid="11354" grpId="0" animBg="1"/>
      <p:bldP spid="113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Servlets</a:t>
            </a:r>
            <a:endParaRPr lang="es-ES_tradnl" dirty="0" smtClean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920875" y="1227138"/>
            <a:ext cx="200025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Servlet Container</a:t>
            </a:r>
            <a:endParaRPr lang="es-ES" sz="1800" b="1"/>
          </a:p>
        </p:txBody>
      </p:sp>
      <p:grpSp>
        <p:nvGrpSpPr>
          <p:cNvPr id="18439" name="Group 5"/>
          <p:cNvGrpSpPr>
            <a:grpSpLocks/>
          </p:cNvGrpSpPr>
          <p:nvPr/>
        </p:nvGrpSpPr>
        <p:grpSpPr bwMode="auto">
          <a:xfrm>
            <a:off x="2303463" y="1639888"/>
            <a:ext cx="1085850" cy="595312"/>
            <a:chOff x="1676" y="1630"/>
            <a:chExt cx="1293" cy="737"/>
          </a:xfrm>
        </p:grpSpPr>
        <p:sp>
          <p:nvSpPr>
            <p:cNvPr id="18476" name="Rectangle 6"/>
            <p:cNvSpPr>
              <a:spLocks noChangeArrowheads="1"/>
            </p:cNvSpPr>
            <p:nvPr/>
          </p:nvSpPr>
          <p:spPr bwMode="auto">
            <a:xfrm>
              <a:off x="1704" y="1667"/>
              <a:ext cx="1265" cy="7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sp>
          <p:nvSpPr>
            <p:cNvPr id="18477" name="Rectangle 7"/>
            <p:cNvSpPr>
              <a:spLocks noChangeArrowheads="1"/>
            </p:cNvSpPr>
            <p:nvPr/>
          </p:nvSpPr>
          <p:spPr bwMode="auto">
            <a:xfrm>
              <a:off x="1676" y="1630"/>
              <a:ext cx="1266" cy="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sp>
          <p:nvSpPr>
            <p:cNvPr id="18478" name="Oval 8"/>
            <p:cNvSpPr>
              <a:spLocks noChangeArrowheads="1"/>
            </p:cNvSpPr>
            <p:nvPr/>
          </p:nvSpPr>
          <p:spPr bwMode="auto">
            <a:xfrm>
              <a:off x="1762" y="1663"/>
              <a:ext cx="520" cy="6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Oval 9"/>
            <p:cNvSpPr>
              <a:spLocks noChangeArrowheads="1"/>
            </p:cNvSpPr>
            <p:nvPr/>
          </p:nvSpPr>
          <p:spPr bwMode="auto">
            <a:xfrm>
              <a:off x="1848" y="2019"/>
              <a:ext cx="170" cy="169"/>
            </a:xfrm>
            <a:prstGeom prst="ellipse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20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Oval 10"/>
            <p:cNvSpPr>
              <a:spLocks noChangeArrowheads="1"/>
            </p:cNvSpPr>
            <p:nvPr/>
          </p:nvSpPr>
          <p:spPr bwMode="auto">
            <a:xfrm>
              <a:off x="2085" y="1899"/>
              <a:ext cx="170" cy="169"/>
            </a:xfrm>
            <a:prstGeom prst="ellipse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20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81" name="Group 11"/>
            <p:cNvGrpSpPr>
              <a:grpSpLocks/>
            </p:cNvGrpSpPr>
            <p:nvPr/>
          </p:nvGrpSpPr>
          <p:grpSpPr bwMode="auto">
            <a:xfrm>
              <a:off x="2367" y="1769"/>
              <a:ext cx="520" cy="486"/>
              <a:chOff x="4106" y="2106"/>
              <a:chExt cx="520" cy="486"/>
            </a:xfrm>
          </p:grpSpPr>
          <p:sp>
            <p:nvSpPr>
              <p:cNvPr id="18483" name="Oval 12"/>
              <p:cNvSpPr>
                <a:spLocks noChangeArrowheads="1"/>
              </p:cNvSpPr>
              <p:nvPr/>
            </p:nvSpPr>
            <p:spPr bwMode="auto">
              <a:xfrm>
                <a:off x="4106" y="2106"/>
                <a:ext cx="520" cy="4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Oval 13"/>
              <p:cNvSpPr>
                <a:spLocks noChangeArrowheads="1"/>
              </p:cNvSpPr>
              <p:nvPr/>
            </p:nvSpPr>
            <p:spPr bwMode="auto">
              <a:xfrm>
                <a:off x="4350" y="2366"/>
                <a:ext cx="170" cy="169"/>
              </a:xfrm>
              <a:prstGeom prst="ellipse">
                <a:avLst/>
              </a:prstGeom>
              <a:gradFill rotWithShape="0">
                <a:gsLst>
                  <a:gs pos="0">
                    <a:srgbClr val="800000"/>
                  </a:gs>
                  <a:gs pos="100000">
                    <a:srgbClr val="20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Oval 14"/>
              <p:cNvSpPr>
                <a:spLocks noChangeArrowheads="1"/>
              </p:cNvSpPr>
              <p:nvPr/>
            </p:nvSpPr>
            <p:spPr bwMode="auto">
              <a:xfrm>
                <a:off x="4186" y="2225"/>
                <a:ext cx="170" cy="169"/>
              </a:xfrm>
              <a:prstGeom prst="ellipse">
                <a:avLst/>
              </a:prstGeom>
              <a:gradFill rotWithShape="0">
                <a:gsLst>
                  <a:gs pos="0">
                    <a:srgbClr val="800000"/>
                  </a:gs>
                  <a:gs pos="100000">
                    <a:srgbClr val="20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82" name="Oval 15"/>
            <p:cNvSpPr>
              <a:spLocks noChangeArrowheads="1"/>
            </p:cNvSpPr>
            <p:nvPr/>
          </p:nvSpPr>
          <p:spPr bwMode="auto">
            <a:xfrm>
              <a:off x="1887" y="1780"/>
              <a:ext cx="170" cy="169"/>
            </a:xfrm>
            <a:prstGeom prst="ellipse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20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0" name="Oval 16"/>
          <p:cNvSpPr>
            <a:spLocks noChangeArrowheads="1"/>
          </p:cNvSpPr>
          <p:nvPr/>
        </p:nvSpPr>
        <p:spPr bwMode="auto">
          <a:xfrm>
            <a:off x="5084763" y="2476500"/>
            <a:ext cx="447675" cy="393700"/>
          </a:xfrm>
          <a:prstGeom prst="ellipse">
            <a:avLst/>
          </a:prstGeom>
          <a:gradFill rotWithShape="0">
            <a:gsLst>
              <a:gs pos="0">
                <a:srgbClr val="800000"/>
              </a:gs>
              <a:gs pos="100000">
                <a:srgbClr val="2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17"/>
          <p:cNvSpPr txBox="1">
            <a:spLocks noChangeArrowheads="1"/>
          </p:cNvSpPr>
          <p:nvPr/>
        </p:nvSpPr>
        <p:spPr bwMode="auto">
          <a:xfrm>
            <a:off x="4830763" y="1989138"/>
            <a:ext cx="977900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Servlet</a:t>
            </a:r>
            <a:endParaRPr lang="es-ES" sz="1800" b="1"/>
          </a:p>
        </p:txBody>
      </p:sp>
      <p:sp>
        <p:nvSpPr>
          <p:cNvPr id="18442" name="Line 18"/>
          <p:cNvSpPr>
            <a:spLocks noChangeShapeType="1"/>
          </p:cNvSpPr>
          <p:nvPr/>
        </p:nvSpPr>
        <p:spPr bwMode="auto">
          <a:xfrm>
            <a:off x="2892425" y="2686050"/>
            <a:ext cx="213995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43" name="Line 19"/>
          <p:cNvSpPr>
            <a:spLocks noChangeShapeType="1"/>
          </p:cNvSpPr>
          <p:nvPr/>
        </p:nvSpPr>
        <p:spPr bwMode="auto">
          <a:xfrm>
            <a:off x="2936875" y="3108325"/>
            <a:ext cx="2300288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44" name="Line 20"/>
          <p:cNvSpPr>
            <a:spLocks noChangeShapeType="1"/>
          </p:cNvSpPr>
          <p:nvPr/>
        </p:nvSpPr>
        <p:spPr bwMode="auto">
          <a:xfrm>
            <a:off x="2938463" y="3673475"/>
            <a:ext cx="230028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45" name="Line 21"/>
          <p:cNvSpPr>
            <a:spLocks noChangeShapeType="1"/>
          </p:cNvSpPr>
          <p:nvPr/>
        </p:nvSpPr>
        <p:spPr bwMode="auto">
          <a:xfrm>
            <a:off x="2938463" y="4138613"/>
            <a:ext cx="230028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46" name="Line 22"/>
          <p:cNvSpPr>
            <a:spLocks noChangeShapeType="1"/>
          </p:cNvSpPr>
          <p:nvPr/>
        </p:nvSpPr>
        <p:spPr bwMode="auto">
          <a:xfrm>
            <a:off x="2938463" y="5502275"/>
            <a:ext cx="230028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47" name="Line 23"/>
          <p:cNvSpPr>
            <a:spLocks noChangeShapeType="1"/>
          </p:cNvSpPr>
          <p:nvPr/>
        </p:nvSpPr>
        <p:spPr bwMode="auto">
          <a:xfrm>
            <a:off x="2938463" y="6102350"/>
            <a:ext cx="230028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48" name="Line 24"/>
          <p:cNvSpPr>
            <a:spLocks noChangeShapeType="1"/>
          </p:cNvSpPr>
          <p:nvPr/>
        </p:nvSpPr>
        <p:spPr bwMode="auto">
          <a:xfrm flipH="1">
            <a:off x="2936875" y="4452938"/>
            <a:ext cx="2389188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49" name="Line 25"/>
          <p:cNvSpPr>
            <a:spLocks noChangeShapeType="1"/>
          </p:cNvSpPr>
          <p:nvPr/>
        </p:nvSpPr>
        <p:spPr bwMode="auto">
          <a:xfrm flipH="1">
            <a:off x="2936875" y="4964113"/>
            <a:ext cx="235267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50" name="Rectangle 26"/>
          <p:cNvSpPr>
            <a:spLocks noChangeArrowheads="1"/>
          </p:cNvSpPr>
          <p:nvPr/>
        </p:nvSpPr>
        <p:spPr bwMode="auto">
          <a:xfrm>
            <a:off x="2832100" y="2274888"/>
            <a:ext cx="90488" cy="41386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27"/>
          <p:cNvSpPr>
            <a:spLocks noChangeArrowheads="1"/>
          </p:cNvSpPr>
          <p:nvPr/>
        </p:nvSpPr>
        <p:spPr bwMode="auto">
          <a:xfrm>
            <a:off x="5260975" y="3001963"/>
            <a:ext cx="73025" cy="3097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8"/>
          <p:cNvSpPr>
            <a:spLocks noChangeShapeType="1"/>
          </p:cNvSpPr>
          <p:nvPr/>
        </p:nvSpPr>
        <p:spPr bwMode="auto">
          <a:xfrm>
            <a:off x="750888" y="2355850"/>
            <a:ext cx="208597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53" name="Line 29"/>
          <p:cNvSpPr>
            <a:spLocks noChangeShapeType="1"/>
          </p:cNvSpPr>
          <p:nvPr/>
        </p:nvSpPr>
        <p:spPr bwMode="auto">
          <a:xfrm>
            <a:off x="2103438" y="3440113"/>
            <a:ext cx="723900" cy="233362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54" name="Line 30"/>
          <p:cNvSpPr>
            <a:spLocks noChangeShapeType="1"/>
          </p:cNvSpPr>
          <p:nvPr/>
        </p:nvSpPr>
        <p:spPr bwMode="auto">
          <a:xfrm>
            <a:off x="2112963" y="3914775"/>
            <a:ext cx="723900" cy="233363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55" name="Line 31"/>
          <p:cNvSpPr>
            <a:spLocks noChangeShapeType="1"/>
          </p:cNvSpPr>
          <p:nvPr/>
        </p:nvSpPr>
        <p:spPr bwMode="auto">
          <a:xfrm flipH="1">
            <a:off x="2105025" y="4479925"/>
            <a:ext cx="723900" cy="233363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56" name="Line 32"/>
          <p:cNvSpPr>
            <a:spLocks noChangeShapeType="1"/>
          </p:cNvSpPr>
          <p:nvPr/>
        </p:nvSpPr>
        <p:spPr bwMode="auto">
          <a:xfrm flipH="1">
            <a:off x="2130425" y="5008563"/>
            <a:ext cx="723900" cy="233362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57" name="Freeform 33"/>
          <p:cNvSpPr>
            <a:spLocks/>
          </p:cNvSpPr>
          <p:nvPr/>
        </p:nvSpPr>
        <p:spPr bwMode="auto">
          <a:xfrm>
            <a:off x="5307013" y="3084513"/>
            <a:ext cx="339725" cy="357187"/>
          </a:xfrm>
          <a:custGeom>
            <a:avLst/>
            <a:gdLst>
              <a:gd name="T0" fmla="*/ 0 w 214"/>
              <a:gd name="T1" fmla="*/ 0 h 293"/>
              <a:gd name="T2" fmla="*/ 250825 w 214"/>
              <a:gd name="T3" fmla="*/ 40229 h 293"/>
              <a:gd name="T4" fmla="*/ 304800 w 214"/>
              <a:gd name="T5" fmla="*/ 206023 h 293"/>
              <a:gd name="T6" fmla="*/ 36513 w 214"/>
              <a:gd name="T7" fmla="*/ 357187 h 293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293"/>
              <a:gd name="T14" fmla="*/ 214 w 214"/>
              <a:gd name="T15" fmla="*/ 293 h 2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293">
                <a:moveTo>
                  <a:pt x="0" y="0"/>
                </a:moveTo>
                <a:cubicBezTo>
                  <a:pt x="63" y="2"/>
                  <a:pt x="126" y="5"/>
                  <a:pt x="158" y="33"/>
                </a:cubicBezTo>
                <a:cubicBezTo>
                  <a:pt x="190" y="61"/>
                  <a:pt x="214" y="126"/>
                  <a:pt x="192" y="169"/>
                </a:cubicBezTo>
                <a:cubicBezTo>
                  <a:pt x="170" y="212"/>
                  <a:pt x="53" y="272"/>
                  <a:pt x="23" y="293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58" name="Freeform 34"/>
          <p:cNvSpPr>
            <a:spLocks/>
          </p:cNvSpPr>
          <p:nvPr/>
        </p:nvSpPr>
        <p:spPr bwMode="auto">
          <a:xfrm>
            <a:off x="5307013" y="3694113"/>
            <a:ext cx="449262" cy="735012"/>
          </a:xfrm>
          <a:custGeom>
            <a:avLst/>
            <a:gdLst>
              <a:gd name="T0" fmla="*/ 0 w 283"/>
              <a:gd name="T1" fmla="*/ 0 h 463"/>
              <a:gd name="T2" fmla="*/ 358775 w 283"/>
              <a:gd name="T3" fmla="*/ 125412 h 463"/>
              <a:gd name="T4" fmla="*/ 395287 w 283"/>
              <a:gd name="T5" fmla="*/ 627062 h 463"/>
              <a:gd name="T6" fmla="*/ 36512 w 283"/>
              <a:gd name="T7" fmla="*/ 735012 h 463"/>
              <a:gd name="T8" fmla="*/ 0 60000 65536"/>
              <a:gd name="T9" fmla="*/ 0 60000 65536"/>
              <a:gd name="T10" fmla="*/ 0 60000 65536"/>
              <a:gd name="T11" fmla="*/ 0 60000 65536"/>
              <a:gd name="T12" fmla="*/ 0 w 283"/>
              <a:gd name="T13" fmla="*/ 0 h 463"/>
              <a:gd name="T14" fmla="*/ 283 w 283"/>
              <a:gd name="T15" fmla="*/ 463 h 4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" h="463">
                <a:moveTo>
                  <a:pt x="0" y="0"/>
                </a:moveTo>
                <a:cubicBezTo>
                  <a:pt x="92" y="6"/>
                  <a:pt x="185" y="13"/>
                  <a:pt x="226" y="79"/>
                </a:cubicBezTo>
                <a:cubicBezTo>
                  <a:pt x="267" y="145"/>
                  <a:pt x="283" y="331"/>
                  <a:pt x="249" y="395"/>
                </a:cubicBezTo>
                <a:cubicBezTo>
                  <a:pt x="215" y="459"/>
                  <a:pt x="119" y="461"/>
                  <a:pt x="23" y="463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59" name="Freeform 35"/>
          <p:cNvSpPr>
            <a:spLocks/>
          </p:cNvSpPr>
          <p:nvPr/>
        </p:nvSpPr>
        <p:spPr bwMode="auto">
          <a:xfrm>
            <a:off x="5324475" y="4135438"/>
            <a:ext cx="439738" cy="812800"/>
          </a:xfrm>
          <a:custGeom>
            <a:avLst/>
            <a:gdLst>
              <a:gd name="T0" fmla="*/ 0 w 288"/>
              <a:gd name="T1" fmla="*/ 6350 h 512"/>
              <a:gd name="T2" fmla="*/ 293159 w 288"/>
              <a:gd name="T3" fmla="*/ 60325 h 512"/>
              <a:gd name="T4" fmla="*/ 380190 w 288"/>
              <a:gd name="T5" fmla="*/ 365125 h 512"/>
              <a:gd name="T6" fmla="*/ 380190 w 288"/>
              <a:gd name="T7" fmla="*/ 704850 h 512"/>
              <a:gd name="T8" fmla="*/ 18322 w 288"/>
              <a:gd name="T9" fmla="*/ 812800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512"/>
              <a:gd name="T17" fmla="*/ 288 w 288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512">
                <a:moveTo>
                  <a:pt x="0" y="4"/>
                </a:moveTo>
                <a:cubicBezTo>
                  <a:pt x="75" y="2"/>
                  <a:pt x="150" y="0"/>
                  <a:pt x="192" y="38"/>
                </a:cubicBezTo>
                <a:cubicBezTo>
                  <a:pt x="234" y="76"/>
                  <a:pt x="240" y="162"/>
                  <a:pt x="249" y="230"/>
                </a:cubicBezTo>
                <a:cubicBezTo>
                  <a:pt x="258" y="298"/>
                  <a:pt x="288" y="397"/>
                  <a:pt x="249" y="444"/>
                </a:cubicBezTo>
                <a:cubicBezTo>
                  <a:pt x="210" y="491"/>
                  <a:pt x="111" y="501"/>
                  <a:pt x="12" y="512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60" name="Freeform 36"/>
          <p:cNvSpPr>
            <a:spLocks/>
          </p:cNvSpPr>
          <p:nvPr/>
        </p:nvSpPr>
        <p:spPr bwMode="auto">
          <a:xfrm>
            <a:off x="5332413" y="5495925"/>
            <a:ext cx="339725" cy="465138"/>
          </a:xfrm>
          <a:custGeom>
            <a:avLst/>
            <a:gdLst>
              <a:gd name="T0" fmla="*/ 0 w 214"/>
              <a:gd name="T1" fmla="*/ 0 h 293"/>
              <a:gd name="T2" fmla="*/ 250825 w 214"/>
              <a:gd name="T3" fmla="*/ 52388 h 293"/>
              <a:gd name="T4" fmla="*/ 304800 w 214"/>
              <a:gd name="T5" fmla="*/ 268288 h 293"/>
              <a:gd name="T6" fmla="*/ 36513 w 214"/>
              <a:gd name="T7" fmla="*/ 465138 h 293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293"/>
              <a:gd name="T14" fmla="*/ 214 w 214"/>
              <a:gd name="T15" fmla="*/ 293 h 2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293">
                <a:moveTo>
                  <a:pt x="0" y="0"/>
                </a:moveTo>
                <a:cubicBezTo>
                  <a:pt x="63" y="2"/>
                  <a:pt x="126" y="5"/>
                  <a:pt x="158" y="33"/>
                </a:cubicBezTo>
                <a:cubicBezTo>
                  <a:pt x="190" y="61"/>
                  <a:pt x="214" y="126"/>
                  <a:pt x="192" y="169"/>
                </a:cubicBezTo>
                <a:cubicBezTo>
                  <a:pt x="170" y="212"/>
                  <a:pt x="53" y="272"/>
                  <a:pt x="23" y="293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8461" name="Text Box 37"/>
          <p:cNvSpPr txBox="1">
            <a:spLocks noChangeArrowheads="1"/>
          </p:cNvSpPr>
          <p:nvPr/>
        </p:nvSpPr>
        <p:spPr bwMode="auto">
          <a:xfrm>
            <a:off x="601663" y="2314575"/>
            <a:ext cx="20605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Creación container</a:t>
            </a:r>
            <a:endParaRPr lang="es-ES" sz="1800"/>
          </a:p>
        </p:txBody>
      </p:sp>
      <p:sp>
        <p:nvSpPr>
          <p:cNvPr id="18462" name="Text Box 38"/>
          <p:cNvSpPr txBox="1">
            <a:spLocks noChangeArrowheads="1"/>
          </p:cNvSpPr>
          <p:nvPr/>
        </p:nvSpPr>
        <p:spPr bwMode="auto">
          <a:xfrm>
            <a:off x="587375" y="3094038"/>
            <a:ext cx="2060575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Pedido HTTP1</a:t>
            </a:r>
            <a:endParaRPr lang="es-ES" sz="1800"/>
          </a:p>
        </p:txBody>
      </p:sp>
      <p:sp>
        <p:nvSpPr>
          <p:cNvPr id="18463" name="Text Box 39"/>
          <p:cNvSpPr txBox="1">
            <a:spLocks noChangeArrowheads="1"/>
          </p:cNvSpPr>
          <p:nvPr/>
        </p:nvSpPr>
        <p:spPr bwMode="auto">
          <a:xfrm>
            <a:off x="587375" y="3568700"/>
            <a:ext cx="20605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Pedido HTTP2</a:t>
            </a:r>
            <a:endParaRPr lang="es-ES" sz="1800"/>
          </a:p>
        </p:txBody>
      </p:sp>
      <p:sp>
        <p:nvSpPr>
          <p:cNvPr id="18464" name="Text Box 40"/>
          <p:cNvSpPr txBox="1">
            <a:spLocks noChangeArrowheads="1"/>
          </p:cNvSpPr>
          <p:nvPr/>
        </p:nvSpPr>
        <p:spPr bwMode="auto">
          <a:xfrm>
            <a:off x="587375" y="4732338"/>
            <a:ext cx="2060575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Respuesta HTTP1</a:t>
            </a:r>
            <a:endParaRPr lang="es-ES" sz="1800"/>
          </a:p>
        </p:txBody>
      </p:sp>
      <p:sp>
        <p:nvSpPr>
          <p:cNvPr id="18465" name="Text Box 41"/>
          <p:cNvSpPr txBox="1">
            <a:spLocks noChangeArrowheads="1"/>
          </p:cNvSpPr>
          <p:nvPr/>
        </p:nvSpPr>
        <p:spPr bwMode="auto">
          <a:xfrm>
            <a:off x="587375" y="5227638"/>
            <a:ext cx="2060575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Respuesta HTTP2</a:t>
            </a:r>
            <a:endParaRPr lang="es-ES" sz="1800"/>
          </a:p>
        </p:txBody>
      </p:sp>
      <p:sp>
        <p:nvSpPr>
          <p:cNvPr id="18466" name="Text Box 42"/>
          <p:cNvSpPr txBox="1">
            <a:spLocks noChangeArrowheads="1"/>
          </p:cNvSpPr>
          <p:nvPr/>
        </p:nvSpPr>
        <p:spPr bwMode="auto">
          <a:xfrm>
            <a:off x="2887663" y="2349500"/>
            <a:ext cx="20605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Creación Servlet</a:t>
            </a:r>
            <a:endParaRPr lang="es-ES" sz="1800"/>
          </a:p>
        </p:txBody>
      </p:sp>
      <p:sp>
        <p:nvSpPr>
          <p:cNvPr id="18467" name="Text Box 43"/>
          <p:cNvSpPr txBox="1">
            <a:spLocks noChangeArrowheads="1"/>
          </p:cNvSpPr>
          <p:nvPr/>
        </p:nvSpPr>
        <p:spPr bwMode="auto">
          <a:xfrm>
            <a:off x="2887663" y="2771775"/>
            <a:ext cx="1360487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init()</a:t>
            </a:r>
            <a:endParaRPr lang="es-ES" sz="1800"/>
          </a:p>
        </p:txBody>
      </p:sp>
      <p:sp>
        <p:nvSpPr>
          <p:cNvPr id="18468" name="Text Box 44"/>
          <p:cNvSpPr txBox="1">
            <a:spLocks noChangeArrowheads="1"/>
          </p:cNvSpPr>
          <p:nvPr/>
        </p:nvSpPr>
        <p:spPr bwMode="auto">
          <a:xfrm>
            <a:off x="2887663" y="3336925"/>
            <a:ext cx="1360487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service()</a:t>
            </a:r>
            <a:endParaRPr lang="es-ES" sz="1800"/>
          </a:p>
        </p:txBody>
      </p:sp>
      <p:sp>
        <p:nvSpPr>
          <p:cNvPr id="18469" name="Text Box 45"/>
          <p:cNvSpPr txBox="1">
            <a:spLocks noChangeArrowheads="1"/>
          </p:cNvSpPr>
          <p:nvPr/>
        </p:nvSpPr>
        <p:spPr bwMode="auto">
          <a:xfrm>
            <a:off x="2887663" y="3794125"/>
            <a:ext cx="1360487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service()</a:t>
            </a:r>
            <a:endParaRPr lang="es-ES" sz="1800"/>
          </a:p>
        </p:txBody>
      </p:sp>
      <p:sp>
        <p:nvSpPr>
          <p:cNvPr id="18470" name="Text Box 46"/>
          <p:cNvSpPr txBox="1">
            <a:spLocks noChangeArrowheads="1"/>
          </p:cNvSpPr>
          <p:nvPr/>
        </p:nvSpPr>
        <p:spPr bwMode="auto">
          <a:xfrm>
            <a:off x="2887663" y="5173663"/>
            <a:ext cx="1360487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destroy()</a:t>
            </a:r>
            <a:endParaRPr lang="es-ES" sz="1800"/>
          </a:p>
        </p:txBody>
      </p:sp>
      <p:sp>
        <p:nvSpPr>
          <p:cNvPr id="18471" name="Text Box 47"/>
          <p:cNvSpPr txBox="1">
            <a:spLocks noChangeArrowheads="1"/>
          </p:cNvSpPr>
          <p:nvPr/>
        </p:nvSpPr>
        <p:spPr bwMode="auto">
          <a:xfrm>
            <a:off x="2887663" y="5713413"/>
            <a:ext cx="2149475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Destrucción Servlet</a:t>
            </a:r>
            <a:endParaRPr lang="es-ES" sz="1800"/>
          </a:p>
        </p:txBody>
      </p:sp>
      <p:sp>
        <p:nvSpPr>
          <p:cNvPr id="18472" name="Text Box 48"/>
          <p:cNvSpPr txBox="1">
            <a:spLocks noChangeArrowheads="1"/>
          </p:cNvSpPr>
          <p:nvPr/>
        </p:nvSpPr>
        <p:spPr bwMode="auto">
          <a:xfrm>
            <a:off x="5630863" y="3078163"/>
            <a:ext cx="1628775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Inicialización</a:t>
            </a:r>
            <a:endParaRPr lang="es-ES" sz="1800"/>
          </a:p>
        </p:txBody>
      </p:sp>
      <p:sp>
        <p:nvSpPr>
          <p:cNvPr id="18473" name="Text Box 49"/>
          <p:cNvSpPr txBox="1">
            <a:spLocks noChangeArrowheads="1"/>
          </p:cNvSpPr>
          <p:nvPr/>
        </p:nvSpPr>
        <p:spPr bwMode="auto">
          <a:xfrm>
            <a:off x="5721350" y="3705225"/>
            <a:ext cx="1665288" cy="6413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Procesamiento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Pedido1</a:t>
            </a:r>
            <a:endParaRPr lang="es-ES" sz="1800"/>
          </a:p>
        </p:txBody>
      </p:sp>
      <p:sp>
        <p:nvSpPr>
          <p:cNvPr id="18474" name="Text Box 50"/>
          <p:cNvSpPr txBox="1">
            <a:spLocks noChangeArrowheads="1"/>
          </p:cNvSpPr>
          <p:nvPr/>
        </p:nvSpPr>
        <p:spPr bwMode="auto">
          <a:xfrm>
            <a:off x="5748338" y="4341813"/>
            <a:ext cx="1665287" cy="6413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Procesamiento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Pedido2</a:t>
            </a:r>
            <a:endParaRPr lang="es-ES" sz="1800"/>
          </a:p>
        </p:txBody>
      </p:sp>
      <p:sp>
        <p:nvSpPr>
          <p:cNvPr id="18475" name="Text Box 51"/>
          <p:cNvSpPr txBox="1">
            <a:spLocks noChangeArrowheads="1"/>
          </p:cNvSpPr>
          <p:nvPr/>
        </p:nvSpPr>
        <p:spPr bwMode="auto">
          <a:xfrm>
            <a:off x="5613400" y="5354638"/>
            <a:ext cx="1665288" cy="6413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Liberación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/>
              <a:t>Recursos</a:t>
            </a:r>
            <a:endParaRPr lang="es-E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06363" y="1352550"/>
            <a:ext cx="8732837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public class LoginServlet extends HttpServlet {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 Connection conn;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 public void init(ServletConfig config) throws ServletException {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conn = connectToDB(“uargbooks”); }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public void doGet(HttpServletRequest req,HttpServletResponse resp) {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resp.SetContentType(“text/html”);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PrintWriter out = resp.getWriter();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String query = “SELECT * FROM users WHERE (login=\””+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	req.getParameter(“login”)+”\” AND passwd=\””+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	req.getParameter(“contrasenia”)+”\”)”;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Statement st = conn.createStatement();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ResultSet rs = st.executeQuery(query);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if (rs.next()) {  //  consulta exitosa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out.println("&lt;HTML&gt; .......");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out.println("&lt;P&gt;Bienvenido a su cuenta de UARGBooks .... ");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out.println(“ ........&lt;/HTML&gt;");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} else {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out.println("&lt;HTML&gt; .......");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out.println("&lt;P&gt;Lo siento, intentelo nuevamente .... ");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out.println(“ ........&lt;/HTML&gt;"); }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out.close();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 } 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70038" y="4670425"/>
            <a:ext cx="7089775" cy="1077913"/>
            <a:chOff x="989" y="2942"/>
            <a:chExt cx="4466" cy="679"/>
          </a:xfrm>
        </p:grpSpPr>
        <p:sp>
          <p:nvSpPr>
            <p:cNvPr id="19476" name="Rectangle 4"/>
            <p:cNvSpPr>
              <a:spLocks noChangeArrowheads="1"/>
            </p:cNvSpPr>
            <p:nvPr/>
          </p:nvSpPr>
          <p:spPr bwMode="auto">
            <a:xfrm>
              <a:off x="989" y="2942"/>
              <a:ext cx="2811" cy="418"/>
            </a:xfrm>
            <a:prstGeom prst="rect">
              <a:avLst/>
            </a:prstGeom>
            <a:noFill/>
            <a:ln w="317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5"/>
            <p:cNvSpPr txBox="1">
              <a:spLocks noChangeArrowheads="1"/>
            </p:cNvSpPr>
            <p:nvPr/>
          </p:nvSpPr>
          <p:spPr bwMode="auto">
            <a:xfrm>
              <a:off x="4518" y="3224"/>
              <a:ext cx="937" cy="3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600">
                  <a:latin typeface="Tahoma" pitchFamily="34" charset="0"/>
                </a:rPr>
                <a:t>Generación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600">
                  <a:latin typeface="Tahoma" pitchFamily="34" charset="0"/>
                </a:rPr>
                <a:t>HTML</a:t>
              </a:r>
              <a:endParaRPr lang="es-ES" sz="1600">
                <a:latin typeface="Tahoma" pitchFamily="34" charset="0"/>
              </a:endParaRPr>
            </a:p>
          </p:txBody>
        </p:sp>
        <p:sp>
          <p:nvSpPr>
            <p:cNvPr id="19478" name="Line 6"/>
            <p:cNvSpPr>
              <a:spLocks noChangeShapeType="1"/>
            </p:cNvSpPr>
            <p:nvPr/>
          </p:nvSpPr>
          <p:spPr bwMode="auto">
            <a:xfrm flipH="1">
              <a:off x="3798" y="3304"/>
              <a:ext cx="704" cy="11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94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Servlets</a:t>
            </a:r>
            <a:r>
              <a:rPr lang="es-ES_tradnl" dirty="0" smtClean="0"/>
              <a:t>: Ejemplo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95525" y="2046288"/>
            <a:ext cx="6848475" cy="750887"/>
            <a:chOff x="1446" y="1289"/>
            <a:chExt cx="4314" cy="473"/>
          </a:xfrm>
        </p:grpSpPr>
        <p:sp>
          <p:nvSpPr>
            <p:cNvPr id="19473" name="Rectangle 10"/>
            <p:cNvSpPr>
              <a:spLocks noChangeArrowheads="1"/>
            </p:cNvSpPr>
            <p:nvPr/>
          </p:nvSpPr>
          <p:spPr bwMode="auto">
            <a:xfrm>
              <a:off x="1446" y="1559"/>
              <a:ext cx="3648" cy="203"/>
            </a:xfrm>
            <a:prstGeom prst="rect">
              <a:avLst/>
            </a:prstGeom>
            <a:noFill/>
            <a:ln w="317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Text Box 11"/>
            <p:cNvSpPr txBox="1">
              <a:spLocks noChangeArrowheads="1"/>
            </p:cNvSpPr>
            <p:nvPr/>
          </p:nvSpPr>
          <p:spPr bwMode="auto">
            <a:xfrm>
              <a:off x="4349" y="1289"/>
              <a:ext cx="1411" cy="2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600">
                  <a:latin typeface="Tahoma" pitchFamily="34" charset="0"/>
                </a:rPr>
                <a:t>Servicio Implementado</a:t>
              </a:r>
              <a:endParaRPr lang="es-ES" sz="1600">
                <a:latin typeface="Tahoma" pitchFamily="34" charset="0"/>
              </a:endParaRPr>
            </a:p>
          </p:txBody>
        </p:sp>
        <p:sp>
          <p:nvSpPr>
            <p:cNvPr id="19475" name="Line 12"/>
            <p:cNvSpPr>
              <a:spLocks noChangeShapeType="1"/>
            </p:cNvSpPr>
            <p:nvPr/>
          </p:nvSpPr>
          <p:spPr bwMode="auto">
            <a:xfrm flipH="1">
              <a:off x="4179" y="1412"/>
              <a:ext cx="192" cy="135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54138" y="3111500"/>
            <a:ext cx="7789862" cy="1308100"/>
            <a:chOff x="853" y="1960"/>
            <a:chExt cx="4907" cy="824"/>
          </a:xfrm>
        </p:grpSpPr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853" y="2039"/>
              <a:ext cx="3659" cy="745"/>
            </a:xfrm>
            <a:prstGeom prst="rect">
              <a:avLst/>
            </a:prstGeom>
            <a:noFill/>
            <a:ln w="317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5026" y="1960"/>
              <a:ext cx="734" cy="2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600">
                  <a:latin typeface="Tahoma" pitchFamily="34" charset="0"/>
                </a:rPr>
                <a:t>Acceso BD</a:t>
              </a:r>
              <a:endParaRPr lang="es-ES" sz="1600">
                <a:latin typeface="Tahoma" pitchFamily="34" charset="0"/>
              </a:endParaRPr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 flipV="1">
              <a:off x="4501" y="2050"/>
              <a:ext cx="531" cy="7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44688" y="3478213"/>
            <a:ext cx="7199312" cy="630237"/>
            <a:chOff x="1225" y="2191"/>
            <a:chExt cx="4535" cy="397"/>
          </a:xfrm>
        </p:grpSpPr>
        <p:sp>
          <p:nvSpPr>
            <p:cNvPr id="19467" name="Text Box 18"/>
            <p:cNvSpPr txBox="1">
              <a:spLocks noChangeArrowheads="1"/>
            </p:cNvSpPr>
            <p:nvPr/>
          </p:nvSpPr>
          <p:spPr bwMode="auto">
            <a:xfrm>
              <a:off x="4823" y="2191"/>
              <a:ext cx="937" cy="3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600">
                  <a:latin typeface="Tahoma" pitchFamily="34" charset="0"/>
                </a:rPr>
                <a:t>Acceso 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600">
                  <a:latin typeface="Tahoma" pitchFamily="34" charset="0"/>
                </a:rPr>
                <a:t>Parámetros</a:t>
              </a:r>
              <a:endParaRPr lang="es-ES" sz="1600">
                <a:latin typeface="Tahoma" pitchFamily="34" charset="0"/>
              </a:endParaRPr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 flipH="1" flipV="1">
              <a:off x="3356" y="2361"/>
              <a:ext cx="1434" cy="1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9469" name="Rectangle 20"/>
            <p:cNvSpPr>
              <a:spLocks noChangeArrowheads="1"/>
            </p:cNvSpPr>
            <p:nvPr/>
          </p:nvSpPr>
          <p:spPr bwMode="auto">
            <a:xfrm>
              <a:off x="1225" y="2196"/>
              <a:ext cx="2134" cy="306"/>
            </a:xfrm>
            <a:prstGeom prst="rect">
              <a:avLst/>
            </a:prstGeom>
            <a:noFill/>
            <a:ln w="317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Cookies</a:t>
            </a:r>
            <a:endParaRPr lang="en-US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sz="2800" smtClean="0"/>
              <a:t>Una cookie es información enviada por el servidor web al navegador.</a:t>
            </a:r>
          </a:p>
          <a:p>
            <a:pPr>
              <a:lnSpc>
                <a:spcPct val="90000"/>
              </a:lnSpc>
            </a:pPr>
            <a:r>
              <a:rPr lang="es-AR" sz="2800" smtClean="0"/>
              <a:t>Las Cookies representan dicha información en pares clave-valor</a:t>
            </a:r>
          </a:p>
          <a:p>
            <a:pPr>
              <a:lnSpc>
                <a:spcPct val="90000"/>
              </a:lnSpc>
            </a:pPr>
            <a:r>
              <a:rPr lang="es-AR" sz="2800" smtClean="0"/>
              <a:t>Las Cookies son guardadas en los navegadores</a:t>
            </a:r>
          </a:p>
          <a:p>
            <a:pPr>
              <a:lnSpc>
                <a:spcPct val="90000"/>
              </a:lnSpc>
            </a:pPr>
            <a:r>
              <a:rPr lang="es-AR" sz="2800" smtClean="0"/>
              <a:t>Los navegadores almacenan las cookies relativas a un sitio o host.</a:t>
            </a:r>
          </a:p>
          <a:p>
            <a:pPr>
              <a:lnSpc>
                <a:spcPct val="90000"/>
              </a:lnSpc>
            </a:pPr>
            <a:r>
              <a:rPr lang="es-AR" sz="2800" smtClean="0"/>
              <a:t>Una vez guardadas en los navegadores, las cookies son enviadas en cada request al servidor web.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err="1" smtClean="0"/>
              <a:t>Request</a:t>
            </a:r>
            <a:r>
              <a:rPr lang="es-AR" dirty="0" smtClean="0"/>
              <a:t>/Response</a:t>
            </a:r>
            <a:endParaRPr lang="en-US" dirty="0" smtClean="0"/>
          </a:p>
        </p:txBody>
      </p:sp>
      <p:sp>
        <p:nvSpPr>
          <p:cNvPr id="3077" name="Text Box 4"/>
          <p:cNvSpPr>
            <a:spLocks noChangeArrowheads="1"/>
          </p:cNvSpPr>
          <p:nvPr>
            <p:ph type="body" idx="1"/>
          </p:nvPr>
        </p:nvSpPr>
        <p:spPr>
          <a:xfrm>
            <a:off x="2268538" y="2781300"/>
            <a:ext cx="6192837" cy="3311525"/>
          </a:xfrm>
          <a:noFill/>
          <a:ln cap="flat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http://www.google.com.ar/</a:t>
            </a:r>
          </a:p>
          <a:p>
            <a:pPr>
              <a:lnSpc>
                <a:spcPct val="80000"/>
              </a:lnSpc>
              <a:buFontTx/>
              <a:buNone/>
            </a:pPr>
            <a:endParaRPr lang="es-AR" sz="1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GET / HTTP/1.1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Host: www.google.com.ar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err="1" smtClean="0"/>
              <a:t>User-Agent</a:t>
            </a:r>
            <a:r>
              <a:rPr lang="es-AR" sz="1000" b="1" dirty="0" smtClean="0"/>
              <a:t>: </a:t>
            </a:r>
            <a:r>
              <a:rPr lang="es-AR" sz="1000" b="1" dirty="0" err="1" smtClean="0"/>
              <a:t>Mozilla</a:t>
            </a:r>
            <a:r>
              <a:rPr lang="es-AR" sz="1000" b="1" dirty="0" smtClean="0"/>
              <a:t>/5.0 (Windows; U; Windows NT 5.1; es-ES; rv:1.9.1.2) </a:t>
            </a:r>
            <a:r>
              <a:rPr lang="es-AR" sz="1000" b="1" dirty="0" err="1" smtClean="0"/>
              <a:t>Gecko</a:t>
            </a:r>
            <a:r>
              <a:rPr lang="es-AR" sz="1000" b="1" dirty="0" smtClean="0"/>
              <a:t>/20090729 </a:t>
            </a:r>
            <a:r>
              <a:rPr lang="es-AR" sz="1000" b="1" dirty="0" err="1" smtClean="0"/>
              <a:t>Firefox</a:t>
            </a:r>
            <a:r>
              <a:rPr lang="es-AR" sz="1000" b="1" dirty="0" smtClean="0"/>
              <a:t>/3.5.2 (.NET CLR 3.5.30729)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err="1" smtClean="0"/>
              <a:t>Accept</a:t>
            </a:r>
            <a:r>
              <a:rPr lang="es-AR" sz="1000" b="1" dirty="0" smtClean="0"/>
              <a:t>: </a:t>
            </a:r>
            <a:r>
              <a:rPr lang="es-AR" sz="1000" b="1" dirty="0" err="1" smtClean="0"/>
              <a:t>text</a:t>
            </a:r>
            <a:r>
              <a:rPr lang="es-AR" sz="1000" b="1" dirty="0" smtClean="0"/>
              <a:t>/</a:t>
            </a:r>
            <a:r>
              <a:rPr lang="es-AR" sz="1000" b="1" dirty="0" err="1" smtClean="0"/>
              <a:t>html,application</a:t>
            </a:r>
            <a:r>
              <a:rPr lang="es-AR" sz="1000" b="1" dirty="0" smtClean="0"/>
              <a:t>/</a:t>
            </a:r>
            <a:r>
              <a:rPr lang="es-AR" sz="1000" b="1" dirty="0" err="1" smtClean="0"/>
              <a:t>xhtml+xml,application</a:t>
            </a:r>
            <a:r>
              <a:rPr lang="es-AR" sz="1000" b="1" dirty="0" smtClean="0"/>
              <a:t>/</a:t>
            </a:r>
            <a:r>
              <a:rPr lang="es-AR" sz="1000" b="1" dirty="0" err="1" smtClean="0"/>
              <a:t>xml;q</a:t>
            </a:r>
            <a:r>
              <a:rPr lang="es-AR" sz="1000" b="1" dirty="0" smtClean="0"/>
              <a:t>=0.9,*/*;q=0.8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err="1" smtClean="0"/>
              <a:t>Accept-Language</a:t>
            </a:r>
            <a:r>
              <a:rPr lang="es-AR" sz="1000" b="1" dirty="0" smtClean="0"/>
              <a:t>: en-</a:t>
            </a:r>
            <a:r>
              <a:rPr lang="es-AR" sz="1000" b="1" dirty="0" err="1" smtClean="0"/>
              <a:t>us</a:t>
            </a:r>
            <a:endParaRPr lang="es-AR" sz="1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err="1" smtClean="0"/>
              <a:t>Accept-Encoding</a:t>
            </a:r>
            <a:r>
              <a:rPr lang="es-AR" sz="1000" b="1" dirty="0" smtClean="0"/>
              <a:t>: </a:t>
            </a:r>
            <a:r>
              <a:rPr lang="es-AR" sz="1000" b="1" dirty="0" err="1" smtClean="0"/>
              <a:t>gzip,deflate</a:t>
            </a:r>
            <a:endParaRPr lang="es-AR" sz="1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err="1" smtClean="0"/>
              <a:t>Accept-Charset</a:t>
            </a:r>
            <a:r>
              <a:rPr lang="es-AR" sz="1000" b="1" dirty="0" smtClean="0"/>
              <a:t>: ISO-8859-1,utf-8;q=0.7,*;q=0.7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err="1" smtClean="0"/>
              <a:t>Keep-Alive</a:t>
            </a:r>
            <a:r>
              <a:rPr lang="es-AR" sz="1000" b="1" dirty="0" smtClean="0"/>
              <a:t>: 300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err="1" smtClean="0"/>
              <a:t>Connection</a:t>
            </a:r>
            <a:r>
              <a:rPr lang="es-AR" sz="1000" b="1" dirty="0" smtClean="0"/>
              <a:t>: </a:t>
            </a:r>
            <a:r>
              <a:rPr lang="es-AR" sz="1000" b="1" dirty="0" err="1" smtClean="0"/>
              <a:t>keep-alive</a:t>
            </a:r>
            <a:endParaRPr lang="es-AR" sz="1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Cookie: PREF=ID=87ba9fd621efffdf:HTTP/1.x 200 OK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Date: </a:t>
            </a:r>
            <a:r>
              <a:rPr lang="es-AR" sz="1000" b="1" dirty="0" err="1" smtClean="0"/>
              <a:t>Thu</a:t>
            </a:r>
            <a:r>
              <a:rPr lang="es-AR" sz="1000" b="1" dirty="0" smtClean="0"/>
              <a:t>, 13 </a:t>
            </a:r>
            <a:r>
              <a:rPr lang="es-AR" sz="1000" b="1" dirty="0" err="1" smtClean="0"/>
              <a:t>Aug</a:t>
            </a:r>
            <a:r>
              <a:rPr lang="es-AR" sz="1000" b="1" dirty="0" smtClean="0"/>
              <a:t> 2009 16:22:34 GMT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Expires: -1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Cache-Control: </a:t>
            </a:r>
            <a:r>
              <a:rPr lang="es-AR" sz="1000" b="1" dirty="0" err="1" smtClean="0"/>
              <a:t>private</a:t>
            </a:r>
            <a:r>
              <a:rPr lang="es-AR" sz="1000" b="1" dirty="0" smtClean="0"/>
              <a:t>, </a:t>
            </a:r>
            <a:r>
              <a:rPr lang="es-AR" sz="1000" b="1" dirty="0" err="1" smtClean="0"/>
              <a:t>max-age</a:t>
            </a:r>
            <a:r>
              <a:rPr lang="es-AR" sz="1000" b="1" dirty="0" smtClean="0"/>
              <a:t>=0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Content-</a:t>
            </a:r>
            <a:r>
              <a:rPr lang="es-AR" sz="1000" b="1" dirty="0" err="1" smtClean="0"/>
              <a:t>Type</a:t>
            </a:r>
            <a:r>
              <a:rPr lang="es-AR" sz="1000" b="1" dirty="0" smtClean="0"/>
              <a:t>: </a:t>
            </a:r>
            <a:r>
              <a:rPr lang="es-AR" sz="1000" b="1" dirty="0" err="1" smtClean="0"/>
              <a:t>text</a:t>
            </a:r>
            <a:r>
              <a:rPr lang="es-AR" sz="1000" b="1" dirty="0" smtClean="0"/>
              <a:t>/</a:t>
            </a:r>
            <a:r>
              <a:rPr lang="es-AR" sz="1000" b="1" dirty="0" err="1" smtClean="0"/>
              <a:t>html</a:t>
            </a:r>
            <a:r>
              <a:rPr lang="es-AR" sz="1000" b="1" dirty="0" smtClean="0"/>
              <a:t>; </a:t>
            </a:r>
            <a:r>
              <a:rPr lang="es-AR" sz="1000" b="1" dirty="0" err="1" smtClean="0"/>
              <a:t>charset</a:t>
            </a:r>
            <a:r>
              <a:rPr lang="es-AR" sz="1000" b="1" dirty="0" smtClean="0"/>
              <a:t>=UTF-8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Content-</a:t>
            </a:r>
            <a:r>
              <a:rPr lang="es-AR" sz="1000" b="1" dirty="0" err="1" smtClean="0"/>
              <a:t>Encoding</a:t>
            </a:r>
            <a:r>
              <a:rPr lang="es-AR" sz="1000" b="1" dirty="0" smtClean="0"/>
              <a:t>: </a:t>
            </a:r>
            <a:r>
              <a:rPr lang="es-AR" sz="1000" b="1" dirty="0" err="1" smtClean="0"/>
              <a:t>gzip</a:t>
            </a:r>
            <a:endParaRPr lang="es-AR" sz="1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Server: </a:t>
            </a:r>
            <a:r>
              <a:rPr lang="es-AR" sz="1000" b="1" dirty="0" err="1" smtClean="0"/>
              <a:t>gws</a:t>
            </a:r>
            <a:endParaRPr lang="es-AR" sz="1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AR" sz="1000" b="1" dirty="0" smtClean="0"/>
              <a:t>Content-</a:t>
            </a:r>
            <a:r>
              <a:rPr lang="es-AR" sz="1000" b="1" dirty="0" err="1" smtClean="0"/>
              <a:t>Length</a:t>
            </a:r>
            <a:r>
              <a:rPr lang="es-AR" sz="1000" b="1" dirty="0" smtClean="0"/>
              <a:t>: </a:t>
            </a:r>
            <a:r>
              <a:rPr lang="es-AR" sz="1000" b="1" dirty="0" smtClean="0"/>
              <a:t>3504</a:t>
            </a:r>
            <a:endParaRPr lang="en-US" sz="10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s-AR" sz="1000" b="1" dirty="0" smtClean="0"/>
          </a:p>
        </p:txBody>
      </p:sp>
      <p:pic>
        <p:nvPicPr>
          <p:cNvPr id="3078" name="Picture 5" descr="brows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268413"/>
            <a:ext cx="3455987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539750" y="1844675"/>
            <a:ext cx="354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s-AR" sz="1000" b="1">
                <a:latin typeface="Verdana" pitchFamily="34" charset="0"/>
              </a:rPr>
              <a:t>El usuario escribe una </a:t>
            </a:r>
          </a:p>
          <a:p>
            <a:pPr marL="457200" indent="-457200"/>
            <a:r>
              <a:rPr lang="es-AR" sz="1000" b="1">
                <a:latin typeface="Verdana" pitchFamily="34" charset="0"/>
              </a:rPr>
              <a:t>dirección en el navegador o hace clic en un link</a:t>
            </a:r>
            <a:endParaRPr lang="en-US" sz="1000" b="1">
              <a:latin typeface="Verdana" pitchFamily="34" charset="0"/>
            </a:endParaRPr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4140200" y="148431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4356100" y="1844675"/>
            <a:ext cx="3862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2. El navegador genera el Request </a:t>
            </a:r>
          </a:p>
          <a:p>
            <a:r>
              <a:rPr lang="es-AR" sz="1000" b="1">
                <a:latin typeface="Verdana" pitchFamily="34" charset="0"/>
              </a:rPr>
              <a:t>y lo envía al Server. Este es un ejemplo del Request</a:t>
            </a:r>
            <a:endParaRPr lang="en-US" sz="1000" b="1">
              <a:latin typeface="Verdana" pitchFamily="34" charset="0"/>
            </a:endParaRPr>
          </a:p>
        </p:txBody>
      </p:sp>
      <p:pic>
        <p:nvPicPr>
          <p:cNvPr id="3082" name="Picture 9" descr="reque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557338"/>
            <a:ext cx="2952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AutoShape 10"/>
          <p:cNvSpPr>
            <a:spLocks/>
          </p:cNvSpPr>
          <p:nvPr/>
        </p:nvSpPr>
        <p:spPr bwMode="auto">
          <a:xfrm rot="5400000">
            <a:off x="5075237" y="-603249"/>
            <a:ext cx="360363" cy="6119812"/>
          </a:xfrm>
          <a:prstGeom prst="leftBrace">
            <a:avLst>
              <a:gd name="adj1" fmla="val 1415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7667625" y="908050"/>
            <a:ext cx="9144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7623175" y="795338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Servidor</a:t>
            </a:r>
          </a:p>
          <a:p>
            <a:pPr algn="ctr" eaLnBrk="1" hangingPunct="1"/>
            <a:r>
              <a:rPr lang="es-ES_tradnl" sz="1600">
                <a:latin typeface="Tahoma" pitchFamily="34" charset="0"/>
              </a:rPr>
              <a:t>Web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7766050" y="2235200"/>
            <a:ext cx="78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Servidor</a:t>
            </a:r>
            <a:endParaRPr lang="en-US" sz="1000" b="1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Cookies - ¿Para que se utilizan?</a:t>
            </a:r>
            <a:endParaRPr lang="en-US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mtClean="0"/>
              <a:t>Tacking</a:t>
            </a:r>
          </a:p>
          <a:p>
            <a:r>
              <a:rPr lang="es-AR" smtClean="0"/>
              <a:t>Autenticacion</a:t>
            </a:r>
          </a:p>
          <a:p>
            <a:r>
              <a:rPr lang="es-AR" smtClean="0"/>
              <a:t>Personalización</a:t>
            </a:r>
          </a:p>
          <a:p>
            <a:r>
              <a:rPr lang="es-AR" smtClean="0"/>
              <a:t>Administración de Sesión (Session Management)</a:t>
            </a:r>
          </a:p>
          <a:p>
            <a:r>
              <a:rPr lang="es-AR" smtClean="0"/>
              <a:t>Administración de Estado (State Management)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116013" y="5589588"/>
            <a:ext cx="583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900113" y="5661025"/>
            <a:ext cx="675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Cookie userCookie = new Cookie("user", "uid1234");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Cookies</a:t>
            </a:r>
            <a:endParaRPr lang="en-US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400" smtClean="0"/>
              <a:t>Creando una cookie:</a:t>
            </a:r>
          </a:p>
          <a:p>
            <a:pPr lvl="1"/>
            <a:r>
              <a:rPr lang="en-US" sz="1800" smtClean="0"/>
              <a:t>Cookie color = new Cookie(“color", “RED");</a:t>
            </a:r>
          </a:p>
          <a:p>
            <a:r>
              <a:rPr lang="en-US" sz="2400" smtClean="0"/>
              <a:t>Agregar la Cookie al HTTP Response:</a:t>
            </a:r>
          </a:p>
          <a:p>
            <a:pPr lvl="1"/>
            <a:r>
              <a:rPr lang="en-US" sz="1800" smtClean="0"/>
              <a:t>response.addCookie(color);</a:t>
            </a:r>
          </a:p>
          <a:p>
            <a:pPr lvl="1"/>
            <a:endParaRPr lang="es-AR" sz="1800" smtClean="0"/>
          </a:p>
          <a:p>
            <a:pPr lvl="1"/>
            <a:endParaRPr lang="en-US" sz="2400" smtClean="0"/>
          </a:p>
          <a:p>
            <a:r>
              <a:rPr lang="en-US" sz="2400" smtClean="0"/>
              <a:t>Leer cookies enviades desde el cliente:</a:t>
            </a:r>
          </a:p>
          <a:p>
            <a:pPr lvl="1"/>
            <a:r>
              <a:rPr lang="en-US" sz="1800" smtClean="0"/>
              <a:t> Cookie[] cookies = request.getCookies();</a:t>
            </a:r>
          </a:p>
          <a:p>
            <a:pPr lvl="1"/>
            <a:endParaRPr lang="en-US" sz="1800" smtClean="0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572000" y="2708275"/>
            <a:ext cx="42481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Verdana" pitchFamily="34" charset="0"/>
              </a:rPr>
              <a:t>HTP/1.1 200 OK</a:t>
            </a:r>
          </a:p>
          <a:p>
            <a:r>
              <a:rPr lang="en-US" sz="1800">
                <a:latin typeface="Verdana" pitchFamily="34" charset="0"/>
              </a:rPr>
              <a:t>Content-type: text/html</a:t>
            </a:r>
          </a:p>
          <a:p>
            <a:r>
              <a:rPr lang="en-US" sz="1800">
                <a:latin typeface="Verdana" pitchFamily="34" charset="0"/>
              </a:rPr>
              <a:t>Set-Cookie : color=RED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1835150" y="4652963"/>
            <a:ext cx="42481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Verdana" pitchFamily="34" charset="0"/>
              </a:rPr>
              <a:t>Get index.html HTTP/1.1</a:t>
            </a:r>
          </a:p>
          <a:p>
            <a:r>
              <a:rPr lang="en-US" sz="1800">
                <a:latin typeface="Verdana" pitchFamily="34" charset="0"/>
              </a:rPr>
              <a:t>Host: www.colpix.com.ar</a:t>
            </a:r>
          </a:p>
          <a:p>
            <a:r>
              <a:rPr lang="en-US" sz="1800">
                <a:latin typeface="Verdana" pitchFamily="34" charset="0"/>
              </a:rPr>
              <a:t>Cookie: color=RED</a:t>
            </a:r>
          </a:p>
          <a:p>
            <a:r>
              <a:rPr lang="en-US" sz="1800">
                <a:latin typeface="Verdana" pitchFamily="34" charset="0"/>
              </a:rPr>
              <a:t>Accept: */*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 </a:t>
            </a:r>
            <a:r>
              <a:rPr lang="es-AR" dirty="0" err="1" smtClean="0"/>
              <a:t>Session</a:t>
            </a:r>
            <a:r>
              <a:rPr lang="es-AR" dirty="0" smtClean="0"/>
              <a:t> - ¿Qué es?</a:t>
            </a:r>
            <a:endParaRPr 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800" smtClean="0"/>
              <a:t>Session es el mecanismo para mantener informacion sobre el estado de una aplicación entre Requests de un cliente.</a:t>
            </a:r>
          </a:p>
          <a:p>
            <a:r>
              <a:rPr lang="es-AR" sz="2800" smtClean="0"/>
              <a:t>La Session mantiene la identidad de un cliente entre Requests</a:t>
            </a:r>
          </a:p>
          <a:p>
            <a:r>
              <a:rPr lang="es-AR" sz="2800" smtClean="0"/>
              <a:t>Del lado del Servidor, la Session es identificada por un único “session id”.</a:t>
            </a:r>
          </a:p>
          <a:p>
            <a:r>
              <a:rPr lang="es-AR" sz="2800" smtClean="0"/>
              <a:t>Es el mecanismo por el cual se pueden asociar una serie de HTTP Request</a:t>
            </a:r>
          </a:p>
          <a:p>
            <a:r>
              <a:rPr lang="es-AR" sz="2800" smtClean="0"/>
              <a:t>Mantiene estado del cliente</a:t>
            </a:r>
            <a:endParaRPr lang="en-US" sz="2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 </a:t>
            </a:r>
            <a:r>
              <a:rPr lang="es-AR" dirty="0" err="1" smtClean="0"/>
              <a:t>Session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800" smtClean="0"/>
              <a:t>¿Por qué es necesario?</a:t>
            </a:r>
          </a:p>
          <a:p>
            <a:pPr lvl="1"/>
            <a:r>
              <a:rPr lang="es-AR" sz="2400" smtClean="0"/>
              <a:t>HTTP es un protocolo “stateless” (no se guarda información de estado entre Requests)</a:t>
            </a:r>
          </a:p>
          <a:p>
            <a:pPr lvl="1"/>
            <a:r>
              <a:rPr lang="es-AR" sz="2400" smtClean="0"/>
              <a:t>Muchas aplicaciones Web requieren mantener el estado entre Request: Ejemplo: “carrito de compras”</a:t>
            </a:r>
          </a:p>
          <a:p>
            <a:r>
              <a:rPr lang="es-AR" sz="2800" smtClean="0"/>
              <a:t>¿Cómo se mantiene las HTTP Session?</a:t>
            </a:r>
          </a:p>
          <a:p>
            <a:pPr lvl="1"/>
            <a:r>
              <a:rPr lang="es-AR" sz="2400" smtClean="0"/>
              <a:t>Utilizando Cookies (Muy utilizado)</a:t>
            </a:r>
          </a:p>
          <a:p>
            <a:pPr lvl="1"/>
            <a:r>
              <a:rPr lang="es-AR" sz="2400" smtClean="0"/>
              <a:t>URL Rewriting</a:t>
            </a:r>
          </a:p>
          <a:p>
            <a:pPr lvl="1"/>
            <a:r>
              <a:rPr lang="es-AR" sz="2400" smtClean="0"/>
              <a:t>Otros (Sessiones basadas en SSL,etc)</a:t>
            </a:r>
          </a:p>
          <a:p>
            <a:endParaRPr lang="es-AR" sz="2800" smtClean="0"/>
          </a:p>
          <a:p>
            <a:endParaRPr lang="en-US" sz="28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 </a:t>
            </a:r>
            <a:r>
              <a:rPr lang="es-AR" dirty="0" err="1" smtClean="0"/>
              <a:t>Session</a:t>
            </a:r>
            <a:r>
              <a:rPr lang="es-AR" dirty="0" smtClean="0"/>
              <a:t> API</a:t>
            </a:r>
            <a:endParaRPr lang="en-US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sz="2400" smtClean="0"/>
              <a:t>La especificación de Servlet provee la interface HTTPSession para mantener la información relativa a la Session.</a:t>
            </a:r>
          </a:p>
          <a:p>
            <a:pPr>
              <a:lnSpc>
                <a:spcPct val="90000"/>
              </a:lnSpc>
            </a:pPr>
            <a:r>
              <a:rPr lang="es-AR" sz="2400" smtClean="0"/>
              <a:t>El Contenedor hace disponible a este objeto en tiempo de ejecución.</a:t>
            </a:r>
          </a:p>
          <a:p>
            <a:pPr>
              <a:lnSpc>
                <a:spcPct val="90000"/>
              </a:lnSpc>
            </a:pPr>
            <a:r>
              <a:rPr lang="es-AR" sz="2400" smtClean="0"/>
              <a:t>Para acceder al HTTP Session:</a:t>
            </a:r>
          </a:p>
          <a:p>
            <a:pPr lvl="1">
              <a:lnSpc>
                <a:spcPct val="90000"/>
              </a:lnSpc>
            </a:pPr>
            <a:r>
              <a:rPr lang="es-AR" sz="2000" smtClean="0"/>
              <a:t>HTTPSession session = request.getSession(boolean);</a:t>
            </a:r>
          </a:p>
          <a:p>
            <a:pPr>
              <a:lnSpc>
                <a:spcPct val="90000"/>
              </a:lnSpc>
            </a:pPr>
            <a:r>
              <a:rPr lang="es-AR" sz="2400" smtClean="0"/>
              <a:t>Para la administración de estado de la aplicación:</a:t>
            </a:r>
          </a:p>
          <a:p>
            <a:pPr lvl="1">
              <a:lnSpc>
                <a:spcPct val="90000"/>
              </a:lnSpc>
            </a:pPr>
            <a:r>
              <a:rPr lang="es-AR" sz="2000" smtClean="0"/>
              <a:t>session.setAttribute(String key, Object value);</a:t>
            </a:r>
          </a:p>
          <a:p>
            <a:pPr lvl="1">
              <a:lnSpc>
                <a:spcPct val="90000"/>
              </a:lnSpc>
            </a:pPr>
            <a:r>
              <a:rPr lang="es-AR" sz="2000" smtClean="0"/>
              <a:t>session.getAttribute(String key);</a:t>
            </a:r>
          </a:p>
          <a:p>
            <a:pPr lvl="1">
              <a:lnSpc>
                <a:spcPct val="90000"/>
              </a:lnSpc>
            </a:pPr>
            <a:r>
              <a:rPr lang="es-AR" sz="2000" smtClean="0"/>
              <a:t>session.removeAttribute(String key);</a:t>
            </a:r>
          </a:p>
          <a:p>
            <a:pPr>
              <a:lnSpc>
                <a:spcPct val="90000"/>
              </a:lnSpc>
            </a:pPr>
            <a:r>
              <a:rPr lang="es-AR" sz="2400" smtClean="0"/>
              <a:t>Para destruir la HTTP Session:</a:t>
            </a:r>
          </a:p>
          <a:p>
            <a:pPr lvl="1">
              <a:lnSpc>
                <a:spcPct val="90000"/>
              </a:lnSpc>
            </a:pPr>
            <a:r>
              <a:rPr lang="es-AR" sz="2000" smtClean="0"/>
              <a:t>session.invalidate();</a:t>
            </a:r>
            <a:endParaRPr lang="en-US" sz="20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 </a:t>
            </a:r>
            <a:r>
              <a:rPr lang="es-AR" dirty="0" err="1" smtClean="0"/>
              <a:t>Session</a:t>
            </a:r>
            <a:endParaRPr lang="en-US" dirty="0" smtClean="0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mtClean="0"/>
              <a:t>HTTP Response (una vez creada la session, se envía información al cliente con el id de session)</a:t>
            </a:r>
          </a:p>
          <a:p>
            <a:endParaRPr lang="en-US" smtClean="0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827088" y="3068638"/>
            <a:ext cx="7200900" cy="2913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HTTP/1.1 200 OK 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Set-Cookie: JSESSIONID=0AAB6C8DE415 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Content-Type: text/html 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Content-Length: 397 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Date: 08 Oct 2009 03:25:40 GMT 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Server: Apache-Coyote/1.1 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Connection: close 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&lt;html&gt; ...&lt;/html&gt;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 </a:t>
            </a:r>
            <a:r>
              <a:rPr lang="es-AR" dirty="0" err="1" smtClean="0"/>
              <a:t>Session</a:t>
            </a:r>
            <a:endParaRPr lang="en-US" dirty="0" smtClean="0"/>
          </a:p>
        </p:txBody>
      </p:sp>
      <p:sp>
        <p:nvSpPr>
          <p:cNvPr id="27653" name="Text Box 5"/>
          <p:cNvSpPr>
            <a:spLocks noChangeArrowheads="1"/>
          </p:cNvSpPr>
          <p:nvPr>
            <p:ph type="body" idx="1"/>
          </p:nvPr>
        </p:nvSpPr>
        <p:spPr>
          <a:xfrm>
            <a:off x="755650" y="3068638"/>
            <a:ext cx="7772400" cy="2921000"/>
          </a:xfrm>
          <a:noFill/>
          <a:ln cap="flat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b="1" smtClean="0">
                <a:solidFill>
                  <a:srgbClr val="000000"/>
                </a:solidFill>
                <a:latin typeface="Verdana" pitchFamily="34" charset="0"/>
              </a:rPr>
              <a:t>POST </a:t>
            </a:r>
            <a:r>
              <a:rPr lang="en-US" sz="1600" smtClean="0">
                <a:solidFill>
                  <a:srgbClr val="000000"/>
                </a:solidFill>
                <a:latin typeface="Verdana" pitchFamily="34" charset="0"/>
              </a:rPr>
              <a:t>/registrar.do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smtClean="0">
                <a:solidFill>
                  <a:srgbClr val="000000"/>
                </a:solidFill>
                <a:latin typeface="Verdana" pitchFamily="34" charset="0"/>
              </a:rPr>
              <a:t>HTTP/1.1 Host: www.colpix.com.ar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smtClean="0">
                <a:solidFill>
                  <a:srgbClr val="000000"/>
                </a:solidFill>
                <a:latin typeface="Verdana" pitchFamily="34" charset="0"/>
              </a:rPr>
              <a:t>User-Agent: Mozilla/5.0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Verdana" pitchFamily="34" charset="0"/>
              </a:rPr>
              <a:t>Cookie: JSESSIONID=0AAB6C8DE415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b="1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Verdana" pitchFamily="34" charset="0"/>
              </a:rPr>
              <a:t>Accept: text/xml,application/xml,application/xhtml+xml,text/ html;q=0.9,text/plain;q=0.8,video/x-mng,image/png,image/ jpeg,image/gif;q=0.2,*/*;q=0.1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smtClean="0">
                <a:solidFill>
                  <a:srgbClr val="000000"/>
                </a:solidFill>
                <a:latin typeface="Verdana" pitchFamily="34" charset="0"/>
              </a:rPr>
              <a:t>Accept-Language: en-us,en;q=0.5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smtClean="0">
                <a:solidFill>
                  <a:srgbClr val="000000"/>
                </a:solidFill>
                <a:latin typeface="Verdana" pitchFamily="34" charset="0"/>
              </a:rPr>
              <a:t>Accept-Encoding: gzip,deflate</a:t>
            </a:r>
            <a:r>
              <a:rPr lang="en-US" sz="1600" b="1" smtClean="0">
                <a:solidFill>
                  <a:schemeClr val="tx1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84213" y="1231900"/>
            <a:ext cx="7920037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s-AR" sz="3200">
                <a:solidFill>
                  <a:srgbClr val="333399"/>
                </a:solidFill>
                <a:latin typeface="Tahoma" pitchFamily="34" charset="0"/>
              </a:rPr>
              <a:t>HTTP Request (se envía información al servidor sobre la identificación de la session en forma de cookie)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 </a:t>
            </a:r>
            <a:r>
              <a:rPr lang="es-AR" dirty="0" err="1" smtClean="0"/>
              <a:t>Session</a:t>
            </a:r>
            <a:r>
              <a:rPr lang="es-AR" dirty="0" smtClean="0"/>
              <a:t> - Configuración</a:t>
            </a:r>
            <a:endParaRPr 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mtClean="0"/>
              <a:t>Es posible configurar el timeout de la session para una aplicación web en el descriptor de deploy (web.xml)</a:t>
            </a:r>
            <a:endParaRPr lang="en-US" smtClean="0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755650" y="3141663"/>
            <a:ext cx="7272338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Verdana" pitchFamily="34" charset="0"/>
              </a:rPr>
              <a:t>&lt;?xml version="1.0" encoding="UTF-8"?&gt;</a:t>
            </a:r>
          </a:p>
          <a:p>
            <a:r>
              <a:rPr lang="en-US" sz="1800">
                <a:latin typeface="Verdana" pitchFamily="34" charset="0"/>
              </a:rPr>
              <a:t>&lt;web-app xmlns = http://java.sun.com/xml/ns/j2ee …</a:t>
            </a:r>
          </a:p>
          <a:p>
            <a:endParaRPr lang="en-US" sz="1800">
              <a:latin typeface="Verdana" pitchFamily="34" charset="0"/>
            </a:endParaRPr>
          </a:p>
          <a:p>
            <a:r>
              <a:rPr lang="en-US" sz="1800">
                <a:latin typeface="Verdana" pitchFamily="34" charset="0"/>
              </a:rPr>
              <a:t>  &lt;session-config&gt;</a:t>
            </a:r>
          </a:p>
          <a:p>
            <a:r>
              <a:rPr lang="en-US" sz="1800">
                <a:latin typeface="Verdana" pitchFamily="34" charset="0"/>
              </a:rPr>
              <a:t>    &lt;session-timeout&gt;30&lt;/session-timeout&gt;</a:t>
            </a:r>
          </a:p>
          <a:p>
            <a:r>
              <a:rPr lang="en-US" sz="1800">
                <a:latin typeface="Verdana" pitchFamily="34" charset="0"/>
              </a:rPr>
              <a:t>  &lt;/session-config&gt;</a:t>
            </a:r>
          </a:p>
          <a:p>
            <a:endParaRPr lang="en-US" sz="1800">
              <a:latin typeface="Verdana" pitchFamily="34" charset="0"/>
            </a:endParaRPr>
          </a:p>
          <a:p>
            <a:r>
              <a:rPr lang="en-US" sz="1800">
                <a:latin typeface="Verdana" pitchFamily="34" charset="0"/>
              </a:rPr>
              <a:t>&lt;/web-app&gt;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HTTP </a:t>
            </a:r>
            <a:r>
              <a:rPr lang="es-ES_tradnl" dirty="0" err="1" smtClean="0"/>
              <a:t>Session</a:t>
            </a:r>
            <a:r>
              <a:rPr lang="es-ES_tradnl" dirty="0" smtClean="0"/>
              <a:t>. Ejemplo 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106363" y="1352550"/>
            <a:ext cx="8732837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public class LoginServlet extends HttpServlet {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....	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public void doGet(HttpServletRequest req,HttpServletResponse resp) {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// Obtener “objeto sesión”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HttpSession sesion = req.getSession(true); 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s-AR" sz="1400" b="1">
              <a:latin typeface="Courier New" pitchFamily="49" charset="0"/>
            </a:endParaRP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Boolean logeado = (Boolean) sesion.getValue(“logged”);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if (!logeado || (logeado == null)){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	.... // Codigo busqueda usuario en BD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	if (sucess) {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	   .....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	   sesion.putValue(“logged”, true); 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	   sesion.putValue(“user_logged”,req.getParameter(“login”));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	} else { 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	   ....  }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} else {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.....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out.println("&lt;P&gt;Ya existe un usuario logeado .... ");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} </a:t>
            </a:r>
          </a:p>
          <a:p>
            <a:pPr marL="1428750" lvl="3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out.close();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 } 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6675" y="2249488"/>
            <a:ext cx="7431088" cy="341312"/>
            <a:chOff x="842" y="1417"/>
            <a:chExt cx="4681" cy="215"/>
          </a:xfrm>
        </p:grpSpPr>
        <p:sp>
          <p:nvSpPr>
            <p:cNvPr id="29710" name="Rectangle 6"/>
            <p:cNvSpPr>
              <a:spLocks noChangeArrowheads="1"/>
            </p:cNvSpPr>
            <p:nvPr/>
          </p:nvSpPr>
          <p:spPr bwMode="auto">
            <a:xfrm>
              <a:off x="842" y="1429"/>
              <a:ext cx="2890" cy="203"/>
            </a:xfrm>
            <a:prstGeom prst="rect">
              <a:avLst/>
            </a:prstGeom>
            <a:noFill/>
            <a:ln w="317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Text Box 7"/>
            <p:cNvSpPr txBox="1">
              <a:spLocks noChangeArrowheads="1"/>
            </p:cNvSpPr>
            <p:nvPr/>
          </p:nvSpPr>
          <p:spPr bwMode="auto">
            <a:xfrm>
              <a:off x="4269" y="1417"/>
              <a:ext cx="1254" cy="2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600">
                  <a:latin typeface="Tahoma" pitchFamily="34" charset="0"/>
                </a:rPr>
                <a:t>Acceso HttpSession</a:t>
              </a:r>
              <a:endParaRPr lang="es-ES" sz="1600">
                <a:latin typeface="Tahoma" pitchFamily="34" charset="0"/>
              </a:endParaRPr>
            </a:p>
          </p:txBody>
        </p:sp>
        <p:sp>
          <p:nvSpPr>
            <p:cNvPr id="29712" name="Line 8"/>
            <p:cNvSpPr>
              <a:spLocks noChangeShapeType="1"/>
            </p:cNvSpPr>
            <p:nvPr/>
          </p:nvSpPr>
          <p:spPr bwMode="auto">
            <a:xfrm flipH="1">
              <a:off x="3745" y="1531"/>
              <a:ext cx="475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363663" y="2706688"/>
            <a:ext cx="7500937" cy="1730375"/>
            <a:chOff x="859" y="1705"/>
            <a:chExt cx="4725" cy="1090"/>
          </a:xfrm>
        </p:grpSpPr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4330" y="1964"/>
              <a:ext cx="1254" cy="3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600">
                  <a:latin typeface="Tahoma" pitchFamily="34" charset="0"/>
                </a:rPr>
                <a:t>Acceso y colocación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600">
                  <a:latin typeface="Tahoma" pitchFamily="34" charset="0"/>
                </a:rPr>
                <a:t>de valores</a:t>
              </a:r>
              <a:endParaRPr lang="es-ES" sz="1600">
                <a:latin typeface="Tahoma" pitchFamily="34" charset="0"/>
              </a:endParaRPr>
            </a:p>
          </p:txBody>
        </p:sp>
        <p:sp>
          <p:nvSpPr>
            <p:cNvPr id="29706" name="Rectangle 11"/>
            <p:cNvSpPr>
              <a:spLocks noChangeArrowheads="1"/>
            </p:cNvSpPr>
            <p:nvPr/>
          </p:nvSpPr>
          <p:spPr bwMode="auto">
            <a:xfrm>
              <a:off x="859" y="1705"/>
              <a:ext cx="3692" cy="203"/>
            </a:xfrm>
            <a:prstGeom prst="rect">
              <a:avLst/>
            </a:prstGeom>
            <a:noFill/>
            <a:ln w="317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1418" y="2479"/>
              <a:ext cx="3917" cy="316"/>
            </a:xfrm>
            <a:prstGeom prst="rect">
              <a:avLst/>
            </a:prstGeom>
            <a:noFill/>
            <a:ln w="317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3"/>
            <p:cNvSpPr>
              <a:spLocks noChangeShapeType="1"/>
            </p:cNvSpPr>
            <p:nvPr/>
          </p:nvSpPr>
          <p:spPr bwMode="auto">
            <a:xfrm flipH="1">
              <a:off x="4552" y="2316"/>
              <a:ext cx="1" cy="147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09" name="Line 14"/>
            <p:cNvSpPr>
              <a:spLocks noChangeShapeType="1"/>
            </p:cNvSpPr>
            <p:nvPr/>
          </p:nvSpPr>
          <p:spPr bwMode="auto">
            <a:xfrm flipH="1" flipV="1">
              <a:off x="4524" y="1903"/>
              <a:ext cx="1" cy="147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Servlets</a:t>
            </a:r>
            <a:r>
              <a:rPr lang="es-ES_tradnl" dirty="0" smtClean="0"/>
              <a:t>: Contextos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mtClean="0"/>
              <a:t>Mantenimiento de 1 estado compartido por varios usuarios</a:t>
            </a:r>
          </a:p>
          <a:p>
            <a:pPr lvl="1"/>
            <a:r>
              <a:rPr lang="es-ES_tradnl" smtClean="0"/>
              <a:t>ServletContext</a:t>
            </a:r>
          </a:p>
          <a:p>
            <a:pPr lvl="2"/>
            <a:r>
              <a:rPr lang="es-ES_tradnl" smtClean="0"/>
              <a:t>Administra recursos compartidos por un grupo de servlets</a:t>
            </a:r>
          </a:p>
          <a:p>
            <a:pPr lvl="2"/>
            <a:r>
              <a:rPr lang="es-ES_tradnl" smtClean="0"/>
              <a:t>Aplicación típica: “Chat”</a:t>
            </a:r>
          </a:p>
          <a:p>
            <a:endParaRPr lang="es-ES_tradnl" smtClean="0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306513" y="4167188"/>
            <a:ext cx="7837487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....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RoomList roomlist = createRooms();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getServletContext().setAttribute(“roomList”, roomlist); </a:t>
            </a:r>
          </a:p>
          <a:p>
            <a:pPr marL="108585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lang="es-AR" sz="1400" b="1">
                <a:latin typeface="Courier New" pitchFamily="49" charset="0"/>
              </a:rPr>
              <a:t>	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err="1" smtClean="0"/>
              <a:t>Request</a:t>
            </a:r>
            <a:r>
              <a:rPr lang="es-AR" dirty="0" smtClean="0"/>
              <a:t>/Response</a:t>
            </a:r>
            <a:endParaRPr lang="en-US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632575" y="1454150"/>
            <a:ext cx="9144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588125" y="1341438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Servidor</a:t>
            </a:r>
          </a:p>
          <a:p>
            <a:pPr algn="ctr" eaLnBrk="1" hangingPunct="1"/>
            <a:r>
              <a:rPr lang="es-ES_tradnl" sz="1600">
                <a:latin typeface="Tahoma" pitchFamily="34" charset="0"/>
              </a:rPr>
              <a:t>Web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731000" y="2781300"/>
            <a:ext cx="78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Servidor</a:t>
            </a:r>
            <a:endParaRPr lang="en-US" sz="1000" b="1">
              <a:latin typeface="Verdana" pitchFamily="34" charset="0"/>
            </a:endParaRPr>
          </a:p>
        </p:txBody>
      </p:sp>
      <p:pic>
        <p:nvPicPr>
          <p:cNvPr id="4104" name="Picture 7" descr="browser_re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789363"/>
            <a:ext cx="3024188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1335088" y="1489075"/>
            <a:ext cx="9144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1258888" y="1412875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Web </a:t>
            </a:r>
          </a:p>
          <a:p>
            <a:pPr algn="ctr" eaLnBrk="1" hangingPunct="1"/>
            <a:r>
              <a:rPr lang="es-ES_tradnl" sz="1600">
                <a:latin typeface="Tahoma" pitchFamily="34" charset="0"/>
              </a:rPr>
              <a:t>Browser</a:t>
            </a:r>
            <a:endParaRPr lang="es-ES" sz="1600">
              <a:latin typeface="Tahoma" pitchFamily="34" charset="0"/>
            </a:endParaRPr>
          </a:p>
        </p:txBody>
      </p:sp>
      <p:pic>
        <p:nvPicPr>
          <p:cNvPr id="4107" name="Picture 10" descr="respon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2276475"/>
            <a:ext cx="4000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4932363" y="2781300"/>
            <a:ext cx="868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Response</a:t>
            </a:r>
            <a:endParaRPr lang="en-US" sz="1000" b="1">
              <a:latin typeface="Verdana" pitchFamily="34" charset="0"/>
            </a:endParaRPr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 flipH="1">
            <a:off x="2268538" y="220503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3995738" y="3716338"/>
            <a:ext cx="2192337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HTTP/1.0 200 OK </a:t>
            </a:r>
          </a:p>
          <a:p>
            <a:r>
              <a:rPr lang="en-US" sz="1000" dirty="0"/>
              <a:t>Date: Fri, 31 Dec 1999 23:59:59 GMT </a:t>
            </a:r>
          </a:p>
          <a:p>
            <a:r>
              <a:rPr lang="en-US" sz="1000" dirty="0"/>
              <a:t>Content-Type: text/html </a:t>
            </a:r>
          </a:p>
          <a:p>
            <a:r>
              <a:rPr lang="en-US" sz="1000" dirty="0"/>
              <a:t>Content-Length: 1354 </a:t>
            </a:r>
          </a:p>
          <a:p>
            <a:r>
              <a:rPr lang="en-US" sz="1000" dirty="0">
                <a:solidFill>
                  <a:srgbClr val="3366CC"/>
                </a:solidFill>
              </a:rPr>
              <a:t>&lt;html&gt;</a:t>
            </a:r>
          </a:p>
          <a:p>
            <a:r>
              <a:rPr lang="en-US" sz="1000" dirty="0">
                <a:solidFill>
                  <a:srgbClr val="3366CC"/>
                </a:solidFill>
              </a:rPr>
              <a:t> &lt;body&gt; </a:t>
            </a:r>
          </a:p>
          <a:p>
            <a:r>
              <a:rPr lang="en-US" sz="1000" dirty="0">
                <a:solidFill>
                  <a:srgbClr val="3366CC"/>
                </a:solidFill>
              </a:rPr>
              <a:t>&lt;h1&gt;</a:t>
            </a:r>
            <a:r>
              <a:rPr lang="en-US" sz="1000" dirty="0" err="1">
                <a:solidFill>
                  <a:srgbClr val="3366CC"/>
                </a:solidFill>
              </a:rPr>
              <a:t>Googl</a:t>
            </a:r>
            <a:r>
              <a:rPr lang="en-US" sz="1000" dirty="0">
                <a:solidFill>
                  <a:srgbClr val="3366CC"/>
                </a:solidFill>
              </a:rPr>
              <a:t>&lt;/h1&gt;</a:t>
            </a:r>
          </a:p>
          <a:p>
            <a:r>
              <a:rPr lang="en-US" sz="1000" dirty="0">
                <a:solidFill>
                  <a:srgbClr val="3366CC"/>
                </a:solidFill>
              </a:rPr>
              <a:t>  . . . </a:t>
            </a:r>
          </a:p>
          <a:p>
            <a:r>
              <a:rPr lang="en-US" sz="1000" dirty="0">
                <a:solidFill>
                  <a:srgbClr val="3366CC"/>
                </a:solidFill>
              </a:rPr>
              <a:t>&lt;/body&gt; </a:t>
            </a:r>
          </a:p>
          <a:p>
            <a:r>
              <a:rPr lang="en-US" sz="1000" dirty="0">
                <a:solidFill>
                  <a:srgbClr val="3366CC"/>
                </a:solidFill>
              </a:rPr>
              <a:t>&lt;/html&gt; </a:t>
            </a:r>
          </a:p>
        </p:txBody>
      </p:sp>
      <p:sp>
        <p:nvSpPr>
          <p:cNvPr id="4112" name="Text Box 15"/>
          <p:cNvSpPr txBox="1">
            <a:spLocks noChangeArrowheads="1"/>
          </p:cNvSpPr>
          <p:nvPr/>
        </p:nvSpPr>
        <p:spPr bwMode="auto">
          <a:xfrm>
            <a:off x="6372225" y="2997200"/>
            <a:ext cx="2824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3. El servidor recibe y procesa el </a:t>
            </a:r>
          </a:p>
          <a:p>
            <a:r>
              <a:rPr lang="es-AR" sz="1000" b="1">
                <a:latin typeface="Verdana" pitchFamily="34" charset="0"/>
              </a:rPr>
              <a:t>Request. Busca el recurso solicitado.</a:t>
            </a:r>
          </a:p>
          <a:p>
            <a:r>
              <a:rPr lang="es-AR" sz="1000" b="1">
                <a:latin typeface="Verdana" pitchFamily="34" charset="0"/>
              </a:rPr>
              <a:t>El servidor genera el Response </a:t>
            </a:r>
          </a:p>
          <a:p>
            <a:r>
              <a:rPr lang="es-AR" sz="1000" b="1">
                <a:latin typeface="Verdana" pitchFamily="34" charset="0"/>
              </a:rPr>
              <a:t>Correspondiente y lo envía al cliente.</a:t>
            </a:r>
            <a:endParaRPr lang="en-US" sz="1000" b="1">
              <a:latin typeface="Verdana" pitchFamily="34" charset="0"/>
            </a:endParaRPr>
          </a:p>
        </p:txBody>
      </p:sp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468313" y="2997200"/>
            <a:ext cx="3378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000" b="1">
                <a:latin typeface="Verdana" pitchFamily="34" charset="0"/>
              </a:rPr>
              <a:t>4. El cliente recibe el Response y lo procesa. </a:t>
            </a:r>
          </a:p>
          <a:p>
            <a:r>
              <a:rPr lang="es-AR" sz="1000" b="1">
                <a:latin typeface="Verdana" pitchFamily="34" charset="0"/>
              </a:rPr>
              <a:t>El browser obtiene el HTML, lo interpreta y </a:t>
            </a:r>
          </a:p>
          <a:p>
            <a:r>
              <a:rPr lang="es-AR" sz="1000" b="1">
                <a:latin typeface="Verdana" pitchFamily="34" charset="0"/>
              </a:rPr>
              <a:t>muestra en la pantalla.</a:t>
            </a:r>
            <a:endParaRPr lang="en-US" sz="1000" b="1">
              <a:latin typeface="Verdana" pitchFamily="34" charset="0"/>
            </a:endParaRPr>
          </a:p>
        </p:txBody>
      </p:sp>
      <p:sp>
        <p:nvSpPr>
          <p:cNvPr id="4114" name="Line 17"/>
          <p:cNvSpPr>
            <a:spLocks noChangeShapeType="1"/>
          </p:cNvSpPr>
          <p:nvPr/>
        </p:nvSpPr>
        <p:spPr bwMode="auto">
          <a:xfrm>
            <a:off x="1692275" y="2781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1692275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Servlets</a:t>
            </a:r>
            <a:r>
              <a:rPr lang="es-AR" dirty="0" smtClean="0"/>
              <a:t> vs. JSP</a:t>
            </a:r>
            <a:endParaRPr lang="es-ES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mtClean="0"/>
              <a:t>Servlets:</a:t>
            </a:r>
          </a:p>
          <a:p>
            <a:pPr lvl="1"/>
            <a:r>
              <a:rPr lang="es-AR" smtClean="0"/>
              <a:t>“Código”</a:t>
            </a:r>
          </a:p>
          <a:p>
            <a:pPr lvl="1"/>
            <a:r>
              <a:rPr lang="es-ES" smtClean="0"/>
              <a:t>Adecuados para programadores</a:t>
            </a:r>
          </a:p>
          <a:p>
            <a:pPr lvl="1"/>
            <a:r>
              <a:rPr lang="es-ES" smtClean="0"/>
              <a:t>Foco en la funcionalidad / control de la aplicación</a:t>
            </a:r>
          </a:p>
          <a:p>
            <a:r>
              <a:rPr lang="es-ES" smtClean="0"/>
              <a:t>JSP</a:t>
            </a:r>
          </a:p>
          <a:p>
            <a:pPr lvl="1"/>
            <a:r>
              <a:rPr lang="es-ES" smtClean="0"/>
              <a:t>“Página HTML/XML” + “scripts”</a:t>
            </a:r>
          </a:p>
          <a:p>
            <a:pPr lvl="1"/>
            <a:r>
              <a:rPr lang="es-ES" smtClean="0"/>
              <a:t>Adecuados para diseñadores de páginas</a:t>
            </a:r>
          </a:p>
          <a:p>
            <a:pPr lvl="1"/>
            <a:r>
              <a:rPr lang="es-ES" smtClean="0"/>
              <a:t>Foco en el diseño de las presentaciones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Servlets</a:t>
            </a:r>
            <a:r>
              <a:rPr lang="es-AR" dirty="0" smtClean="0"/>
              <a:t> vs. JSP</a:t>
            </a:r>
            <a:endParaRPr lang="en-US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sz="1800" smtClean="0"/>
              <a:t>De esta manera se crea una página web dinámica en un Servlet. Hay que utilizar un output stream:</a:t>
            </a:r>
          </a:p>
          <a:p>
            <a:pPr>
              <a:lnSpc>
                <a:spcPct val="90000"/>
              </a:lnSpc>
            </a:pPr>
            <a:endParaRPr lang="es-AR" sz="1800" smtClean="0"/>
          </a:p>
          <a:p>
            <a:pPr>
              <a:lnSpc>
                <a:spcPct val="90000"/>
              </a:lnSpc>
            </a:pPr>
            <a:endParaRPr lang="es-AR" sz="2400" smtClean="0"/>
          </a:p>
          <a:p>
            <a:pPr>
              <a:lnSpc>
                <a:spcPct val="90000"/>
              </a:lnSpc>
            </a:pPr>
            <a:endParaRPr lang="es-AR" sz="2400" smtClean="0"/>
          </a:p>
          <a:p>
            <a:pPr>
              <a:lnSpc>
                <a:spcPct val="90000"/>
              </a:lnSpc>
            </a:pPr>
            <a:r>
              <a:rPr lang="es-AR" sz="1800" smtClean="0"/>
              <a:t>Un JSP “parece” un HTML al que se le puede ingresar código y recursos Java. </a:t>
            </a:r>
          </a:p>
          <a:p>
            <a:pPr>
              <a:lnSpc>
                <a:spcPct val="90000"/>
              </a:lnSpc>
            </a:pPr>
            <a:endParaRPr lang="es-AR" sz="1800" smtClean="0"/>
          </a:p>
          <a:p>
            <a:pPr>
              <a:lnSpc>
                <a:spcPct val="90000"/>
              </a:lnSpc>
            </a:pPr>
            <a:endParaRPr lang="es-AR" sz="1800" smtClean="0"/>
          </a:p>
          <a:p>
            <a:pPr>
              <a:lnSpc>
                <a:spcPct val="90000"/>
              </a:lnSpc>
            </a:pPr>
            <a:endParaRPr lang="es-AR" sz="1800" smtClean="0"/>
          </a:p>
          <a:p>
            <a:pPr>
              <a:lnSpc>
                <a:spcPct val="90000"/>
              </a:lnSpc>
            </a:pPr>
            <a:endParaRPr lang="es-AR" sz="1800" smtClean="0"/>
          </a:p>
          <a:p>
            <a:pPr>
              <a:lnSpc>
                <a:spcPct val="90000"/>
              </a:lnSpc>
            </a:pPr>
            <a:endParaRPr lang="es-AR" sz="1800" smtClean="0"/>
          </a:p>
          <a:p>
            <a:pPr>
              <a:lnSpc>
                <a:spcPct val="90000"/>
              </a:lnSpc>
            </a:pPr>
            <a:endParaRPr lang="es-AR" sz="1800" smtClean="0"/>
          </a:p>
          <a:p>
            <a:pPr>
              <a:lnSpc>
                <a:spcPct val="90000"/>
              </a:lnSpc>
            </a:pPr>
            <a:endParaRPr lang="es-AR" sz="1800" smtClean="0"/>
          </a:p>
          <a:p>
            <a:pPr>
              <a:lnSpc>
                <a:spcPct val="90000"/>
              </a:lnSpc>
            </a:pPr>
            <a:r>
              <a:rPr lang="es-AR" sz="1800" smtClean="0"/>
              <a:t>Un JSP finalmente, se traduce en una clase Servlet</a:t>
            </a:r>
            <a:endParaRPr lang="es-AR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grpSp>
        <p:nvGrpSpPr>
          <p:cNvPr id="32774" name="Group 4"/>
          <p:cNvGrpSpPr>
            <a:grpSpLocks/>
          </p:cNvGrpSpPr>
          <p:nvPr/>
        </p:nvGrpSpPr>
        <p:grpSpPr bwMode="auto">
          <a:xfrm>
            <a:off x="1042988" y="2205038"/>
            <a:ext cx="7029450" cy="590550"/>
            <a:chOff x="657" y="1389"/>
            <a:chExt cx="4428" cy="372"/>
          </a:xfrm>
        </p:grpSpPr>
        <p:sp>
          <p:nvSpPr>
            <p:cNvPr id="32778" name="Text Box 5"/>
            <p:cNvSpPr txBox="1">
              <a:spLocks noChangeArrowheads="1"/>
            </p:cNvSpPr>
            <p:nvPr/>
          </p:nvSpPr>
          <p:spPr bwMode="auto">
            <a:xfrm>
              <a:off x="657" y="1389"/>
              <a:ext cx="3583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4"/>
              <a:r>
                <a:rPr lang="en-US" sz="1600">
                  <a:latin typeface="Verdana" pitchFamily="34" charset="0"/>
                </a:rPr>
                <a:t>out.println(“&lt;html&gt; &lt;body&gt;” + “&lt;h1&gt;Hola” + nombre  + “&lt;/h1&gt;&lt;/body&gt;&lt;/html&gt;”);</a:t>
              </a:r>
            </a:p>
          </p:txBody>
        </p:sp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4513" y="1480"/>
              <a:ext cx="5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Verdana" pitchFamily="34" charset="0"/>
                </a:rPr>
                <a:t>Servlet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32780" name="Line 7"/>
            <p:cNvSpPr>
              <a:spLocks noChangeShapeType="1"/>
            </p:cNvSpPr>
            <p:nvPr/>
          </p:nvSpPr>
          <p:spPr bwMode="auto">
            <a:xfrm flipH="1">
              <a:off x="4241" y="159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1476375" y="3716338"/>
            <a:ext cx="5184775" cy="187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&lt;html&gt;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   &lt;body&gt;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     &lt;h1&gt;Hola &lt;%= nombre %&gt;&lt;/h1&gt;        &lt;/body&gt; 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&lt;/html&gt;</a:t>
            </a:r>
            <a:r>
              <a:rPr lang="en-US"/>
              <a:t> </a:t>
            </a: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7380288" y="4508500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/>
              <a:t>JSP</a:t>
            </a:r>
            <a:endParaRPr lang="en-US" sz="1600"/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 flipH="1">
            <a:off x="6659563" y="47244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JSP: Java Server </a:t>
            </a:r>
            <a:r>
              <a:rPr lang="es-AR" dirty="0" err="1" smtClean="0"/>
              <a:t>Pages</a:t>
            </a:r>
            <a:endParaRPr lang="es-ES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mtClean="0"/>
              <a:t>Ventajas:</a:t>
            </a:r>
          </a:p>
          <a:p>
            <a:pPr lvl="2"/>
            <a:r>
              <a:rPr lang="es-ES" smtClean="0"/>
              <a:t>Separación de contenido estático y dinámico</a:t>
            </a:r>
          </a:p>
          <a:p>
            <a:pPr lvl="2"/>
            <a:r>
              <a:rPr lang="es-ES" smtClean="0"/>
              <a:t>Portabilidad (“Write Once Run Anywhere”)</a:t>
            </a:r>
          </a:p>
          <a:p>
            <a:pPr lvl="2"/>
            <a:r>
              <a:rPr lang="es-ES" smtClean="0"/>
              <a:t>Transparencia del concepto de Servlet</a:t>
            </a:r>
          </a:p>
          <a:p>
            <a:pPr lvl="1"/>
            <a:endParaRPr lang="es-ES" smtClean="0"/>
          </a:p>
          <a:p>
            <a:r>
              <a:rPr lang="es-ES" smtClean="0"/>
              <a:t>Características del lenguaje</a:t>
            </a:r>
          </a:p>
          <a:p>
            <a:pPr lvl="2"/>
            <a:r>
              <a:rPr lang="es-ES" smtClean="0"/>
              <a:t>Scriptlets / Directivas / Declaraciones / Expresiones (Expresion Lenguage)</a:t>
            </a:r>
          </a:p>
          <a:p>
            <a:pPr lvl="2"/>
            <a:r>
              <a:rPr lang="es-ES" smtClean="0"/>
              <a:t>Tags (JSTL)</a:t>
            </a:r>
          </a:p>
          <a:p>
            <a:pPr lvl="2"/>
            <a:r>
              <a:rPr lang="es-ES" smtClean="0"/>
              <a:t>Facilidades de sincronización, manejo excepciones, administración de sesiones.</a:t>
            </a:r>
          </a:p>
          <a:p>
            <a:pPr lvl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JSP: Java Server </a:t>
            </a:r>
            <a:r>
              <a:rPr lang="es-AR" dirty="0" err="1" smtClean="0"/>
              <a:t>Pages</a:t>
            </a:r>
            <a:endParaRPr 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smtClean="0"/>
              <a:t>Finalmente un JSP es un Servlet</a:t>
            </a:r>
          </a:p>
          <a:p>
            <a:pPr lvl="1">
              <a:lnSpc>
                <a:spcPct val="90000"/>
              </a:lnSpc>
            </a:pPr>
            <a:r>
              <a:rPr lang="es-AR" smtClean="0"/>
              <a:t>El contenedor traduce el JSP en archivo que contiene una clase fuente Servlet (.java), luego compila esta clase y se obtiene el archivo compilado .class de dicho Servlet</a:t>
            </a:r>
          </a:p>
          <a:p>
            <a:pPr lvl="1">
              <a:lnSpc>
                <a:spcPct val="90000"/>
              </a:lnSpc>
            </a:pPr>
            <a:r>
              <a:rPr lang="es-AR" smtClean="0"/>
              <a:t>Dicho Servlet se comporta de la misma manera que un Servlet codificado a mano: </a:t>
            </a:r>
          </a:p>
          <a:p>
            <a:pPr lvl="2">
              <a:lnSpc>
                <a:spcPct val="90000"/>
              </a:lnSpc>
            </a:pPr>
            <a:r>
              <a:rPr lang="es-AR" smtClean="0"/>
              <a:t>El contenedor lo carga, lo instancia, lo inicializa, genera un thread para cada request e invoca el método service()</a:t>
            </a: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elementos JSP</a:t>
            </a:r>
            <a:endParaRPr lang="en-US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Scriptlet: &lt;% %&gt; </a:t>
            </a:r>
          </a:p>
          <a:p>
            <a:pPr lvl="1">
              <a:lnSpc>
                <a:spcPct val="90000"/>
              </a:lnSpc>
            </a:pPr>
            <a:r>
              <a:rPr lang="es-AR" sz="2000" smtClean="0"/>
              <a:t>Código Java embebido en el JSP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Directive: &lt;%@ %&gt; 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Page: &lt;%@ </a:t>
            </a:r>
            <a:r>
              <a:rPr lang="en-US" sz="1400" b="1" smtClean="0"/>
              <a:t>page </a:t>
            </a:r>
            <a:r>
              <a:rPr lang="en-US" sz="1400" smtClean="0"/>
              <a:t>import=”foo.*” session=”false” %&gt;</a:t>
            </a:r>
          </a:p>
          <a:p>
            <a:pPr lvl="1">
              <a:lnSpc>
                <a:spcPct val="90000"/>
              </a:lnSpc>
            </a:pPr>
            <a:r>
              <a:rPr lang="es-AR" sz="1400" smtClean="0"/>
              <a:t>Taglib: </a:t>
            </a:r>
            <a:r>
              <a:rPr lang="it-IT" sz="1200" smtClean="0"/>
              <a:t>&lt;%@ taglib uri="http://java.sun.com/jsp/jstl/core" prefix="c" %&gt;</a:t>
            </a:r>
            <a:endParaRPr lang="en-US" sz="1200" smtClean="0"/>
          </a:p>
          <a:p>
            <a:pPr lvl="1">
              <a:lnSpc>
                <a:spcPct val="90000"/>
              </a:lnSpc>
            </a:pPr>
            <a:r>
              <a:rPr lang="en-US" sz="1400" smtClean="0"/>
              <a:t>Include</a:t>
            </a:r>
            <a:r>
              <a:rPr lang="en-US" sz="2000" smtClean="0"/>
              <a:t>: </a:t>
            </a:r>
            <a:r>
              <a:rPr lang="en-US" sz="1400" smtClean="0"/>
              <a:t>&lt;%@ </a:t>
            </a:r>
            <a:r>
              <a:rPr lang="en-US" sz="1400" b="1" smtClean="0"/>
              <a:t>include </a:t>
            </a:r>
            <a:r>
              <a:rPr lang="en-US" sz="1400" smtClean="0"/>
              <a:t>file=”header.html” %&gt;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Expression: &lt;%= %&gt; </a:t>
            </a:r>
          </a:p>
          <a:p>
            <a:pPr lvl="1">
              <a:lnSpc>
                <a:spcPct val="90000"/>
              </a:lnSpc>
            </a:pPr>
            <a:r>
              <a:rPr lang="es-AR" sz="2000" smtClean="0"/>
              <a:t>Expresiones.</a:t>
            </a:r>
          </a:p>
          <a:p>
            <a:pPr>
              <a:lnSpc>
                <a:spcPct val="90000"/>
              </a:lnSpc>
            </a:pPr>
            <a:r>
              <a:rPr lang="es-AR" sz="2400" smtClean="0"/>
              <a:t>Declaration: </a:t>
            </a:r>
            <a:r>
              <a:rPr lang="en-US" sz="2400" smtClean="0"/>
              <a:t>&lt;%! %&gt;</a:t>
            </a:r>
          </a:p>
          <a:p>
            <a:pPr lvl="1">
              <a:lnSpc>
                <a:spcPct val="90000"/>
              </a:lnSpc>
            </a:pPr>
            <a:r>
              <a:rPr lang="es-AR" sz="2000" smtClean="0"/>
              <a:t>Forma de declarar un atributo a nivel de Servlet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EL expression: ${ } </a:t>
            </a:r>
          </a:p>
          <a:p>
            <a:pPr lvl="1">
              <a:lnSpc>
                <a:spcPct val="90000"/>
              </a:lnSpc>
            </a:pPr>
            <a:r>
              <a:rPr lang="es-AR" sz="2000" smtClean="0"/>
              <a:t>Expression Language</a:t>
            </a:r>
          </a:p>
          <a:p>
            <a:pPr>
              <a:lnSpc>
                <a:spcPct val="90000"/>
              </a:lnSpc>
            </a:pPr>
            <a:r>
              <a:rPr lang="es-AR" sz="2400" smtClean="0"/>
              <a:t>Action: </a:t>
            </a:r>
            <a:r>
              <a:rPr lang="en-US" sz="2400" smtClean="0"/>
              <a:t>&lt;jsp:include page=”footer.html” /&gt;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JSP</a:t>
            </a:r>
            <a:endParaRPr lang="es-ES" dirty="0" smtClean="0"/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4953000" cy="309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s-AR" sz="1400" b="1">
                <a:latin typeface="Courier New" pitchFamily="49" charset="0"/>
              </a:rPr>
              <a:t>&lt;%@page import=“java.text.*, java.util.*” *&gt;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&lt;body&gt;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&lt;%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Date d = new Date ();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String today = DateFormat.getDateInstance().format(d);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%&gt;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Today is: 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&lt;em&gt; &lt;%=today%&gt; &lt;/em&gt;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</a:pPr>
            <a:r>
              <a:rPr lang="es-ES" sz="1400" b="1">
                <a:latin typeface="Courier New" pitchFamily="49" charset="0"/>
              </a:rPr>
              <a:t>&lt;/html&gt;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7721600" y="3306763"/>
            <a:ext cx="447675" cy="393700"/>
          </a:xfrm>
          <a:prstGeom prst="ellipse">
            <a:avLst/>
          </a:prstGeom>
          <a:gradFill rotWithShape="0">
            <a:gsLst>
              <a:gs pos="0">
                <a:srgbClr val="800000"/>
              </a:gs>
              <a:gs pos="100000">
                <a:srgbClr val="2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467600" y="2819400"/>
            <a:ext cx="97790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Servlet</a:t>
            </a:r>
            <a:endParaRPr lang="es-ES" sz="1800" b="1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1676400" y="1752600"/>
            <a:ext cx="266700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Página (archivo .JSP)</a:t>
            </a:r>
            <a:endParaRPr lang="es-ES" sz="1800" b="1"/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5867400" y="3276600"/>
            <a:ext cx="1676400" cy="533400"/>
          </a:xfrm>
          <a:custGeom>
            <a:avLst/>
            <a:gdLst>
              <a:gd name="T0" fmla="*/ 97580454 w 21600"/>
              <a:gd name="T1" fmla="*/ 0 h 21600"/>
              <a:gd name="T2" fmla="*/ 0 w 21600"/>
              <a:gd name="T3" fmla="*/ 6586009 h 21600"/>
              <a:gd name="T4" fmla="*/ 97580454 w 21600"/>
              <a:gd name="T5" fmla="*/ 13172018 h 21600"/>
              <a:gd name="T6" fmla="*/ 130107258 w 21600"/>
              <a:gd name="T7" fmla="*/ 658600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943600" y="3657600"/>
            <a:ext cx="1600200" cy="1250950"/>
            <a:chOff x="3744" y="2304"/>
            <a:chExt cx="1008" cy="788"/>
          </a:xfrm>
        </p:grpSpPr>
        <p:sp>
          <p:nvSpPr>
            <p:cNvPr id="36885" name="Text Box 10"/>
            <p:cNvSpPr txBox="1">
              <a:spLocks noChangeArrowheads="1"/>
            </p:cNvSpPr>
            <p:nvPr/>
          </p:nvSpPr>
          <p:spPr bwMode="auto">
            <a:xfrm>
              <a:off x="3744" y="2688"/>
              <a:ext cx="1008" cy="404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 b="1"/>
                <a:t>Compilación de la Página</a:t>
              </a:r>
              <a:endParaRPr lang="es-ES" sz="1800" b="1"/>
            </a:p>
          </p:txBody>
        </p:sp>
        <p:sp>
          <p:nvSpPr>
            <p:cNvPr id="36886" name="Line 15"/>
            <p:cNvSpPr>
              <a:spLocks noChangeShapeType="1"/>
            </p:cNvSpPr>
            <p:nvPr/>
          </p:nvSpPr>
          <p:spPr bwMode="auto">
            <a:xfrm flipH="1" flipV="1">
              <a:off x="4176" y="230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36876" name="Rectangle 18"/>
          <p:cNvSpPr>
            <a:spLocks noChangeArrowheads="1"/>
          </p:cNvSpPr>
          <p:nvPr/>
        </p:nvSpPr>
        <p:spPr bwMode="auto">
          <a:xfrm>
            <a:off x="609600" y="2133600"/>
            <a:ext cx="5105400" cy="304800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Text Box 19"/>
          <p:cNvSpPr txBox="1">
            <a:spLocks noChangeArrowheads="1"/>
          </p:cNvSpPr>
          <p:nvPr/>
        </p:nvSpPr>
        <p:spPr bwMode="auto">
          <a:xfrm>
            <a:off x="3581400" y="5867400"/>
            <a:ext cx="1062038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>
                <a:latin typeface="Tahoma" pitchFamily="34" charset="0"/>
              </a:rPr>
              <a:t>Scriptlet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36878" name="Line 20"/>
          <p:cNvSpPr>
            <a:spLocks noChangeShapeType="1"/>
          </p:cNvSpPr>
          <p:nvPr/>
        </p:nvSpPr>
        <p:spPr bwMode="auto">
          <a:xfrm flipV="1">
            <a:off x="5029200" y="2438400"/>
            <a:ext cx="0" cy="3276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6879" name="Rectangle 21"/>
          <p:cNvSpPr>
            <a:spLocks noChangeArrowheads="1"/>
          </p:cNvSpPr>
          <p:nvPr/>
        </p:nvSpPr>
        <p:spPr bwMode="auto">
          <a:xfrm>
            <a:off x="609600" y="2971800"/>
            <a:ext cx="4267200" cy="1143000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22"/>
          <p:cNvSpPr>
            <a:spLocks noChangeArrowheads="1"/>
          </p:cNvSpPr>
          <p:nvPr/>
        </p:nvSpPr>
        <p:spPr bwMode="auto">
          <a:xfrm>
            <a:off x="1219200" y="4419600"/>
            <a:ext cx="1143000" cy="304800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23"/>
          <p:cNvSpPr>
            <a:spLocks noChangeShapeType="1"/>
          </p:cNvSpPr>
          <p:nvPr/>
        </p:nvSpPr>
        <p:spPr bwMode="auto">
          <a:xfrm flipH="1" flipV="1">
            <a:off x="4267200" y="4191000"/>
            <a:ext cx="0" cy="15240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6882" name="Line 24"/>
          <p:cNvSpPr>
            <a:spLocks noChangeShapeType="1"/>
          </p:cNvSpPr>
          <p:nvPr/>
        </p:nvSpPr>
        <p:spPr bwMode="auto">
          <a:xfrm flipV="1">
            <a:off x="2339975" y="4724400"/>
            <a:ext cx="22225" cy="100965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6883" name="Text Box 26"/>
          <p:cNvSpPr txBox="1">
            <a:spLocks noChangeArrowheads="1"/>
          </p:cNvSpPr>
          <p:nvPr/>
        </p:nvSpPr>
        <p:spPr bwMode="auto">
          <a:xfrm>
            <a:off x="1187450" y="5805488"/>
            <a:ext cx="1990725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>
                <a:latin typeface="Tahoma" pitchFamily="34" charset="0"/>
              </a:rPr>
              <a:t>Expression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36884" name="Text Box 27"/>
          <p:cNvSpPr txBox="1">
            <a:spLocks noChangeArrowheads="1"/>
          </p:cNvSpPr>
          <p:nvPr/>
        </p:nvSpPr>
        <p:spPr bwMode="auto">
          <a:xfrm>
            <a:off x="4787900" y="5876925"/>
            <a:ext cx="1062038" cy="3365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600">
                <a:latin typeface="Tahoma" pitchFamily="34" charset="0"/>
              </a:rPr>
              <a:t>Directive</a:t>
            </a:r>
            <a:endParaRPr lang="es-ES" sz="16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 autoUpdateAnimBg="0"/>
      <p:bldP spid="235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1 JSP</a:t>
            </a:r>
            <a:endParaRPr lang="es-ES" dirty="0" smtClean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2667000" y="1905000"/>
            <a:ext cx="5737225" cy="3357563"/>
          </a:xfrm>
          <a:prstGeom prst="rect">
            <a:avLst/>
          </a:prstGeom>
          <a:solidFill>
            <a:srgbClr val="C0C0C0">
              <a:alpha val="50195"/>
            </a:srgbClr>
          </a:solidFill>
          <a:ln w="317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895" name="Group 5"/>
          <p:cNvGrpSpPr>
            <a:grpSpLocks/>
          </p:cNvGrpSpPr>
          <p:nvPr/>
        </p:nvGrpSpPr>
        <p:grpSpPr bwMode="auto">
          <a:xfrm>
            <a:off x="6958013" y="4059238"/>
            <a:ext cx="1031875" cy="1666875"/>
            <a:chOff x="4691" y="2596"/>
            <a:chExt cx="650" cy="1050"/>
          </a:xfrm>
        </p:grpSpPr>
        <p:sp>
          <p:nvSpPr>
            <p:cNvPr id="37942" name="Line 6"/>
            <p:cNvSpPr>
              <a:spLocks noChangeShapeType="1"/>
            </p:cNvSpPr>
            <p:nvPr/>
          </p:nvSpPr>
          <p:spPr bwMode="auto">
            <a:xfrm>
              <a:off x="4824" y="2596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grpSp>
          <p:nvGrpSpPr>
            <p:cNvPr id="37943" name="Group 7"/>
            <p:cNvGrpSpPr>
              <a:grpSpLocks/>
            </p:cNvGrpSpPr>
            <p:nvPr/>
          </p:nvGrpSpPr>
          <p:grpSpPr bwMode="auto">
            <a:xfrm>
              <a:off x="4691" y="2612"/>
              <a:ext cx="650" cy="1034"/>
              <a:chOff x="4691" y="2612"/>
              <a:chExt cx="650" cy="1034"/>
            </a:xfrm>
          </p:grpSpPr>
          <p:sp>
            <p:nvSpPr>
              <p:cNvPr id="37944" name="Text Box 8"/>
              <p:cNvSpPr txBox="1">
                <a:spLocks noChangeArrowheads="1"/>
              </p:cNvSpPr>
              <p:nvPr/>
            </p:nvSpPr>
            <p:spPr bwMode="auto">
              <a:xfrm>
                <a:off x="4691" y="3415"/>
                <a:ext cx="650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s-ES_tradnl" sz="1800" b="1"/>
                  <a:t>JDBC</a:t>
                </a:r>
                <a:endParaRPr lang="es-ES" sz="1800" b="1"/>
              </a:p>
            </p:txBody>
          </p:sp>
          <p:sp>
            <p:nvSpPr>
              <p:cNvPr id="37945" name="Line 9"/>
              <p:cNvSpPr>
                <a:spLocks noChangeShapeType="1"/>
              </p:cNvSpPr>
              <p:nvPr/>
            </p:nvSpPr>
            <p:spPr bwMode="auto">
              <a:xfrm flipH="1" flipV="1">
                <a:off x="4937" y="2612"/>
                <a:ext cx="0" cy="82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37896" name="Group 93"/>
          <p:cNvGrpSpPr>
            <a:grpSpLocks/>
          </p:cNvGrpSpPr>
          <p:nvPr/>
        </p:nvGrpSpPr>
        <p:grpSpPr bwMode="auto">
          <a:xfrm>
            <a:off x="2971800" y="2470150"/>
            <a:ext cx="4213225" cy="2363788"/>
            <a:chOff x="2971" y="1556"/>
            <a:chExt cx="1555" cy="1489"/>
          </a:xfrm>
        </p:grpSpPr>
        <p:sp>
          <p:nvSpPr>
            <p:cNvPr id="37940" name="Rectangle 16"/>
            <p:cNvSpPr>
              <a:spLocks noChangeArrowheads="1"/>
            </p:cNvSpPr>
            <p:nvPr/>
          </p:nvSpPr>
          <p:spPr bwMode="auto">
            <a:xfrm>
              <a:off x="2990" y="1588"/>
              <a:ext cx="1536" cy="14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1" name="Text Box 17"/>
            <p:cNvSpPr txBox="1">
              <a:spLocks noChangeArrowheads="1"/>
            </p:cNvSpPr>
            <p:nvPr/>
          </p:nvSpPr>
          <p:spPr bwMode="auto">
            <a:xfrm>
              <a:off x="2971" y="1556"/>
              <a:ext cx="1445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 b="1"/>
                <a:t>Container</a:t>
              </a:r>
              <a:endParaRPr lang="es-ES" sz="1800" b="1"/>
            </a:p>
          </p:txBody>
        </p:sp>
      </p:grpSp>
      <p:sp>
        <p:nvSpPr>
          <p:cNvPr id="37897" name="Rectangle 34"/>
          <p:cNvSpPr>
            <a:spLocks noChangeArrowheads="1"/>
          </p:cNvSpPr>
          <p:nvPr/>
        </p:nvSpPr>
        <p:spPr bwMode="auto">
          <a:xfrm>
            <a:off x="668338" y="1905000"/>
            <a:ext cx="1504950" cy="3349625"/>
          </a:xfrm>
          <a:prstGeom prst="rect">
            <a:avLst/>
          </a:prstGeom>
          <a:solidFill>
            <a:srgbClr val="C0C0C0">
              <a:alpha val="50195"/>
            </a:srgbClr>
          </a:solidFill>
          <a:ln w="317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35"/>
          <p:cNvSpPr>
            <a:spLocks noChangeShapeType="1"/>
          </p:cNvSpPr>
          <p:nvPr/>
        </p:nvSpPr>
        <p:spPr bwMode="auto">
          <a:xfrm>
            <a:off x="1787525" y="3575050"/>
            <a:ext cx="1219200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grpSp>
        <p:nvGrpSpPr>
          <p:cNvPr id="37899" name="Group 38"/>
          <p:cNvGrpSpPr>
            <a:grpSpLocks/>
          </p:cNvGrpSpPr>
          <p:nvPr/>
        </p:nvGrpSpPr>
        <p:grpSpPr bwMode="auto">
          <a:xfrm>
            <a:off x="890588" y="2911475"/>
            <a:ext cx="990600" cy="1295400"/>
            <a:chOff x="869" y="1873"/>
            <a:chExt cx="624" cy="816"/>
          </a:xfrm>
        </p:grpSpPr>
        <p:sp>
          <p:nvSpPr>
            <p:cNvPr id="37917" name="Rectangle 39"/>
            <p:cNvSpPr>
              <a:spLocks noChangeArrowheads="1"/>
            </p:cNvSpPr>
            <p:nvPr/>
          </p:nvSpPr>
          <p:spPr bwMode="auto">
            <a:xfrm>
              <a:off x="917" y="1921"/>
              <a:ext cx="576" cy="76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sp>
          <p:nvSpPr>
            <p:cNvPr id="37918" name="Rectangle 40"/>
            <p:cNvSpPr>
              <a:spLocks noChangeArrowheads="1"/>
            </p:cNvSpPr>
            <p:nvPr/>
          </p:nvSpPr>
          <p:spPr bwMode="auto">
            <a:xfrm>
              <a:off x="869" y="1873"/>
              <a:ext cx="57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grpSp>
          <p:nvGrpSpPr>
            <p:cNvPr id="37919" name="Group 41"/>
            <p:cNvGrpSpPr>
              <a:grpSpLocks/>
            </p:cNvGrpSpPr>
            <p:nvPr/>
          </p:nvGrpSpPr>
          <p:grpSpPr bwMode="auto">
            <a:xfrm>
              <a:off x="957" y="2033"/>
              <a:ext cx="386" cy="438"/>
              <a:chOff x="2064" y="2208"/>
              <a:chExt cx="465" cy="563"/>
            </a:xfrm>
          </p:grpSpPr>
          <p:sp>
            <p:nvSpPr>
              <p:cNvPr id="37920" name="Rectangle 42"/>
              <p:cNvSpPr>
                <a:spLocks noChangeArrowheads="1"/>
              </p:cNvSpPr>
              <p:nvPr/>
            </p:nvSpPr>
            <p:spPr bwMode="auto">
              <a:xfrm>
                <a:off x="2097" y="2243"/>
                <a:ext cx="432" cy="5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921" name="Group 43"/>
              <p:cNvGrpSpPr>
                <a:grpSpLocks/>
              </p:cNvGrpSpPr>
              <p:nvPr/>
            </p:nvGrpSpPr>
            <p:grpSpPr bwMode="auto">
              <a:xfrm>
                <a:off x="2064" y="2208"/>
                <a:ext cx="432" cy="528"/>
                <a:chOff x="2064" y="2208"/>
                <a:chExt cx="432" cy="528"/>
              </a:xfrm>
            </p:grpSpPr>
            <p:sp>
              <p:nvSpPr>
                <p:cNvPr id="37922" name="Rectangle 44"/>
                <p:cNvSpPr>
                  <a:spLocks noChangeArrowheads="1"/>
                </p:cNvSpPr>
                <p:nvPr/>
              </p:nvSpPr>
              <p:spPr bwMode="auto">
                <a:xfrm>
                  <a:off x="2064" y="2208"/>
                  <a:ext cx="432" cy="52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3" name="Line 45"/>
                <p:cNvSpPr>
                  <a:spLocks noChangeShapeType="1"/>
                </p:cNvSpPr>
                <p:nvPr/>
              </p:nvSpPr>
              <p:spPr bwMode="auto">
                <a:xfrm>
                  <a:off x="2169" y="225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grpSp>
              <p:nvGrpSpPr>
                <p:cNvPr id="37924" name="Group 46"/>
                <p:cNvGrpSpPr>
                  <a:grpSpLocks/>
                </p:cNvGrpSpPr>
                <p:nvPr/>
              </p:nvGrpSpPr>
              <p:grpSpPr bwMode="auto">
                <a:xfrm>
                  <a:off x="2124" y="2304"/>
                  <a:ext cx="145" cy="143"/>
                  <a:chOff x="2124" y="2304"/>
                  <a:chExt cx="331" cy="95"/>
                </a:xfrm>
              </p:grpSpPr>
              <p:sp>
                <p:nvSpPr>
                  <p:cNvPr id="3793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04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793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51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793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99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</p:grpSp>
            <p:sp>
              <p:nvSpPr>
                <p:cNvPr id="37925" name="Rectangle 50"/>
                <p:cNvSpPr>
                  <a:spLocks noChangeArrowheads="1"/>
                </p:cNvSpPr>
                <p:nvPr/>
              </p:nvSpPr>
              <p:spPr bwMode="auto">
                <a:xfrm>
                  <a:off x="2298" y="2286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6" name="Rectangle 51"/>
                <p:cNvSpPr>
                  <a:spLocks noChangeArrowheads="1"/>
                </p:cNvSpPr>
                <p:nvPr/>
              </p:nvSpPr>
              <p:spPr bwMode="auto">
                <a:xfrm>
                  <a:off x="2298" y="2358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7" name="Rectangle 52"/>
                <p:cNvSpPr>
                  <a:spLocks noChangeArrowheads="1"/>
                </p:cNvSpPr>
                <p:nvPr/>
              </p:nvSpPr>
              <p:spPr bwMode="auto">
                <a:xfrm>
                  <a:off x="2298" y="2430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928" name="Group 53"/>
                <p:cNvGrpSpPr>
                  <a:grpSpLocks/>
                </p:cNvGrpSpPr>
                <p:nvPr/>
              </p:nvGrpSpPr>
              <p:grpSpPr bwMode="auto">
                <a:xfrm>
                  <a:off x="2166" y="2514"/>
                  <a:ext cx="175" cy="44"/>
                  <a:chOff x="2166" y="2514"/>
                  <a:chExt cx="175" cy="44"/>
                </a:xfrm>
              </p:grpSpPr>
              <p:sp>
                <p:nvSpPr>
                  <p:cNvPr id="3793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793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29" name="Group 56"/>
                <p:cNvGrpSpPr>
                  <a:grpSpLocks/>
                </p:cNvGrpSpPr>
                <p:nvPr/>
              </p:nvGrpSpPr>
              <p:grpSpPr bwMode="auto">
                <a:xfrm>
                  <a:off x="2166" y="2580"/>
                  <a:ext cx="175" cy="44"/>
                  <a:chOff x="2166" y="2514"/>
                  <a:chExt cx="175" cy="44"/>
                </a:xfrm>
              </p:grpSpPr>
              <p:sp>
                <p:nvSpPr>
                  <p:cNvPr id="3793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793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30" name="Group 59"/>
                <p:cNvGrpSpPr>
                  <a:grpSpLocks/>
                </p:cNvGrpSpPr>
                <p:nvPr/>
              </p:nvGrpSpPr>
              <p:grpSpPr bwMode="auto">
                <a:xfrm>
                  <a:off x="2166" y="2646"/>
                  <a:ext cx="175" cy="44"/>
                  <a:chOff x="2166" y="2514"/>
                  <a:chExt cx="175" cy="44"/>
                </a:xfrm>
              </p:grpSpPr>
              <p:sp>
                <p:nvSpPr>
                  <p:cNvPr id="3793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7932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900" name="Group 62"/>
          <p:cNvGrpSpPr>
            <a:grpSpLocks/>
          </p:cNvGrpSpPr>
          <p:nvPr/>
        </p:nvGrpSpPr>
        <p:grpSpPr bwMode="auto">
          <a:xfrm>
            <a:off x="7473950" y="3806825"/>
            <a:ext cx="849313" cy="450850"/>
            <a:chOff x="4901" y="1906"/>
            <a:chExt cx="535" cy="284"/>
          </a:xfrm>
        </p:grpSpPr>
        <p:sp>
          <p:nvSpPr>
            <p:cNvPr id="22591" name="Oval 63"/>
            <p:cNvSpPr>
              <a:spLocks noChangeArrowheads="1"/>
            </p:cNvSpPr>
            <p:nvPr/>
          </p:nvSpPr>
          <p:spPr bwMode="auto">
            <a:xfrm>
              <a:off x="4905" y="2096"/>
              <a:ext cx="522" cy="9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92" name="Rectangle 64"/>
            <p:cNvSpPr>
              <a:spLocks noChangeArrowheads="1"/>
            </p:cNvSpPr>
            <p:nvPr/>
          </p:nvSpPr>
          <p:spPr bwMode="auto">
            <a:xfrm>
              <a:off x="4901" y="1958"/>
              <a:ext cx="534" cy="189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93" name="Oval 65"/>
            <p:cNvSpPr>
              <a:spLocks noChangeArrowheads="1"/>
            </p:cNvSpPr>
            <p:nvPr/>
          </p:nvSpPr>
          <p:spPr bwMode="auto">
            <a:xfrm>
              <a:off x="4901" y="1906"/>
              <a:ext cx="534" cy="9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15" name="Line 66"/>
            <p:cNvSpPr>
              <a:spLocks noChangeShapeType="1"/>
            </p:cNvSpPr>
            <p:nvPr/>
          </p:nvSpPr>
          <p:spPr bwMode="auto">
            <a:xfrm>
              <a:off x="4902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7916" name="Line 67"/>
            <p:cNvSpPr>
              <a:spLocks noChangeShapeType="1"/>
            </p:cNvSpPr>
            <p:nvPr/>
          </p:nvSpPr>
          <p:spPr bwMode="auto">
            <a:xfrm>
              <a:off x="5436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37901" name="Text Box 68"/>
          <p:cNvSpPr txBox="1">
            <a:spLocks noChangeArrowheads="1"/>
          </p:cNvSpPr>
          <p:nvPr/>
        </p:nvSpPr>
        <p:spPr bwMode="auto">
          <a:xfrm>
            <a:off x="849313" y="4151313"/>
            <a:ext cx="1031875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Browser</a:t>
            </a:r>
            <a:endParaRPr lang="es-ES" sz="1800" b="1"/>
          </a:p>
        </p:txBody>
      </p:sp>
      <p:sp>
        <p:nvSpPr>
          <p:cNvPr id="37902" name="Text Box 71"/>
          <p:cNvSpPr txBox="1">
            <a:spLocks noChangeArrowheads="1"/>
          </p:cNvSpPr>
          <p:nvPr/>
        </p:nvSpPr>
        <p:spPr bwMode="auto">
          <a:xfrm>
            <a:off x="5029200" y="5486400"/>
            <a:ext cx="10318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Beans</a:t>
            </a:r>
            <a:endParaRPr lang="es-ES" sz="1800" b="1"/>
          </a:p>
        </p:txBody>
      </p:sp>
      <p:sp>
        <p:nvSpPr>
          <p:cNvPr id="37903" name="Line 72"/>
          <p:cNvSpPr>
            <a:spLocks noChangeShapeType="1"/>
          </p:cNvSpPr>
          <p:nvPr/>
        </p:nvSpPr>
        <p:spPr bwMode="auto">
          <a:xfrm flipV="1">
            <a:off x="5467350" y="4038600"/>
            <a:ext cx="9525" cy="14684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7904" name="Text Box 80"/>
          <p:cNvSpPr txBox="1">
            <a:spLocks noChangeArrowheads="1"/>
          </p:cNvSpPr>
          <p:nvPr/>
        </p:nvSpPr>
        <p:spPr bwMode="auto">
          <a:xfrm>
            <a:off x="2803525" y="1962150"/>
            <a:ext cx="16065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SERVIDOR</a:t>
            </a:r>
            <a:endParaRPr lang="es-ES" sz="1800" b="1"/>
          </a:p>
        </p:txBody>
      </p:sp>
      <p:sp>
        <p:nvSpPr>
          <p:cNvPr id="37905" name="Text Box 81"/>
          <p:cNvSpPr txBox="1">
            <a:spLocks noChangeArrowheads="1"/>
          </p:cNvSpPr>
          <p:nvPr/>
        </p:nvSpPr>
        <p:spPr bwMode="auto">
          <a:xfrm>
            <a:off x="708025" y="1962150"/>
            <a:ext cx="13112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CLIENTE</a:t>
            </a:r>
            <a:endParaRPr lang="es-ES" sz="1800" b="1"/>
          </a:p>
        </p:txBody>
      </p:sp>
      <p:sp>
        <p:nvSpPr>
          <p:cNvPr id="37906" name="Line 86"/>
          <p:cNvSpPr>
            <a:spLocks noChangeShapeType="1"/>
          </p:cNvSpPr>
          <p:nvPr/>
        </p:nvSpPr>
        <p:spPr bwMode="auto">
          <a:xfrm>
            <a:off x="1987550" y="3341688"/>
            <a:ext cx="136525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7907" name="Freeform 87"/>
          <p:cNvSpPr>
            <a:spLocks/>
          </p:cNvSpPr>
          <p:nvPr/>
        </p:nvSpPr>
        <p:spPr bwMode="auto">
          <a:xfrm>
            <a:off x="4521200" y="3287713"/>
            <a:ext cx="800100" cy="355600"/>
          </a:xfrm>
          <a:custGeom>
            <a:avLst/>
            <a:gdLst>
              <a:gd name="T0" fmla="*/ 0 w 504"/>
              <a:gd name="T1" fmla="*/ 12700 h 224"/>
              <a:gd name="T2" fmla="*/ 323850 w 504"/>
              <a:gd name="T3" fmla="*/ 12700 h 224"/>
              <a:gd name="T4" fmla="*/ 600075 w 504"/>
              <a:gd name="T5" fmla="*/ 88900 h 224"/>
              <a:gd name="T6" fmla="*/ 800100 w 504"/>
              <a:gd name="T7" fmla="*/ 35560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224"/>
              <a:gd name="T14" fmla="*/ 504 w 504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224">
                <a:moveTo>
                  <a:pt x="0" y="8"/>
                </a:moveTo>
                <a:cubicBezTo>
                  <a:pt x="70" y="4"/>
                  <a:pt x="141" y="0"/>
                  <a:pt x="204" y="8"/>
                </a:cubicBezTo>
                <a:cubicBezTo>
                  <a:pt x="267" y="16"/>
                  <a:pt x="328" y="20"/>
                  <a:pt x="378" y="56"/>
                </a:cubicBezTo>
                <a:cubicBezTo>
                  <a:pt x="428" y="92"/>
                  <a:pt x="466" y="158"/>
                  <a:pt x="504" y="224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7908" name="Freeform 88"/>
          <p:cNvSpPr>
            <a:spLocks/>
          </p:cNvSpPr>
          <p:nvPr/>
        </p:nvSpPr>
        <p:spPr bwMode="auto">
          <a:xfrm>
            <a:off x="5492750" y="3624263"/>
            <a:ext cx="2095500" cy="180975"/>
          </a:xfrm>
          <a:custGeom>
            <a:avLst/>
            <a:gdLst>
              <a:gd name="T0" fmla="*/ 0 w 1320"/>
              <a:gd name="T1" fmla="*/ 95250 h 114"/>
              <a:gd name="T2" fmla="*/ 1038225 w 1320"/>
              <a:gd name="T3" fmla="*/ 0 h 114"/>
              <a:gd name="T4" fmla="*/ 1885950 w 1320"/>
              <a:gd name="T5" fmla="*/ 95250 h 114"/>
              <a:gd name="T6" fmla="*/ 2095500 w 1320"/>
              <a:gd name="T7" fmla="*/ 180975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1320"/>
              <a:gd name="T13" fmla="*/ 0 h 114"/>
              <a:gd name="T14" fmla="*/ 1320 w 1320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0" h="114">
                <a:moveTo>
                  <a:pt x="0" y="60"/>
                </a:moveTo>
                <a:cubicBezTo>
                  <a:pt x="228" y="30"/>
                  <a:pt x="456" y="0"/>
                  <a:pt x="654" y="0"/>
                </a:cubicBezTo>
                <a:cubicBezTo>
                  <a:pt x="852" y="0"/>
                  <a:pt x="1077" y="41"/>
                  <a:pt x="1188" y="60"/>
                </a:cubicBezTo>
                <a:cubicBezTo>
                  <a:pt x="1299" y="79"/>
                  <a:pt x="1309" y="96"/>
                  <a:pt x="1320" y="114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7909" name="Oval 92"/>
          <p:cNvSpPr>
            <a:spLocks noChangeArrowheads="1"/>
          </p:cNvSpPr>
          <p:nvPr/>
        </p:nvSpPr>
        <p:spPr bwMode="auto">
          <a:xfrm>
            <a:off x="5257800" y="3581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0066FF"/>
              </a:gs>
              <a:gs pos="100000">
                <a:srgbClr val="00193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95"/>
          <p:cNvSpPr txBox="1">
            <a:spLocks noChangeArrowheads="1"/>
          </p:cNvSpPr>
          <p:nvPr/>
        </p:nvSpPr>
        <p:spPr bwMode="auto">
          <a:xfrm>
            <a:off x="3413125" y="3033713"/>
            <a:ext cx="1006475" cy="1079500"/>
          </a:xfrm>
          <a:prstGeom prst="rect">
            <a:avLst/>
          </a:prstGeom>
          <a:solidFill>
            <a:srgbClr val="9D9B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AR" sz="1600" b="1"/>
          </a:p>
          <a:p>
            <a:pPr eaLnBrk="1" hangingPunct="1">
              <a:spcBef>
                <a:spcPct val="50000"/>
              </a:spcBef>
            </a:pPr>
            <a:r>
              <a:rPr lang="es-AR" sz="1600" b="1"/>
              <a:t>    JSP</a:t>
            </a:r>
          </a:p>
          <a:p>
            <a:pPr eaLnBrk="1" hangingPunct="1">
              <a:spcBef>
                <a:spcPct val="50000"/>
              </a:spcBef>
            </a:pPr>
            <a:endParaRPr lang="es-ES" sz="1600" b="1"/>
          </a:p>
        </p:txBody>
      </p:sp>
      <p:sp>
        <p:nvSpPr>
          <p:cNvPr id="37911" name="Line 96"/>
          <p:cNvSpPr>
            <a:spLocks noChangeShapeType="1"/>
          </p:cNvSpPr>
          <p:nvPr/>
        </p:nvSpPr>
        <p:spPr bwMode="auto">
          <a:xfrm>
            <a:off x="1981200" y="3810000"/>
            <a:ext cx="136525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2 JSP</a:t>
            </a:r>
            <a:endParaRPr lang="es-ES" dirty="0" smtClean="0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2667000" y="1905000"/>
            <a:ext cx="5737225" cy="3357563"/>
          </a:xfrm>
          <a:prstGeom prst="rect">
            <a:avLst/>
          </a:prstGeom>
          <a:solidFill>
            <a:srgbClr val="C0C0C0">
              <a:alpha val="50195"/>
            </a:srgbClr>
          </a:solidFill>
          <a:ln w="317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971800" y="2470150"/>
            <a:ext cx="4213225" cy="2363788"/>
            <a:chOff x="2971" y="1556"/>
            <a:chExt cx="1555" cy="1489"/>
          </a:xfrm>
        </p:grpSpPr>
        <p:sp>
          <p:nvSpPr>
            <p:cNvPr id="38967" name="Rectangle 11"/>
            <p:cNvSpPr>
              <a:spLocks noChangeArrowheads="1"/>
            </p:cNvSpPr>
            <p:nvPr/>
          </p:nvSpPr>
          <p:spPr bwMode="auto">
            <a:xfrm>
              <a:off x="2990" y="1588"/>
              <a:ext cx="1536" cy="14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Text Box 12"/>
            <p:cNvSpPr txBox="1">
              <a:spLocks noChangeArrowheads="1"/>
            </p:cNvSpPr>
            <p:nvPr/>
          </p:nvSpPr>
          <p:spPr bwMode="auto">
            <a:xfrm>
              <a:off x="2971" y="1556"/>
              <a:ext cx="1445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1800" b="1"/>
                <a:t>Container</a:t>
              </a:r>
              <a:endParaRPr lang="es-ES" sz="1800" b="1"/>
            </a:p>
          </p:txBody>
        </p:sp>
      </p:grpSp>
      <p:sp>
        <p:nvSpPr>
          <p:cNvPr id="38920" name="Rectangle 13"/>
          <p:cNvSpPr>
            <a:spLocks noChangeArrowheads="1"/>
          </p:cNvSpPr>
          <p:nvPr/>
        </p:nvSpPr>
        <p:spPr bwMode="auto">
          <a:xfrm>
            <a:off x="668338" y="1905000"/>
            <a:ext cx="1504950" cy="3349625"/>
          </a:xfrm>
          <a:prstGeom prst="rect">
            <a:avLst/>
          </a:prstGeom>
          <a:solidFill>
            <a:srgbClr val="C0C0C0">
              <a:alpha val="50195"/>
            </a:srgbClr>
          </a:solidFill>
          <a:ln w="317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14"/>
          <p:cNvSpPr>
            <a:spLocks noChangeShapeType="1"/>
          </p:cNvSpPr>
          <p:nvPr/>
        </p:nvSpPr>
        <p:spPr bwMode="auto">
          <a:xfrm>
            <a:off x="1811338" y="3787775"/>
            <a:ext cx="1219200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grpSp>
        <p:nvGrpSpPr>
          <p:cNvPr id="38922" name="Group 15"/>
          <p:cNvGrpSpPr>
            <a:grpSpLocks/>
          </p:cNvGrpSpPr>
          <p:nvPr/>
        </p:nvGrpSpPr>
        <p:grpSpPr bwMode="auto">
          <a:xfrm>
            <a:off x="914400" y="3124200"/>
            <a:ext cx="990600" cy="1295400"/>
            <a:chOff x="869" y="1873"/>
            <a:chExt cx="624" cy="816"/>
          </a:xfrm>
        </p:grpSpPr>
        <p:sp>
          <p:nvSpPr>
            <p:cNvPr id="38944" name="Rectangle 16"/>
            <p:cNvSpPr>
              <a:spLocks noChangeArrowheads="1"/>
            </p:cNvSpPr>
            <p:nvPr/>
          </p:nvSpPr>
          <p:spPr bwMode="auto">
            <a:xfrm>
              <a:off x="917" y="1921"/>
              <a:ext cx="576" cy="76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sp>
          <p:nvSpPr>
            <p:cNvPr id="38945" name="Rectangle 17"/>
            <p:cNvSpPr>
              <a:spLocks noChangeArrowheads="1"/>
            </p:cNvSpPr>
            <p:nvPr/>
          </p:nvSpPr>
          <p:spPr bwMode="auto">
            <a:xfrm>
              <a:off x="869" y="1873"/>
              <a:ext cx="57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ES_tradnl" sz="1600">
                <a:latin typeface="Tahoma" pitchFamily="34" charset="0"/>
              </a:endParaRPr>
            </a:p>
          </p:txBody>
        </p:sp>
        <p:grpSp>
          <p:nvGrpSpPr>
            <p:cNvPr id="38946" name="Group 18"/>
            <p:cNvGrpSpPr>
              <a:grpSpLocks/>
            </p:cNvGrpSpPr>
            <p:nvPr/>
          </p:nvGrpSpPr>
          <p:grpSpPr bwMode="auto">
            <a:xfrm>
              <a:off x="957" y="2033"/>
              <a:ext cx="386" cy="438"/>
              <a:chOff x="2064" y="2208"/>
              <a:chExt cx="465" cy="563"/>
            </a:xfrm>
          </p:grpSpPr>
          <p:sp>
            <p:nvSpPr>
              <p:cNvPr id="38947" name="Rectangle 19"/>
              <p:cNvSpPr>
                <a:spLocks noChangeArrowheads="1"/>
              </p:cNvSpPr>
              <p:nvPr/>
            </p:nvSpPr>
            <p:spPr bwMode="auto">
              <a:xfrm>
                <a:off x="2097" y="2243"/>
                <a:ext cx="432" cy="52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8" name="Group 20"/>
              <p:cNvGrpSpPr>
                <a:grpSpLocks/>
              </p:cNvGrpSpPr>
              <p:nvPr/>
            </p:nvGrpSpPr>
            <p:grpSpPr bwMode="auto">
              <a:xfrm>
                <a:off x="2064" y="2208"/>
                <a:ext cx="432" cy="528"/>
                <a:chOff x="2064" y="2208"/>
                <a:chExt cx="432" cy="528"/>
              </a:xfrm>
            </p:grpSpPr>
            <p:sp>
              <p:nvSpPr>
                <p:cNvPr id="3894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208"/>
                  <a:ext cx="432" cy="52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50" name="Line 22"/>
                <p:cNvSpPr>
                  <a:spLocks noChangeShapeType="1"/>
                </p:cNvSpPr>
                <p:nvPr/>
              </p:nvSpPr>
              <p:spPr bwMode="auto">
                <a:xfrm>
                  <a:off x="2169" y="225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  <p:grpSp>
              <p:nvGrpSpPr>
                <p:cNvPr id="38951" name="Group 23"/>
                <p:cNvGrpSpPr>
                  <a:grpSpLocks/>
                </p:cNvGrpSpPr>
                <p:nvPr/>
              </p:nvGrpSpPr>
              <p:grpSpPr bwMode="auto">
                <a:xfrm>
                  <a:off x="2124" y="2304"/>
                  <a:ext cx="145" cy="143"/>
                  <a:chOff x="2124" y="2304"/>
                  <a:chExt cx="331" cy="95"/>
                </a:xfrm>
              </p:grpSpPr>
              <p:sp>
                <p:nvSpPr>
                  <p:cNvPr id="3896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04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896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51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896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124" y="2399"/>
                    <a:ext cx="33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</p:grpSp>
            <p:sp>
              <p:nvSpPr>
                <p:cNvPr id="38952" name="Rectangle 27"/>
                <p:cNvSpPr>
                  <a:spLocks noChangeArrowheads="1"/>
                </p:cNvSpPr>
                <p:nvPr/>
              </p:nvSpPr>
              <p:spPr bwMode="auto">
                <a:xfrm>
                  <a:off x="2298" y="2286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53" name="Rectangle 28"/>
                <p:cNvSpPr>
                  <a:spLocks noChangeArrowheads="1"/>
                </p:cNvSpPr>
                <p:nvPr/>
              </p:nvSpPr>
              <p:spPr bwMode="auto">
                <a:xfrm>
                  <a:off x="2298" y="2358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54" name="Rectangle 29"/>
                <p:cNvSpPr>
                  <a:spLocks noChangeArrowheads="1"/>
                </p:cNvSpPr>
                <p:nvPr/>
              </p:nvSpPr>
              <p:spPr bwMode="auto">
                <a:xfrm>
                  <a:off x="2298" y="2430"/>
                  <a:ext cx="174" cy="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955" name="Group 30"/>
                <p:cNvGrpSpPr>
                  <a:grpSpLocks/>
                </p:cNvGrpSpPr>
                <p:nvPr/>
              </p:nvGrpSpPr>
              <p:grpSpPr bwMode="auto">
                <a:xfrm>
                  <a:off x="2166" y="2514"/>
                  <a:ext cx="175" cy="44"/>
                  <a:chOff x="2166" y="2514"/>
                  <a:chExt cx="175" cy="44"/>
                </a:xfrm>
              </p:grpSpPr>
              <p:sp>
                <p:nvSpPr>
                  <p:cNvPr id="3896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896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956" name="Group 33"/>
                <p:cNvGrpSpPr>
                  <a:grpSpLocks/>
                </p:cNvGrpSpPr>
                <p:nvPr/>
              </p:nvGrpSpPr>
              <p:grpSpPr bwMode="auto">
                <a:xfrm>
                  <a:off x="2166" y="2580"/>
                  <a:ext cx="175" cy="44"/>
                  <a:chOff x="2166" y="2514"/>
                  <a:chExt cx="175" cy="44"/>
                </a:xfrm>
              </p:grpSpPr>
              <p:sp>
                <p:nvSpPr>
                  <p:cNvPr id="3896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896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957" name="Group 36"/>
                <p:cNvGrpSpPr>
                  <a:grpSpLocks/>
                </p:cNvGrpSpPr>
                <p:nvPr/>
              </p:nvGrpSpPr>
              <p:grpSpPr bwMode="auto">
                <a:xfrm>
                  <a:off x="2166" y="2646"/>
                  <a:ext cx="175" cy="44"/>
                  <a:chOff x="2166" y="2514"/>
                  <a:chExt cx="175" cy="44"/>
                </a:xfrm>
              </p:grpSpPr>
              <p:sp>
                <p:nvSpPr>
                  <p:cNvPr id="3895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238" y="2530"/>
                    <a:ext cx="10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s-AR"/>
                  </a:p>
                </p:txBody>
              </p:sp>
              <p:sp>
                <p:nvSpPr>
                  <p:cNvPr id="3895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166" y="2514"/>
                    <a:ext cx="32" cy="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8923" name="Group 39"/>
          <p:cNvGrpSpPr>
            <a:grpSpLocks/>
          </p:cNvGrpSpPr>
          <p:nvPr/>
        </p:nvGrpSpPr>
        <p:grpSpPr bwMode="auto">
          <a:xfrm>
            <a:off x="7473950" y="3806825"/>
            <a:ext cx="849313" cy="450850"/>
            <a:chOff x="4901" y="1906"/>
            <a:chExt cx="535" cy="284"/>
          </a:xfrm>
        </p:grpSpPr>
        <p:sp>
          <p:nvSpPr>
            <p:cNvPr id="25640" name="Oval 40"/>
            <p:cNvSpPr>
              <a:spLocks noChangeArrowheads="1"/>
            </p:cNvSpPr>
            <p:nvPr/>
          </p:nvSpPr>
          <p:spPr bwMode="auto">
            <a:xfrm>
              <a:off x="4905" y="2096"/>
              <a:ext cx="522" cy="9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41" name="Rectangle 41"/>
            <p:cNvSpPr>
              <a:spLocks noChangeArrowheads="1"/>
            </p:cNvSpPr>
            <p:nvPr/>
          </p:nvSpPr>
          <p:spPr bwMode="auto">
            <a:xfrm>
              <a:off x="4901" y="1958"/>
              <a:ext cx="534" cy="189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42" name="Oval 42"/>
            <p:cNvSpPr>
              <a:spLocks noChangeArrowheads="1"/>
            </p:cNvSpPr>
            <p:nvPr/>
          </p:nvSpPr>
          <p:spPr bwMode="auto">
            <a:xfrm>
              <a:off x="4901" y="1906"/>
              <a:ext cx="534" cy="9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42" name="Line 43"/>
            <p:cNvSpPr>
              <a:spLocks noChangeShapeType="1"/>
            </p:cNvSpPr>
            <p:nvPr/>
          </p:nvSpPr>
          <p:spPr bwMode="auto">
            <a:xfrm>
              <a:off x="4902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8943" name="Line 44"/>
            <p:cNvSpPr>
              <a:spLocks noChangeShapeType="1"/>
            </p:cNvSpPr>
            <p:nvPr/>
          </p:nvSpPr>
          <p:spPr bwMode="auto">
            <a:xfrm>
              <a:off x="5436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38924" name="Text Box 45"/>
          <p:cNvSpPr txBox="1">
            <a:spLocks noChangeArrowheads="1"/>
          </p:cNvSpPr>
          <p:nvPr/>
        </p:nvSpPr>
        <p:spPr bwMode="auto">
          <a:xfrm>
            <a:off x="838200" y="4495800"/>
            <a:ext cx="10318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Browser</a:t>
            </a:r>
            <a:endParaRPr lang="es-ES" sz="1800" b="1"/>
          </a:p>
        </p:txBody>
      </p:sp>
      <p:sp>
        <p:nvSpPr>
          <p:cNvPr id="38925" name="Text Box 46"/>
          <p:cNvSpPr txBox="1">
            <a:spLocks noChangeArrowheads="1"/>
          </p:cNvSpPr>
          <p:nvPr/>
        </p:nvSpPr>
        <p:spPr bwMode="auto">
          <a:xfrm>
            <a:off x="5029200" y="5486400"/>
            <a:ext cx="10318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Beans</a:t>
            </a:r>
            <a:endParaRPr lang="es-ES" sz="1800" b="1"/>
          </a:p>
        </p:txBody>
      </p:sp>
      <p:sp>
        <p:nvSpPr>
          <p:cNvPr id="38926" name="Line 47"/>
          <p:cNvSpPr>
            <a:spLocks noChangeShapeType="1"/>
          </p:cNvSpPr>
          <p:nvPr/>
        </p:nvSpPr>
        <p:spPr bwMode="auto">
          <a:xfrm flipV="1">
            <a:off x="5467350" y="4038600"/>
            <a:ext cx="9525" cy="14684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8927" name="Text Box 48"/>
          <p:cNvSpPr txBox="1">
            <a:spLocks noChangeArrowheads="1"/>
          </p:cNvSpPr>
          <p:nvPr/>
        </p:nvSpPr>
        <p:spPr bwMode="auto">
          <a:xfrm>
            <a:off x="2803525" y="1962150"/>
            <a:ext cx="16065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SERVIDOR</a:t>
            </a:r>
            <a:endParaRPr lang="es-ES" sz="1800" b="1"/>
          </a:p>
        </p:txBody>
      </p:sp>
      <p:sp>
        <p:nvSpPr>
          <p:cNvPr id="38928" name="Text Box 49"/>
          <p:cNvSpPr txBox="1">
            <a:spLocks noChangeArrowheads="1"/>
          </p:cNvSpPr>
          <p:nvPr/>
        </p:nvSpPr>
        <p:spPr bwMode="auto">
          <a:xfrm>
            <a:off x="708025" y="1962150"/>
            <a:ext cx="13112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CLIENTE</a:t>
            </a:r>
            <a:endParaRPr lang="es-ES" sz="1800" b="1"/>
          </a:p>
        </p:txBody>
      </p:sp>
      <p:sp>
        <p:nvSpPr>
          <p:cNvPr id="38929" name="Line 50"/>
          <p:cNvSpPr>
            <a:spLocks noChangeShapeType="1"/>
          </p:cNvSpPr>
          <p:nvPr/>
        </p:nvSpPr>
        <p:spPr bwMode="auto">
          <a:xfrm>
            <a:off x="1981200" y="3505200"/>
            <a:ext cx="16002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8930" name="Freeform 52"/>
          <p:cNvSpPr>
            <a:spLocks/>
          </p:cNvSpPr>
          <p:nvPr/>
        </p:nvSpPr>
        <p:spPr bwMode="auto">
          <a:xfrm>
            <a:off x="5492750" y="3624263"/>
            <a:ext cx="2095500" cy="180975"/>
          </a:xfrm>
          <a:custGeom>
            <a:avLst/>
            <a:gdLst>
              <a:gd name="T0" fmla="*/ 0 w 1320"/>
              <a:gd name="T1" fmla="*/ 95250 h 114"/>
              <a:gd name="T2" fmla="*/ 1038225 w 1320"/>
              <a:gd name="T3" fmla="*/ 0 h 114"/>
              <a:gd name="T4" fmla="*/ 1885950 w 1320"/>
              <a:gd name="T5" fmla="*/ 95250 h 114"/>
              <a:gd name="T6" fmla="*/ 2095500 w 1320"/>
              <a:gd name="T7" fmla="*/ 180975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1320"/>
              <a:gd name="T13" fmla="*/ 0 h 114"/>
              <a:gd name="T14" fmla="*/ 1320 w 1320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0" h="114">
                <a:moveTo>
                  <a:pt x="0" y="60"/>
                </a:moveTo>
                <a:cubicBezTo>
                  <a:pt x="228" y="30"/>
                  <a:pt x="456" y="0"/>
                  <a:pt x="654" y="0"/>
                </a:cubicBezTo>
                <a:cubicBezTo>
                  <a:pt x="852" y="0"/>
                  <a:pt x="1077" y="41"/>
                  <a:pt x="1188" y="60"/>
                </a:cubicBezTo>
                <a:cubicBezTo>
                  <a:pt x="1299" y="79"/>
                  <a:pt x="1309" y="96"/>
                  <a:pt x="1320" y="114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8931" name="Oval 53"/>
          <p:cNvSpPr>
            <a:spLocks noChangeArrowheads="1"/>
          </p:cNvSpPr>
          <p:nvPr/>
        </p:nvSpPr>
        <p:spPr bwMode="auto">
          <a:xfrm>
            <a:off x="5257800" y="3581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0066FF"/>
              </a:gs>
              <a:gs pos="100000">
                <a:srgbClr val="00193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Text Box 54"/>
          <p:cNvSpPr txBox="1">
            <a:spLocks noChangeArrowheads="1"/>
          </p:cNvSpPr>
          <p:nvPr/>
        </p:nvSpPr>
        <p:spPr bwMode="auto">
          <a:xfrm>
            <a:off x="3429000" y="4038600"/>
            <a:ext cx="1006475" cy="346075"/>
          </a:xfrm>
          <a:prstGeom prst="rect">
            <a:avLst/>
          </a:prstGeom>
          <a:solidFill>
            <a:srgbClr val="9D9B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 sz="1600" b="1"/>
              <a:t>    JSP</a:t>
            </a:r>
            <a:endParaRPr lang="es-ES" sz="1600" b="1"/>
          </a:p>
        </p:txBody>
      </p:sp>
      <p:sp>
        <p:nvSpPr>
          <p:cNvPr id="38933" name="Line 55"/>
          <p:cNvSpPr>
            <a:spLocks noChangeShapeType="1"/>
          </p:cNvSpPr>
          <p:nvPr/>
        </p:nvSpPr>
        <p:spPr bwMode="auto">
          <a:xfrm>
            <a:off x="1981200" y="4114800"/>
            <a:ext cx="136525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34" name="Oval 57"/>
          <p:cNvSpPr>
            <a:spLocks noChangeArrowheads="1"/>
          </p:cNvSpPr>
          <p:nvPr/>
        </p:nvSpPr>
        <p:spPr bwMode="auto">
          <a:xfrm>
            <a:off x="3657600" y="3352800"/>
            <a:ext cx="447675" cy="393700"/>
          </a:xfrm>
          <a:prstGeom prst="ellipse">
            <a:avLst/>
          </a:prstGeom>
          <a:gradFill rotWithShape="0">
            <a:gsLst>
              <a:gs pos="0">
                <a:srgbClr val="800000"/>
              </a:gs>
              <a:gs pos="100000">
                <a:srgbClr val="2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58"/>
          <p:cNvSpPr>
            <a:spLocks noChangeShapeType="1"/>
          </p:cNvSpPr>
          <p:nvPr/>
        </p:nvSpPr>
        <p:spPr bwMode="auto">
          <a:xfrm>
            <a:off x="4191000" y="3505200"/>
            <a:ext cx="990600" cy="152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8936" name="Line 59"/>
          <p:cNvSpPr>
            <a:spLocks noChangeShapeType="1"/>
          </p:cNvSpPr>
          <p:nvPr/>
        </p:nvSpPr>
        <p:spPr bwMode="auto">
          <a:xfrm>
            <a:off x="3886200" y="3733800"/>
            <a:ext cx="0" cy="304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8937" name="Line 60"/>
          <p:cNvSpPr>
            <a:spLocks noChangeShapeType="1"/>
          </p:cNvSpPr>
          <p:nvPr/>
        </p:nvSpPr>
        <p:spPr bwMode="auto">
          <a:xfrm flipV="1">
            <a:off x="4495800" y="3886200"/>
            <a:ext cx="762000" cy="304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8938" name="Text Box 61"/>
          <p:cNvSpPr txBox="1">
            <a:spLocks noChangeArrowheads="1"/>
          </p:cNvSpPr>
          <p:nvPr/>
        </p:nvSpPr>
        <p:spPr bwMode="auto">
          <a:xfrm>
            <a:off x="3886200" y="3048000"/>
            <a:ext cx="103187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1800" b="1"/>
              <a:t>Servlet</a:t>
            </a:r>
            <a:endParaRPr lang="es-E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Scriptless</a:t>
            </a:r>
            <a:r>
              <a:rPr lang="es-AR" dirty="0" smtClean="0"/>
              <a:t> JSP </a:t>
            </a:r>
            <a:endParaRPr lang="en-US" dirty="0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AR" sz="2800" smtClean="0"/>
              <a:t>Es difícil (costoso) el mantenimiento de aplicaciones Web utilizando JSP con código embebido</a:t>
            </a:r>
          </a:p>
          <a:p>
            <a:pPr>
              <a:lnSpc>
                <a:spcPct val="80000"/>
              </a:lnSpc>
            </a:pPr>
            <a:r>
              <a:rPr lang="es-AR" sz="2800" smtClean="0"/>
              <a:t>Los diseñadores Web no se sienten a gusto con el código Java embebido en el JSP</a:t>
            </a:r>
          </a:p>
          <a:p>
            <a:pPr>
              <a:lnSpc>
                <a:spcPct val="80000"/>
              </a:lnSpc>
            </a:pPr>
            <a:r>
              <a:rPr lang="es-AR" sz="2800" smtClean="0"/>
              <a:t>Es posible utilizar EL, Estándar Actions, taglibs, etc. para no tener que utilizar código embebido </a:t>
            </a:r>
          </a:p>
          <a:p>
            <a:pPr>
              <a:lnSpc>
                <a:spcPct val="80000"/>
              </a:lnSpc>
            </a:pPr>
            <a:r>
              <a:rPr lang="es-AR" sz="2800" smtClean="0"/>
              <a:t>Ejemplo: las siguientes expresiones obtienen el mismo resultado: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1. </a:t>
            </a:r>
            <a:r>
              <a:rPr lang="en-US" sz="1600" smtClean="0"/>
              <a:t>${persona.mascota.nombre}</a:t>
            </a:r>
            <a:r>
              <a:rPr lang="en-US" sz="2400" smtClean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2. </a:t>
            </a:r>
            <a:r>
              <a:rPr lang="en-US" sz="1600" smtClean="0"/>
              <a:t>&lt;%= ((foo.Persona) request.getAttribute(“persona”)).getMascota().getNombre() %&gt;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JSP Standard </a:t>
            </a:r>
            <a:r>
              <a:rPr lang="es-AR" dirty="0" err="1" smtClean="0"/>
              <a:t>Tag</a:t>
            </a:r>
            <a:r>
              <a:rPr lang="es-AR" dirty="0" smtClean="0"/>
              <a:t> Library (JSTL)</a:t>
            </a:r>
            <a:endParaRPr lang="en-US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6191250" cy="2489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400" smtClean="0"/>
              <a:t>&lt;%@ taglib prefi x=”c” uri=”http://java.sun.com/jsp/jstl/core” %&gt; </a:t>
            </a:r>
          </a:p>
          <a:p>
            <a:pPr>
              <a:buFontTx/>
              <a:buNone/>
            </a:pPr>
            <a:r>
              <a:rPr lang="en-US" sz="1400" smtClean="0"/>
              <a:t>&lt;html&gt;</a:t>
            </a:r>
          </a:p>
          <a:p>
            <a:pPr>
              <a:buFontTx/>
              <a:buNone/>
            </a:pPr>
            <a:r>
              <a:rPr lang="en-US" sz="1400" smtClean="0"/>
              <a:t>  &lt;body&gt; </a:t>
            </a:r>
          </a:p>
          <a:p>
            <a:pPr lvl="1">
              <a:buFontTx/>
              <a:buNone/>
            </a:pPr>
            <a:r>
              <a:rPr lang="en-US" sz="1200" b="1" smtClean="0">
                <a:solidFill>
                  <a:srgbClr val="FF0000"/>
                </a:solidFill>
              </a:rPr>
              <a:t>&lt;c:if test=“${empty param.userName}” &gt;</a:t>
            </a:r>
            <a:r>
              <a:rPr lang="en-US" sz="1200" b="1" smtClean="0"/>
              <a:t> 	</a:t>
            </a:r>
          </a:p>
          <a:p>
            <a:pPr lvl="1">
              <a:buFontTx/>
              <a:buNone/>
            </a:pPr>
            <a:r>
              <a:rPr lang="en-US" sz="1200" b="1" smtClean="0"/>
              <a:t>		&lt;jsp:forward page=”registrarse.jsp” /&gt; </a:t>
            </a:r>
          </a:p>
          <a:p>
            <a:pPr lvl="1">
              <a:buFontTx/>
              <a:buNone/>
            </a:pPr>
            <a:r>
              <a:rPr lang="en-US" sz="1200" b="1" smtClean="0">
                <a:solidFill>
                  <a:srgbClr val="FF0000"/>
                </a:solidFill>
              </a:rPr>
              <a:t>&lt;/c:if&gt;</a:t>
            </a:r>
            <a:r>
              <a:rPr lang="en-US" sz="1200" b="1" smtClean="0"/>
              <a:t> </a:t>
            </a:r>
            <a:r>
              <a:rPr lang="en-US" sz="1200" smtClean="0"/>
              <a:t>	</a:t>
            </a:r>
          </a:p>
          <a:p>
            <a:pPr>
              <a:buFontTx/>
              <a:buNone/>
            </a:pPr>
            <a:r>
              <a:rPr lang="en-US" sz="1400" smtClean="0"/>
              <a:t>  &lt;h1&gt;Bienvenido! ${param.userName}&lt;/h1&gt;</a:t>
            </a:r>
          </a:p>
          <a:p>
            <a:pPr>
              <a:buFontTx/>
              <a:buNone/>
            </a:pPr>
            <a:r>
              <a:rPr lang="en-US" sz="1400" smtClean="0"/>
              <a:t>  &lt;/body&gt;</a:t>
            </a:r>
          </a:p>
          <a:p>
            <a:pPr>
              <a:buFontTx/>
              <a:buNone/>
            </a:pPr>
            <a:r>
              <a:rPr lang="en-US" sz="1400" smtClean="0"/>
              <a:t>&lt;/html&gt; </a:t>
            </a: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684213" y="3933825"/>
            <a:ext cx="619125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>
                <a:solidFill>
                  <a:srgbClr val="333399"/>
                </a:solidFill>
                <a:latin typeface="Tahoma" pitchFamily="34" charset="0"/>
              </a:rPr>
              <a:t>&lt;table&gt;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&lt;c:forEach var=”pelicula” items=”${peliculas}” &gt;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1600">
                <a:solidFill>
                  <a:srgbClr val="333399"/>
                </a:solidFill>
                <a:latin typeface="Tahoma" pitchFamily="34" charset="0"/>
              </a:rPr>
              <a:t>&lt;tr&gt;&lt;td&gt;${pelicula}&lt;/td&gt;&lt;/tr&gt;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b="1">
                <a:solidFill>
                  <a:srgbClr val="FF0000"/>
                </a:solidFill>
                <a:latin typeface="Tahoma" pitchFamily="34" charset="0"/>
              </a:rPr>
              <a:t>&lt;/c:forEach&gt;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>
                <a:solidFill>
                  <a:srgbClr val="333399"/>
                </a:solidFill>
                <a:latin typeface="Tahoma" pitchFamily="34" charset="0"/>
              </a:rPr>
              <a:t>&lt;/table&gt;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HTTP/HTML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800" dirty="0" smtClean="0"/>
              <a:t>HTTP (</a:t>
            </a:r>
            <a:r>
              <a:rPr lang="es-AR" sz="2800" dirty="0" err="1" smtClean="0"/>
              <a:t>HyperText</a:t>
            </a:r>
            <a:r>
              <a:rPr lang="es-AR" sz="2800" dirty="0" smtClean="0"/>
              <a:t> Transfer </a:t>
            </a:r>
            <a:r>
              <a:rPr lang="es-AR" sz="2800" dirty="0" err="1" smtClean="0"/>
              <a:t>Protocol</a:t>
            </a:r>
            <a:r>
              <a:rPr lang="es-AR" sz="2800" dirty="0" smtClean="0"/>
              <a:t>): protocolo ampliamente utilizado para comunicación cliente servidor. Permite la comunicación del tipo </a:t>
            </a:r>
            <a:r>
              <a:rPr lang="es-AR" sz="2800" dirty="0" err="1" smtClean="0"/>
              <a:t>Request</a:t>
            </a:r>
            <a:r>
              <a:rPr lang="es-AR" sz="2800" dirty="0" smtClean="0"/>
              <a:t> Response simple. El cliente envía un HTTP </a:t>
            </a:r>
            <a:r>
              <a:rPr lang="es-AR" sz="2800" dirty="0" err="1" smtClean="0"/>
              <a:t>Request</a:t>
            </a:r>
            <a:r>
              <a:rPr lang="es-AR" sz="2800" dirty="0" smtClean="0"/>
              <a:t> y el servidor contesta con un HTTP Response.</a:t>
            </a:r>
          </a:p>
          <a:p>
            <a:r>
              <a:rPr lang="es-AR" sz="2800" dirty="0" smtClean="0"/>
              <a:t>HTML (</a:t>
            </a:r>
            <a:r>
              <a:rPr lang="es-AR" sz="2800" dirty="0" err="1" smtClean="0"/>
              <a:t>HyperText</a:t>
            </a:r>
            <a:r>
              <a:rPr lang="es-AR" sz="2800" dirty="0" smtClean="0"/>
              <a:t> </a:t>
            </a:r>
            <a:r>
              <a:rPr lang="es-AR" sz="2800" dirty="0" err="1" smtClean="0"/>
              <a:t>Markup</a:t>
            </a:r>
            <a:r>
              <a:rPr lang="es-AR" sz="2800" dirty="0" smtClean="0"/>
              <a:t> </a:t>
            </a:r>
            <a:r>
              <a:rPr lang="es-AR" sz="2800" dirty="0" err="1" smtClean="0"/>
              <a:t>Language</a:t>
            </a:r>
            <a:r>
              <a:rPr lang="es-AR" sz="2800" dirty="0" smtClean="0"/>
              <a:t>): brinda información necesario para que el navegador sepa como mostrar el contenido al usuario</a:t>
            </a:r>
            <a:r>
              <a:rPr lang="es-AR" sz="2800" dirty="0" smtClean="0"/>
              <a:t>.</a:t>
            </a:r>
            <a:endParaRPr lang="es-AR" sz="28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Referencias</a:t>
            </a:r>
            <a:endParaRPr lang="es-ES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sz="2800" smtClean="0"/>
              <a:t>“Fundamentals of Java servlets”</a:t>
            </a:r>
          </a:p>
          <a:p>
            <a:pPr lvl="2">
              <a:lnSpc>
                <a:spcPct val="90000"/>
              </a:lnSpc>
            </a:pPr>
            <a:r>
              <a:rPr lang="es-ES" sz="2000" smtClean="0">
                <a:hlinkClick r:id="rId3"/>
              </a:rPr>
              <a:t>http://java.sun.com/developer/onlineTraining/Servlets/Fundamentals/</a:t>
            </a:r>
            <a:endParaRPr lang="es-ES" sz="2000" smtClean="0"/>
          </a:p>
          <a:p>
            <a:pPr>
              <a:lnSpc>
                <a:spcPct val="90000"/>
              </a:lnSpc>
            </a:pPr>
            <a:r>
              <a:rPr lang="es-AR" sz="2800" smtClean="0"/>
              <a:t>“Java Server Pages Fundamentals”</a:t>
            </a:r>
            <a:endParaRPr lang="es-ES" sz="2800" smtClean="0"/>
          </a:p>
          <a:p>
            <a:pPr lvl="2">
              <a:lnSpc>
                <a:spcPct val="90000"/>
              </a:lnSpc>
            </a:pPr>
            <a:r>
              <a:rPr lang="es-ES" sz="2000" smtClean="0">
                <a:hlinkClick r:id="rId4"/>
              </a:rPr>
              <a:t>http://java.sun.com/developer/onlineTraining/JSPIntro/contents.html</a:t>
            </a:r>
            <a:endParaRPr lang="es-ES" sz="2000" smtClean="0"/>
          </a:p>
          <a:p>
            <a:pPr>
              <a:lnSpc>
                <a:spcPct val="90000"/>
              </a:lnSpc>
            </a:pPr>
            <a:r>
              <a:rPr lang="es-AR" sz="2800" smtClean="0"/>
              <a:t>“</a:t>
            </a:r>
            <a:r>
              <a:rPr lang="es-ES" sz="2800" smtClean="0"/>
              <a:t>Understanding JavaServer Pages Model 2 architecture”</a:t>
            </a:r>
          </a:p>
          <a:p>
            <a:pPr lvl="2">
              <a:lnSpc>
                <a:spcPct val="90000"/>
              </a:lnSpc>
            </a:pPr>
            <a:r>
              <a:rPr lang="es-ES" sz="2000" smtClean="0">
                <a:hlinkClick r:id="rId5"/>
              </a:rPr>
              <a:t>http://www.javaworld.com/javaworld/jw-12-1999/jw-12-ssj-jspmvc.html</a:t>
            </a:r>
            <a:endParaRPr lang="es-ES" sz="2000" smtClean="0"/>
          </a:p>
          <a:p>
            <a:pPr>
              <a:lnSpc>
                <a:spcPct val="90000"/>
              </a:lnSpc>
            </a:pPr>
            <a:r>
              <a:rPr lang="es-AR" sz="2800" smtClean="0"/>
              <a:t>“</a:t>
            </a:r>
            <a:r>
              <a:rPr lang="es-ES" sz="2800" smtClean="0"/>
              <a:t>Servlets and JSP Pages Best Practices”</a:t>
            </a:r>
          </a:p>
          <a:p>
            <a:pPr lvl="2">
              <a:lnSpc>
                <a:spcPct val="90000"/>
              </a:lnSpc>
            </a:pPr>
            <a:r>
              <a:rPr lang="es-ES" sz="2000" smtClean="0">
                <a:hlinkClick r:id="rId6"/>
              </a:rPr>
              <a:t>http://java.sun.com/developer/technicalArticles/javaserverpages/servlets_jsp/</a:t>
            </a:r>
            <a:endParaRPr lang="es-ES" sz="2000" smtClean="0"/>
          </a:p>
          <a:p>
            <a:pPr>
              <a:lnSpc>
                <a:spcPct val="90000"/>
              </a:lnSpc>
            </a:pPr>
            <a:endParaRPr lang="es-ES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 </a:t>
            </a:r>
            <a:r>
              <a:rPr lang="es-AR" dirty="0" err="1" smtClean="0"/>
              <a:t>Request</a:t>
            </a:r>
            <a:endParaRPr 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Elementos principales que componen un HTTP </a:t>
            </a:r>
            <a:r>
              <a:rPr lang="es-AR" dirty="0" err="1" smtClean="0"/>
              <a:t>Request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Método HTTP (HTTP </a:t>
            </a:r>
            <a:r>
              <a:rPr lang="es-AR" dirty="0" err="1" smtClean="0"/>
              <a:t>Method</a:t>
            </a:r>
            <a:r>
              <a:rPr lang="es-AR" dirty="0" smtClean="0"/>
              <a:t>): usualmente: GET, POST.</a:t>
            </a:r>
          </a:p>
          <a:p>
            <a:pPr lvl="1"/>
            <a:r>
              <a:rPr lang="es-AR" dirty="0" smtClean="0"/>
              <a:t>Recurso al que se accede (URL)</a:t>
            </a:r>
          </a:p>
          <a:p>
            <a:pPr lvl="1"/>
            <a:r>
              <a:rPr lang="es-AR" dirty="0" smtClean="0"/>
              <a:t>Parámetros del FORM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 Response</a:t>
            </a:r>
            <a:endParaRPr 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Elementos principales que componen un HTTP Response:</a:t>
            </a:r>
          </a:p>
          <a:p>
            <a:pPr lvl="1"/>
            <a:r>
              <a:rPr lang="es-AR" dirty="0" smtClean="0"/>
              <a:t>Código de estado (status </a:t>
            </a:r>
            <a:r>
              <a:rPr lang="es-AR" dirty="0" err="1" smtClean="0"/>
              <a:t>code</a:t>
            </a:r>
            <a:r>
              <a:rPr lang="es-AR" dirty="0" smtClean="0"/>
              <a:t>): Indica si la operación fue realizada correctamente o no.</a:t>
            </a:r>
          </a:p>
          <a:p>
            <a:pPr lvl="1"/>
            <a:r>
              <a:rPr lang="es-AR" dirty="0" smtClean="0"/>
              <a:t>Tipo de contenido (Content </a:t>
            </a:r>
            <a:r>
              <a:rPr lang="es-AR" dirty="0" err="1" smtClean="0"/>
              <a:t>Type</a:t>
            </a:r>
            <a:r>
              <a:rPr lang="es-AR" dirty="0" smtClean="0"/>
              <a:t>): Si el contenido es HTML, una imagen, un archivo PDF, etc.</a:t>
            </a:r>
          </a:p>
          <a:p>
            <a:pPr lvl="1"/>
            <a:r>
              <a:rPr lang="es-AR" dirty="0" smtClean="0"/>
              <a:t>Contenido: el HTML, la imagen, etc</a:t>
            </a:r>
            <a:r>
              <a:rPr lang="es-AR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HTTP </a:t>
            </a:r>
            <a:r>
              <a:rPr lang="es-AR" dirty="0" err="1" smtClean="0"/>
              <a:t>Method</a:t>
            </a:r>
            <a:endParaRPr 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800" dirty="0" smtClean="0"/>
              <a:t>El HTTP </a:t>
            </a:r>
            <a:r>
              <a:rPr lang="es-AR" sz="2800" dirty="0" err="1" smtClean="0"/>
              <a:t>Method</a:t>
            </a:r>
            <a:r>
              <a:rPr lang="es-AR" sz="2800" dirty="0" smtClean="0"/>
              <a:t> informa al servidor el tipo de </a:t>
            </a:r>
            <a:r>
              <a:rPr lang="es-AR" sz="2800" dirty="0" err="1" smtClean="0"/>
              <a:t>Request</a:t>
            </a:r>
            <a:r>
              <a:rPr lang="es-AR" sz="2800" dirty="0" smtClean="0"/>
              <a:t> que se está recibiendo y como está formado el resto del mensaje. El protocolo HTTP posee varios métodos (HTTP </a:t>
            </a:r>
            <a:r>
              <a:rPr lang="es-AR" sz="2800" dirty="0" err="1" smtClean="0"/>
              <a:t>Methods</a:t>
            </a:r>
            <a:r>
              <a:rPr lang="es-AR" sz="2800" dirty="0" smtClean="0"/>
              <a:t>), los más utilizados son:</a:t>
            </a:r>
          </a:p>
          <a:p>
            <a:pPr lvl="1"/>
            <a:r>
              <a:rPr lang="es-AR" sz="2400" dirty="0" smtClean="0"/>
              <a:t>GET: Enviado a través del clic en un link o ingresando una dirección en el browser.</a:t>
            </a:r>
          </a:p>
          <a:p>
            <a:pPr lvl="1"/>
            <a:r>
              <a:rPr lang="es-AR" sz="2400" dirty="0" smtClean="0"/>
              <a:t>POST: Enviado a través del clic de un botón SUBMIT de un formulario. El </a:t>
            </a:r>
            <a:r>
              <a:rPr lang="es-AR" sz="2400" dirty="0" err="1" smtClean="0"/>
              <a:t>Request</a:t>
            </a:r>
            <a:r>
              <a:rPr lang="es-AR" sz="2400" dirty="0" smtClean="0"/>
              <a:t> contendrá los parámetros completados en el formulario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 smtClean="0"/>
              <a:t>Tecnologías involucradas en el cliente (Presentación)</a:t>
            </a:r>
            <a:endParaRPr lang="en-US" sz="2800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dirty="0" smtClean="0"/>
              <a:t>Se utiliza HTML para el desarrollo de páginas WEB. El HTML describe el contenido/estructura del documento.</a:t>
            </a:r>
          </a:p>
          <a:p>
            <a:pPr>
              <a:lnSpc>
                <a:spcPct val="90000"/>
              </a:lnSpc>
            </a:pPr>
            <a:r>
              <a:rPr lang="es-AR" dirty="0" smtClean="0"/>
              <a:t>CSS (</a:t>
            </a:r>
            <a:r>
              <a:rPr lang="es-AR" dirty="0" err="1" smtClean="0"/>
              <a:t>Cascade</a:t>
            </a:r>
            <a:r>
              <a:rPr lang="es-AR" dirty="0" smtClean="0"/>
              <a:t> Style </a:t>
            </a:r>
            <a:r>
              <a:rPr lang="es-AR" dirty="0" err="1" smtClean="0"/>
              <a:t>Sheet</a:t>
            </a:r>
            <a:r>
              <a:rPr lang="es-AR" dirty="0" smtClean="0"/>
              <a:t>): Brinda el estilo y </a:t>
            </a:r>
            <a:r>
              <a:rPr lang="es-AR" dirty="0" err="1" smtClean="0"/>
              <a:t>layout</a:t>
            </a:r>
            <a:r>
              <a:rPr lang="es-AR" dirty="0" smtClean="0"/>
              <a:t> a la página.</a:t>
            </a:r>
          </a:p>
          <a:p>
            <a:pPr>
              <a:lnSpc>
                <a:spcPct val="90000"/>
              </a:lnSpc>
            </a:pPr>
            <a:r>
              <a:rPr lang="es-AR" dirty="0" err="1" smtClean="0"/>
              <a:t>Javascript</a:t>
            </a:r>
            <a:r>
              <a:rPr lang="es-AR" dirty="0" smtClean="0"/>
              <a:t>: Brinda la posibilidad de programación del lado del cliente. Brinda acción e interacción con el usuario de la página. (Ver filminas de JS)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2010</a:t>
            </a:r>
            <a:endParaRPr lang="es-ES_tradnl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Lenguajes Visuales</a:t>
            </a:r>
            <a:endParaRPr lang="es-ES_tradnl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95600" y="1981200"/>
            <a:ext cx="3276600" cy="3230563"/>
            <a:chOff x="1824" y="1248"/>
            <a:chExt cx="2064" cy="2035"/>
          </a:xfrm>
        </p:grpSpPr>
        <p:sp>
          <p:nvSpPr>
            <p:cNvPr id="10277" name="Rectangle 3"/>
            <p:cNvSpPr>
              <a:spLocks noChangeArrowheads="1"/>
            </p:cNvSpPr>
            <p:nvPr/>
          </p:nvSpPr>
          <p:spPr bwMode="auto">
            <a:xfrm>
              <a:off x="1824" y="1248"/>
              <a:ext cx="2064" cy="124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Text Box 4"/>
            <p:cNvSpPr txBox="1">
              <a:spLocks noChangeArrowheads="1"/>
            </p:cNvSpPr>
            <p:nvPr/>
          </p:nvSpPr>
          <p:spPr bwMode="auto">
            <a:xfrm>
              <a:off x="2198" y="3033"/>
              <a:ext cx="10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2000" b="1"/>
                <a:t>“Thin-Client”</a:t>
              </a:r>
              <a:endParaRPr lang="es-ES" sz="2000" b="1"/>
            </a:p>
          </p:txBody>
        </p:sp>
        <p:sp>
          <p:nvSpPr>
            <p:cNvPr id="10279" name="Line 5"/>
            <p:cNvSpPr>
              <a:spLocks noChangeShapeType="1"/>
            </p:cNvSpPr>
            <p:nvPr/>
          </p:nvSpPr>
          <p:spPr bwMode="auto">
            <a:xfrm flipV="1">
              <a:off x="2446" y="2496"/>
              <a:ext cx="2" cy="516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71600" y="1981200"/>
            <a:ext cx="4800600" cy="3646488"/>
            <a:chOff x="864" y="1248"/>
            <a:chExt cx="3024" cy="2297"/>
          </a:xfrm>
        </p:grpSpPr>
        <p:sp>
          <p:nvSpPr>
            <p:cNvPr id="10274" name="Rectangle 7"/>
            <p:cNvSpPr>
              <a:spLocks noChangeArrowheads="1"/>
            </p:cNvSpPr>
            <p:nvPr/>
          </p:nvSpPr>
          <p:spPr bwMode="auto">
            <a:xfrm>
              <a:off x="864" y="1248"/>
              <a:ext cx="3024" cy="124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Text Box 8"/>
            <p:cNvSpPr txBox="1">
              <a:spLocks noChangeArrowheads="1"/>
            </p:cNvSpPr>
            <p:nvPr/>
          </p:nvSpPr>
          <p:spPr bwMode="auto">
            <a:xfrm>
              <a:off x="1248" y="3295"/>
              <a:ext cx="11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2000" b="1"/>
                <a:t>“Thick-Client”</a:t>
              </a:r>
              <a:endParaRPr lang="es-ES" sz="2000" b="1"/>
            </a:p>
          </p:txBody>
        </p:sp>
        <p:sp>
          <p:nvSpPr>
            <p:cNvPr id="10276" name="Line 9"/>
            <p:cNvSpPr>
              <a:spLocks noChangeShapeType="1"/>
            </p:cNvSpPr>
            <p:nvPr/>
          </p:nvSpPr>
          <p:spPr bwMode="auto">
            <a:xfrm flipH="1" flipV="1">
              <a:off x="1776" y="2544"/>
              <a:ext cx="0" cy="768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93750" y="1981200"/>
            <a:ext cx="5486400" cy="3189288"/>
            <a:chOff x="500" y="1248"/>
            <a:chExt cx="3456" cy="2009"/>
          </a:xfrm>
        </p:grpSpPr>
        <p:sp>
          <p:nvSpPr>
            <p:cNvPr id="10271" name="Rectangle 11"/>
            <p:cNvSpPr>
              <a:spLocks noChangeArrowheads="1"/>
            </p:cNvSpPr>
            <p:nvPr/>
          </p:nvSpPr>
          <p:spPr bwMode="auto">
            <a:xfrm>
              <a:off x="500" y="1248"/>
              <a:ext cx="3456" cy="124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Text Box 12"/>
            <p:cNvSpPr txBox="1">
              <a:spLocks noChangeArrowheads="1"/>
            </p:cNvSpPr>
            <p:nvPr/>
          </p:nvSpPr>
          <p:spPr bwMode="auto">
            <a:xfrm>
              <a:off x="500" y="3007"/>
              <a:ext cx="10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s-ES_tradnl" sz="2000" b="1"/>
                <a:t>“Object Web</a:t>
              </a:r>
              <a:endParaRPr lang="es-ES" sz="2000" b="1"/>
            </a:p>
          </p:txBody>
        </p:sp>
        <p:sp>
          <p:nvSpPr>
            <p:cNvPr id="10273" name="Line 13"/>
            <p:cNvSpPr>
              <a:spLocks noChangeShapeType="1"/>
            </p:cNvSpPr>
            <p:nvPr/>
          </p:nvSpPr>
          <p:spPr bwMode="auto">
            <a:xfrm flipV="1">
              <a:off x="1430" y="2473"/>
              <a:ext cx="5" cy="572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0247" name="Line 14"/>
          <p:cNvSpPr>
            <a:spLocks noChangeShapeType="1"/>
          </p:cNvSpPr>
          <p:nvPr/>
        </p:nvSpPr>
        <p:spPr bwMode="auto">
          <a:xfrm>
            <a:off x="1828800" y="2971800"/>
            <a:ext cx="1219200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248" name="Line 15"/>
          <p:cNvSpPr>
            <a:spLocks noChangeShapeType="1"/>
          </p:cNvSpPr>
          <p:nvPr/>
        </p:nvSpPr>
        <p:spPr bwMode="auto">
          <a:xfrm>
            <a:off x="3962400" y="2971800"/>
            <a:ext cx="1143000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249" name="Line 16"/>
          <p:cNvSpPr>
            <a:spLocks noChangeShapeType="1"/>
          </p:cNvSpPr>
          <p:nvPr/>
        </p:nvSpPr>
        <p:spPr bwMode="auto">
          <a:xfrm>
            <a:off x="6019800" y="2971800"/>
            <a:ext cx="1143000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250" name="Line 17"/>
          <p:cNvSpPr>
            <a:spLocks noChangeShapeType="1"/>
          </p:cNvSpPr>
          <p:nvPr/>
        </p:nvSpPr>
        <p:spPr bwMode="auto">
          <a:xfrm flipV="1">
            <a:off x="6019800" y="2286000"/>
            <a:ext cx="1143000" cy="3810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251" name="Line 18"/>
          <p:cNvSpPr>
            <a:spLocks noChangeShapeType="1"/>
          </p:cNvSpPr>
          <p:nvPr/>
        </p:nvSpPr>
        <p:spPr bwMode="auto">
          <a:xfrm>
            <a:off x="6019800" y="3276600"/>
            <a:ext cx="1143000" cy="3810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025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 de Aplicaciones Web</a:t>
            </a:r>
          </a:p>
        </p:txBody>
      </p:sp>
      <p:sp>
        <p:nvSpPr>
          <p:cNvPr id="10253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714375"/>
          </a:xfrm>
        </p:spPr>
        <p:txBody>
          <a:bodyPr/>
          <a:lstStyle/>
          <a:p>
            <a:r>
              <a:rPr lang="es-AR" dirty="0" smtClean="0"/>
              <a:t>Composición</a:t>
            </a:r>
            <a:endParaRPr lang="es-ES" i="1" dirty="0" smtClean="0">
              <a:solidFill>
                <a:srgbClr val="FF3300"/>
              </a:solidFill>
            </a:endParaRPr>
          </a:p>
        </p:txBody>
      </p:sp>
      <p:sp>
        <p:nvSpPr>
          <p:cNvPr id="10254" name="Rectangle 21"/>
          <p:cNvSpPr>
            <a:spLocks noChangeArrowheads="1"/>
          </p:cNvSpPr>
          <p:nvPr/>
        </p:nvSpPr>
        <p:spPr bwMode="auto">
          <a:xfrm>
            <a:off x="990600" y="2438400"/>
            <a:ext cx="9144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10255" name="Rectangle 22"/>
          <p:cNvSpPr>
            <a:spLocks noChangeArrowheads="1"/>
          </p:cNvSpPr>
          <p:nvPr/>
        </p:nvSpPr>
        <p:spPr bwMode="auto">
          <a:xfrm>
            <a:off x="914400" y="2362200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Web </a:t>
            </a:r>
          </a:p>
          <a:p>
            <a:pPr algn="ctr" eaLnBrk="1" hangingPunct="1"/>
            <a:r>
              <a:rPr lang="es-ES_tradnl" sz="1600">
                <a:latin typeface="Tahoma" pitchFamily="34" charset="0"/>
              </a:rPr>
              <a:t>Browser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10256" name="Rectangle 23"/>
          <p:cNvSpPr>
            <a:spLocks noChangeArrowheads="1"/>
          </p:cNvSpPr>
          <p:nvPr/>
        </p:nvSpPr>
        <p:spPr bwMode="auto">
          <a:xfrm>
            <a:off x="3073400" y="2438400"/>
            <a:ext cx="9144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10257" name="Rectangle 24"/>
          <p:cNvSpPr>
            <a:spLocks noChangeArrowheads="1"/>
          </p:cNvSpPr>
          <p:nvPr/>
        </p:nvSpPr>
        <p:spPr bwMode="auto">
          <a:xfrm>
            <a:off x="3028950" y="2325688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Servidor</a:t>
            </a:r>
          </a:p>
          <a:p>
            <a:pPr algn="ctr" eaLnBrk="1" hangingPunct="1"/>
            <a:r>
              <a:rPr lang="es-ES_tradnl" sz="1600">
                <a:latin typeface="Tahoma" pitchFamily="34" charset="0"/>
              </a:rPr>
              <a:t>Web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10258" name="Rectangle 25"/>
          <p:cNvSpPr>
            <a:spLocks noChangeArrowheads="1"/>
          </p:cNvSpPr>
          <p:nvPr/>
        </p:nvSpPr>
        <p:spPr bwMode="auto">
          <a:xfrm>
            <a:off x="5156200" y="2438400"/>
            <a:ext cx="9144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10259" name="Rectangle 26"/>
          <p:cNvSpPr>
            <a:spLocks noChangeArrowheads="1"/>
          </p:cNvSpPr>
          <p:nvPr/>
        </p:nvSpPr>
        <p:spPr bwMode="auto">
          <a:xfrm>
            <a:off x="5080000" y="2362200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Servidor</a:t>
            </a:r>
          </a:p>
          <a:p>
            <a:pPr algn="ctr" eaLnBrk="1" hangingPunct="1"/>
            <a:r>
              <a:rPr lang="es-ES_tradnl" sz="1600">
                <a:latin typeface="Tahoma" pitchFamily="34" charset="0"/>
              </a:rPr>
              <a:t>de la</a:t>
            </a:r>
          </a:p>
          <a:p>
            <a:pPr algn="ctr" eaLnBrk="1" hangingPunct="1"/>
            <a:r>
              <a:rPr lang="es-ES_tradnl" sz="1600">
                <a:latin typeface="Tahoma" pitchFamily="34" charset="0"/>
              </a:rPr>
              <a:t> Aplicación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10260" name="Rectangle 27"/>
          <p:cNvSpPr>
            <a:spLocks noChangeArrowheads="1"/>
          </p:cNvSpPr>
          <p:nvPr/>
        </p:nvSpPr>
        <p:spPr bwMode="auto">
          <a:xfrm>
            <a:off x="7239000" y="2133600"/>
            <a:ext cx="13716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10261" name="Rectangle 28"/>
          <p:cNvSpPr>
            <a:spLocks noChangeArrowheads="1"/>
          </p:cNvSpPr>
          <p:nvPr/>
        </p:nvSpPr>
        <p:spPr bwMode="auto">
          <a:xfrm>
            <a:off x="7162800" y="2057400"/>
            <a:ext cx="1371600" cy="45720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50000">
                <a:srgbClr val="B1C1D0"/>
              </a:gs>
              <a:gs pos="100000">
                <a:srgbClr val="0033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AR" sz="1600">
                <a:latin typeface="Tahoma" pitchFamily="34" charset="0"/>
              </a:rPr>
              <a:t>Aplic. Legacy</a:t>
            </a:r>
          </a:p>
        </p:txBody>
      </p:sp>
      <p:sp>
        <p:nvSpPr>
          <p:cNvPr id="10262" name="Rectangle 29"/>
          <p:cNvSpPr>
            <a:spLocks noChangeArrowheads="1"/>
          </p:cNvSpPr>
          <p:nvPr/>
        </p:nvSpPr>
        <p:spPr bwMode="auto">
          <a:xfrm>
            <a:off x="7239000" y="2819400"/>
            <a:ext cx="13716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10263" name="Rectangle 30"/>
          <p:cNvSpPr>
            <a:spLocks noChangeArrowheads="1"/>
          </p:cNvSpPr>
          <p:nvPr/>
        </p:nvSpPr>
        <p:spPr bwMode="auto">
          <a:xfrm>
            <a:off x="7162800" y="2743200"/>
            <a:ext cx="1371600" cy="45720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50000">
                <a:srgbClr val="B1C1D0"/>
              </a:gs>
              <a:gs pos="100000">
                <a:srgbClr val="0033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AR" sz="1600">
                <a:latin typeface="Tahoma" pitchFamily="34" charset="0"/>
              </a:rPr>
              <a:t>Almac. Datos</a:t>
            </a:r>
          </a:p>
        </p:txBody>
      </p:sp>
      <p:sp>
        <p:nvSpPr>
          <p:cNvPr id="10264" name="Rectangle 31"/>
          <p:cNvSpPr>
            <a:spLocks noChangeArrowheads="1"/>
          </p:cNvSpPr>
          <p:nvPr/>
        </p:nvSpPr>
        <p:spPr bwMode="auto">
          <a:xfrm>
            <a:off x="7239000" y="3505200"/>
            <a:ext cx="13716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ES_tradnl" sz="1600">
              <a:latin typeface="Tahoma" pitchFamily="34" charset="0"/>
            </a:endParaRPr>
          </a:p>
        </p:txBody>
      </p:sp>
      <p:sp>
        <p:nvSpPr>
          <p:cNvPr id="10265" name="Rectangle 32"/>
          <p:cNvSpPr>
            <a:spLocks noChangeArrowheads="1"/>
          </p:cNvSpPr>
          <p:nvPr/>
        </p:nvSpPr>
        <p:spPr bwMode="auto">
          <a:xfrm>
            <a:off x="7162800" y="3429000"/>
            <a:ext cx="1371600" cy="45720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50000">
                <a:srgbClr val="B1C1D0"/>
              </a:gs>
              <a:gs pos="100000">
                <a:srgbClr val="0033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Aplicación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10266" name="Oval 33"/>
          <p:cNvSpPr>
            <a:spLocks noChangeArrowheads="1"/>
          </p:cNvSpPr>
          <p:nvPr/>
        </p:nvSpPr>
        <p:spPr bwMode="auto">
          <a:xfrm>
            <a:off x="2057400" y="2514600"/>
            <a:ext cx="762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ES_tradnl" sz="1600">
                <a:latin typeface="Tahoma" pitchFamily="34" charset="0"/>
              </a:rPr>
              <a:t>HTTP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10267" name="AutoShape 34"/>
          <p:cNvSpPr>
            <a:spLocks/>
          </p:cNvSpPr>
          <p:nvPr/>
        </p:nvSpPr>
        <p:spPr bwMode="auto">
          <a:xfrm rot="5400000">
            <a:off x="1447800" y="3505200"/>
            <a:ext cx="152400" cy="1371600"/>
          </a:xfrm>
          <a:prstGeom prst="rightBracket">
            <a:avLst>
              <a:gd name="adj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AutoShape 35"/>
          <p:cNvSpPr>
            <a:spLocks/>
          </p:cNvSpPr>
          <p:nvPr/>
        </p:nvSpPr>
        <p:spPr bwMode="auto">
          <a:xfrm rot="5400000">
            <a:off x="4572000" y="2514600"/>
            <a:ext cx="152400" cy="3352800"/>
          </a:xfrm>
          <a:prstGeom prst="rightBracket">
            <a:avLst>
              <a:gd name="adj" fmla="val 18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36"/>
          <p:cNvSpPr txBox="1">
            <a:spLocks noChangeArrowheads="1"/>
          </p:cNvSpPr>
          <p:nvPr/>
        </p:nvSpPr>
        <p:spPr bwMode="auto">
          <a:xfrm>
            <a:off x="1143000" y="4267200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_tradnl" sz="1600">
                <a:latin typeface="Tahoma" pitchFamily="34" charset="0"/>
              </a:rPr>
              <a:t>Cliente</a:t>
            </a:r>
            <a:endParaRPr lang="es-ES" sz="1600">
              <a:latin typeface="Tahoma" pitchFamily="34" charset="0"/>
            </a:endParaRPr>
          </a:p>
        </p:txBody>
      </p:sp>
      <p:sp>
        <p:nvSpPr>
          <p:cNvPr id="10270" name="Rectangle 37"/>
          <p:cNvSpPr>
            <a:spLocks noChangeArrowheads="1"/>
          </p:cNvSpPr>
          <p:nvPr/>
        </p:nvSpPr>
        <p:spPr bwMode="auto">
          <a:xfrm>
            <a:off x="4191000" y="4267200"/>
            <a:ext cx="92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_tradnl" sz="1600">
                <a:latin typeface="Tahoma" pitchFamily="34" charset="0"/>
              </a:rPr>
              <a:t>Servidor</a:t>
            </a:r>
            <a:endParaRPr lang="es-ES" sz="16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-Modelo_MVC">
  <a:themeElements>
    <a:clrScheme name="1-Modelo_M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-Modelo_MV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-Modelo_M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-Modelo_M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2-RMI</Template>
  <TotalTime>620</TotalTime>
  <Words>2296</Words>
  <Application>Microsoft Office PowerPoint</Application>
  <PresentationFormat>Presentación en pantalla (4:3)</PresentationFormat>
  <Paragraphs>586</Paragraphs>
  <Slides>40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Times New Roman</vt:lpstr>
      <vt:lpstr>Arial</vt:lpstr>
      <vt:lpstr>Tahoma</vt:lpstr>
      <vt:lpstr>Wingdings</vt:lpstr>
      <vt:lpstr>Verdana</vt:lpstr>
      <vt:lpstr>Courier New</vt:lpstr>
      <vt:lpstr>1-Modelo_MVC</vt:lpstr>
      <vt:lpstr>Modelo HTTP Request/Response</vt:lpstr>
      <vt:lpstr>Ejemplo Request/Response</vt:lpstr>
      <vt:lpstr>Ejemplo Request/Response</vt:lpstr>
      <vt:lpstr>HTTP/HTML</vt:lpstr>
      <vt:lpstr>HTTP Request</vt:lpstr>
      <vt:lpstr>HTTP Response</vt:lpstr>
      <vt:lpstr>HTTP Method</vt:lpstr>
      <vt:lpstr>Tecnologías involucradas en el cliente (Presentación)</vt:lpstr>
      <vt:lpstr>Estructura de Aplicaciones Web</vt:lpstr>
      <vt:lpstr>Evolución Tecnologías Web</vt:lpstr>
      <vt:lpstr>Modelo Hipertextual</vt:lpstr>
      <vt:lpstr>Modelo de Formularios </vt:lpstr>
      <vt:lpstr>CGI</vt:lpstr>
      <vt:lpstr>Evoluciones de HTTP / CGI</vt:lpstr>
      <vt:lpstr>Servlets</vt:lpstr>
      <vt:lpstr>Servlets</vt:lpstr>
      <vt:lpstr>Servlets</vt:lpstr>
      <vt:lpstr>Servlets: Ejemplo</vt:lpstr>
      <vt:lpstr>Cookies</vt:lpstr>
      <vt:lpstr>Cookies - ¿Para que se utilizan?</vt:lpstr>
      <vt:lpstr>Cookies</vt:lpstr>
      <vt:lpstr>HTTP Session - ¿Qué es?</vt:lpstr>
      <vt:lpstr>HTTP Session</vt:lpstr>
      <vt:lpstr>HTTP Session API</vt:lpstr>
      <vt:lpstr>HTTP Session</vt:lpstr>
      <vt:lpstr>HTTP Session</vt:lpstr>
      <vt:lpstr>HTTP Session - Configuración</vt:lpstr>
      <vt:lpstr>HTTP Session. Ejemplo </vt:lpstr>
      <vt:lpstr>Servlets: Contextos</vt:lpstr>
      <vt:lpstr>Servlets vs. JSP</vt:lpstr>
      <vt:lpstr>Servlets vs. JSP</vt:lpstr>
      <vt:lpstr>JSP: Java Server Pages</vt:lpstr>
      <vt:lpstr>JSP: Java Server Pages</vt:lpstr>
      <vt:lpstr>Tipos de elementos JSP</vt:lpstr>
      <vt:lpstr>Arquitectura JSP</vt:lpstr>
      <vt:lpstr>Modelo 1 JSP</vt:lpstr>
      <vt:lpstr>Modelo 2 JSP</vt:lpstr>
      <vt:lpstr>Scriptless JSP </vt:lpstr>
      <vt:lpstr>JSP Standard Tag Library (JSTL)</vt:lpstr>
      <vt:lpstr>Referencias</vt:lpstr>
    </vt:vector>
  </TitlesOfParts>
  <Company>UADE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Arquitecturas de Aplicaciones Web</dc:title>
  <dc:creator>rorosco</dc:creator>
  <cp:lastModifiedBy>Hernán Massad</cp:lastModifiedBy>
  <cp:revision>28</cp:revision>
  <dcterms:created xsi:type="dcterms:W3CDTF">2003-08-01T20:49:31Z</dcterms:created>
  <dcterms:modified xsi:type="dcterms:W3CDTF">2010-06-07T22:05:01Z</dcterms:modified>
</cp:coreProperties>
</file>