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0" r:id="rId3"/>
    <p:sldId id="264" r:id="rId4"/>
    <p:sldId id="281" r:id="rId5"/>
    <p:sldId id="282" r:id="rId6"/>
    <p:sldId id="283" r:id="rId7"/>
    <p:sldId id="284" r:id="rId8"/>
    <p:sldId id="285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3" autoAdjust="0"/>
    <p:restoredTop sz="81553" autoAdjust="0"/>
  </p:normalViewPr>
  <p:slideViewPr>
    <p:cSldViewPr>
      <p:cViewPr varScale="1">
        <p:scale>
          <a:sx n="85" d="100"/>
          <a:sy n="85" d="100"/>
        </p:scale>
        <p:origin x="-16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4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6B0743E-1B88-4F87-9D2E-88508C89A71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66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F1A09ED-A59D-47B9-82E2-05B3D69EBF4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8B8F1-6805-4AF6-B977-68F107BC2143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6D46A-E913-4876-BFEB-F009CDFC3063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solidFill>
            <a:srgbClr val="FFFFFF"/>
          </a:solidFill>
          <a:ln/>
        </p:spPr>
      </p:sp>
      <p:sp>
        <p:nvSpPr>
          <p:cNvPr id="28676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>
              <a:lnSpc>
                <a:spcPct val="90000"/>
              </a:lnSpc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16ED43-CDBB-4328-93AC-83EB933DF3AE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solidFill>
            <a:srgbClr val="FFFFFF"/>
          </a:solidFill>
          <a:ln/>
        </p:spPr>
      </p:sp>
      <p:sp>
        <p:nvSpPr>
          <p:cNvPr id="29700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>
              <a:lnSpc>
                <a:spcPct val="90000"/>
              </a:lnSpc>
            </a:pPr>
            <a:endParaRPr lang="fi-FI" sz="900" smtClean="0"/>
          </a:p>
          <a:p>
            <a:pPr>
              <a:lnSpc>
                <a:spcPct val="90000"/>
              </a:lnSpc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20453-42BB-4A45-B00A-D6EF74776D58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>
              <a:lnSpc>
                <a:spcPct val="90000"/>
              </a:lnSpc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80FE5A-0A70-4FFB-9F7C-6A3647968C6E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17E52C-E38E-479B-8E37-63CF6B5594F2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28DA76-85A4-4911-8F8C-3E656C6E325D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solidFill>
            <a:srgbClr val="FFFFFF"/>
          </a:solidFill>
          <a:ln/>
        </p:spPr>
      </p:sp>
      <p:sp>
        <p:nvSpPr>
          <p:cNvPr id="33796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7494B7-2B82-41E3-9F29-E2BCBC3F9B54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CD055E-D9A3-4B46-A12F-BA8857D3CBB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_tradnl"/>
              <a:t>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C35832-EBCC-4CC7-813E-DA67BABDE0C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188913"/>
            <a:ext cx="1943100" cy="5907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88913"/>
            <a:ext cx="5678488" cy="5907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_tradnl"/>
              <a:t>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0F2DB0-6168-4C0C-B54D-C1E133F89F9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488238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_tradnl"/>
              <a:t>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1DA042-B972-442B-951C-DF47B01AAA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8FD1A7-31C5-4A48-A5C2-92D938EC53C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3B2581-8145-4357-8893-1AC0DF6D4E6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5F95D3-7A9F-41AA-9C7C-530BBE8AF64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2236E0-CE9C-48C4-995B-4B75A4C7B59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F306C8-F273-4307-8093-DCCB28A8CD7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_tradnl"/>
              <a:t>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594ABA-26EA-40D7-8C89-4177CEF6717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_tradnl"/>
              <a:t>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E2493A-C10C-4EFA-A449-2F9625B1650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_tradnl"/>
              <a:t>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2D7500-F5E9-4884-9FB6-DA6A9666524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88913"/>
            <a:ext cx="7488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latin typeface="+mn-lt"/>
              </a:defRPr>
            </a:lvl1pPr>
          </a:lstStyle>
          <a:p>
            <a:pPr>
              <a:defRPr/>
            </a:pPr>
            <a:r>
              <a:rPr lang="es-ES_tradnl"/>
              <a:t>2010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A37D5900-A867-4E62-A118-563A7881859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pic>
        <p:nvPicPr>
          <p:cNvPr id="2" name="Picture 10" descr="UADE color V 243px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9388" y="188913"/>
            <a:ext cx="698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s-ES" smtClean="0"/>
              <a:t>JEE 5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16750" cy="1752600"/>
          </a:xfrm>
        </p:spPr>
        <p:txBody>
          <a:bodyPr/>
          <a:lstStyle/>
          <a:p>
            <a:r>
              <a:rPr lang="es-AR" smtClean="0"/>
              <a:t>JAVA PERSISTENCE API (JPA) - Relaciones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380252-195D-4C22-B6A3-F88A04005DD8}" type="slidenum">
              <a:rPr lang="es-ES_tradnl"/>
              <a:pPr>
                <a:defRPr/>
              </a:pPr>
              <a:t>10</a:t>
            </a:fld>
            <a:endParaRPr lang="es-ES_tradnl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Ejemplo de Relaciones</a:t>
            </a:r>
            <a:endParaRPr lang="en-US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r>
              <a:rPr lang="fi-FI" sz="2800" smtClean="0"/>
              <a:t>Mapeo por defecto</a:t>
            </a:r>
          </a:p>
          <a:p>
            <a:pPr lvl="1"/>
            <a:r>
              <a:rPr lang="fi-FI" sz="2400" smtClean="0"/>
              <a:t>Relacion bidireccional, con una FK del lado que ”mantiene” la relacion</a:t>
            </a:r>
            <a:r>
              <a:rPr lang="fi-FI" sz="2400" smtClean="0">
                <a:sym typeface="Wingdings" pitchFamily="2" charset="2"/>
              </a:rPr>
              <a:t>mappedBy</a:t>
            </a:r>
            <a:endParaRPr lang="fi-FI" sz="2400" smtClean="0"/>
          </a:p>
        </p:txBody>
      </p:sp>
      <p:sp>
        <p:nvSpPr>
          <p:cNvPr id="176132" name="AutoShape 4"/>
          <p:cNvSpPr>
            <a:spLocks noChangeArrowheads="1"/>
          </p:cNvSpPr>
          <p:nvPr/>
        </p:nvSpPr>
        <p:spPr bwMode="auto">
          <a:xfrm flipH="1" flipV="1">
            <a:off x="533400" y="2286000"/>
            <a:ext cx="6477000" cy="4114800"/>
          </a:xfrm>
          <a:prstGeom prst="foldedCorner">
            <a:avLst>
              <a:gd name="adj" fmla="val 1282"/>
            </a:avLst>
          </a:prstGeom>
          <a:solidFill>
            <a:srgbClr val="DDDDDD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rot="10800000"/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endParaRPr lang="en-US" sz="1600" b="1">
              <a:solidFill>
                <a:schemeClr val="hlink"/>
              </a:solidFill>
              <a:latin typeface="Arial Narrow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rgbClr val="FF3300"/>
                </a:solidFill>
                <a:latin typeface="Arial Narrow" pitchFamily="34" charset="0"/>
              </a:rPr>
              <a:t>@Entity</a:t>
            </a:r>
            <a:r>
              <a:rPr lang="en-US" sz="1600" b="1">
                <a:latin typeface="Arial Narrow" pitchFamily="34" charset="0"/>
              </a:rPr>
              <a:t> 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1600" b="1">
                <a:latin typeface="Arial Narrow" pitchFamily="34" charset="0"/>
              </a:rPr>
              <a:t>public class DetalleFactura implements Serializable {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endParaRPr lang="en-US" sz="1600" b="1">
              <a:latin typeface="Arial Narrow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1600" b="1">
                <a:latin typeface="Arial Narrow" pitchFamily="34" charset="0"/>
              </a:rPr>
              <a:t>   private int id;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1600" b="1">
                <a:latin typeface="Arial Narrow" pitchFamily="34" charset="0"/>
              </a:rPr>
              <a:t>   private String descripcion;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1600" b="1">
                <a:latin typeface="Arial Narrow" pitchFamily="34" charset="0"/>
              </a:rPr>
              <a:t>   private Factura factura;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endParaRPr lang="fi-FI" sz="1600" b="1">
              <a:latin typeface="Arial Narrow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fi-FI" sz="1600" b="1">
                <a:latin typeface="Arial Narrow" pitchFamily="34" charset="0"/>
              </a:rPr>
              <a:t>   ...</a:t>
            </a:r>
            <a:endParaRPr lang="en-US" sz="1600" b="1">
              <a:latin typeface="Arial Narrow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endParaRPr lang="en-US" sz="1600" b="1">
              <a:latin typeface="Arial Narrow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1600" b="1">
                <a:latin typeface="Arial Narrow" pitchFamily="34" charset="0"/>
              </a:rPr>
              <a:t>   </a:t>
            </a:r>
            <a:r>
              <a:rPr lang="en-US" sz="1600" b="1">
                <a:solidFill>
                  <a:srgbClr val="FF0000"/>
                </a:solidFill>
                <a:latin typeface="Arial Narrow" pitchFamily="34" charset="0"/>
              </a:rPr>
              <a:t>@ManyToOne 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1600" b="1">
                <a:latin typeface="Arial Narrow" pitchFamily="34" charset="0"/>
              </a:rPr>
              <a:t>   public Factura getFactura() {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1600" b="1">
                <a:latin typeface="Arial Narrow" pitchFamily="34" charset="0"/>
              </a:rPr>
              <a:t>      return factura;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1600" b="1">
                <a:latin typeface="Arial Narrow" pitchFamily="34" charset="0"/>
              </a:rPr>
              <a:t>   }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endParaRPr lang="en-US" sz="1600" b="1">
              <a:latin typeface="Arial Narrow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1600" b="1">
                <a:latin typeface="Arial Narrow" pitchFamily="34" charset="0"/>
              </a:rPr>
              <a:t>   public void setFactura(Factura fact) {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1600" b="1">
                <a:latin typeface="Arial Narrow" pitchFamily="34" charset="0"/>
              </a:rPr>
              <a:t>      this. factura = fact;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1600" b="1">
                <a:latin typeface="Arial Narrow" pitchFamily="34" charset="0"/>
              </a:rPr>
              <a:t>   }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1600" b="1">
                <a:latin typeface="Arial Narrow" pitchFamily="34" charset="0"/>
              </a:rPr>
              <a:t>}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4953000" y="5029200"/>
            <a:ext cx="1295400" cy="121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>
            <a:off x="49530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23561" name="Line 7"/>
          <p:cNvSpPr>
            <a:spLocks noChangeShapeType="1"/>
          </p:cNvSpPr>
          <p:nvPr/>
        </p:nvSpPr>
        <p:spPr bwMode="auto">
          <a:xfrm>
            <a:off x="4953000" y="563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>
            <a:off x="4953000" y="5943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5334000" y="5029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23564" name="Text Box 10"/>
          <p:cNvSpPr txBox="1">
            <a:spLocks noChangeArrowheads="1"/>
          </p:cNvSpPr>
          <p:nvPr/>
        </p:nvSpPr>
        <p:spPr bwMode="auto">
          <a:xfrm>
            <a:off x="5257800" y="47244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>
                <a:solidFill>
                  <a:schemeClr val="tx2"/>
                </a:solidFill>
                <a:latin typeface="Arial" charset="0"/>
              </a:rPr>
              <a:t>TipoFact</a:t>
            </a:r>
            <a:endParaRPr lang="en-US" sz="16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3565" name="Text Box 11"/>
          <p:cNvSpPr txBox="1">
            <a:spLocks noChangeArrowheads="1"/>
          </p:cNvSpPr>
          <p:nvPr/>
        </p:nvSpPr>
        <p:spPr bwMode="auto">
          <a:xfrm>
            <a:off x="5257800" y="50292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 b="1">
                <a:latin typeface="Arial" charset="0"/>
              </a:rPr>
              <a:t>A</a:t>
            </a:r>
            <a:endParaRPr lang="en-US" sz="1600" b="1">
              <a:latin typeface="Arial" charset="0"/>
            </a:endParaRPr>
          </a:p>
        </p:txBody>
      </p:sp>
      <p:sp>
        <p:nvSpPr>
          <p:cNvPr id="23566" name="Text Box 12"/>
          <p:cNvSpPr txBox="1">
            <a:spLocks noChangeArrowheads="1"/>
          </p:cNvSpPr>
          <p:nvPr/>
        </p:nvSpPr>
        <p:spPr bwMode="auto">
          <a:xfrm>
            <a:off x="4800600" y="47244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>
                <a:solidFill>
                  <a:schemeClr val="tx2"/>
                </a:solidFill>
                <a:latin typeface="Arial" charset="0"/>
              </a:rPr>
              <a:t>Id</a:t>
            </a:r>
            <a:endParaRPr lang="en-US" sz="16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3567" name="Text Box 13"/>
          <p:cNvSpPr txBox="1">
            <a:spLocks noChangeArrowheads="1"/>
          </p:cNvSpPr>
          <p:nvPr/>
        </p:nvSpPr>
        <p:spPr bwMode="auto">
          <a:xfrm>
            <a:off x="4572000" y="50292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 b="1">
                <a:latin typeface="Arial" charset="0"/>
              </a:rPr>
              <a:t>1</a:t>
            </a:r>
            <a:endParaRPr lang="en-US" sz="1600" b="1">
              <a:latin typeface="Arial" charset="0"/>
            </a:endParaRPr>
          </a:p>
        </p:txBody>
      </p:sp>
      <p:sp>
        <p:nvSpPr>
          <p:cNvPr id="23568" name="Text Box 14"/>
          <p:cNvSpPr txBox="1">
            <a:spLocks noChangeArrowheads="1"/>
          </p:cNvSpPr>
          <p:nvPr/>
        </p:nvSpPr>
        <p:spPr bwMode="auto">
          <a:xfrm>
            <a:off x="4572000" y="53340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 b="1">
                <a:latin typeface="Arial" charset="0"/>
              </a:rPr>
              <a:t>2</a:t>
            </a:r>
            <a:endParaRPr lang="en-US" sz="1600" b="1">
              <a:latin typeface="Arial" charset="0"/>
            </a:endParaRPr>
          </a:p>
        </p:txBody>
      </p:sp>
      <p:sp>
        <p:nvSpPr>
          <p:cNvPr id="23569" name="Text Box 15"/>
          <p:cNvSpPr txBox="1">
            <a:spLocks noChangeArrowheads="1"/>
          </p:cNvSpPr>
          <p:nvPr/>
        </p:nvSpPr>
        <p:spPr bwMode="auto">
          <a:xfrm>
            <a:off x="4572000" y="56388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 b="1">
                <a:latin typeface="Arial" charset="0"/>
              </a:rPr>
              <a:t>3</a:t>
            </a:r>
            <a:endParaRPr lang="en-US" sz="1600" b="1">
              <a:latin typeface="Arial" charset="0"/>
            </a:endParaRPr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5257800" y="53340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 b="1">
                <a:latin typeface="Arial" charset="0"/>
              </a:rPr>
              <a:t>B</a:t>
            </a:r>
            <a:endParaRPr lang="en-US" sz="1600" b="1">
              <a:latin typeface="Arial" charset="0"/>
            </a:endParaRPr>
          </a:p>
        </p:txBody>
      </p:sp>
      <p:sp>
        <p:nvSpPr>
          <p:cNvPr id="23571" name="Text Box 18"/>
          <p:cNvSpPr txBox="1">
            <a:spLocks noChangeArrowheads="1"/>
          </p:cNvSpPr>
          <p:nvPr/>
        </p:nvSpPr>
        <p:spPr bwMode="auto">
          <a:xfrm>
            <a:off x="5257800" y="56388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 b="1">
                <a:latin typeface="Arial" charset="0"/>
              </a:rPr>
              <a:t>B</a:t>
            </a:r>
            <a:endParaRPr lang="en-US" sz="1600" b="1">
              <a:latin typeface="Arial" charset="0"/>
            </a:endParaRPr>
          </a:p>
        </p:txBody>
      </p:sp>
      <p:sp>
        <p:nvSpPr>
          <p:cNvPr id="23572" name="Rectangle 19"/>
          <p:cNvSpPr>
            <a:spLocks noChangeArrowheads="1"/>
          </p:cNvSpPr>
          <p:nvPr/>
        </p:nvSpPr>
        <p:spPr bwMode="auto">
          <a:xfrm>
            <a:off x="6705600" y="5029200"/>
            <a:ext cx="1600200" cy="121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3" name="Line 20"/>
          <p:cNvSpPr>
            <a:spLocks noChangeShapeType="1"/>
          </p:cNvSpPr>
          <p:nvPr/>
        </p:nvSpPr>
        <p:spPr bwMode="auto">
          <a:xfrm>
            <a:off x="6705600" y="5334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23574" name="Line 21"/>
          <p:cNvSpPr>
            <a:spLocks noChangeShapeType="1"/>
          </p:cNvSpPr>
          <p:nvPr/>
        </p:nvSpPr>
        <p:spPr bwMode="auto">
          <a:xfrm>
            <a:off x="6705600" y="5638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23575" name="Line 22"/>
          <p:cNvSpPr>
            <a:spLocks noChangeShapeType="1"/>
          </p:cNvSpPr>
          <p:nvPr/>
        </p:nvSpPr>
        <p:spPr bwMode="auto">
          <a:xfrm>
            <a:off x="6705600" y="594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23576" name="Line 23"/>
          <p:cNvSpPr>
            <a:spLocks noChangeShapeType="1"/>
          </p:cNvSpPr>
          <p:nvPr/>
        </p:nvSpPr>
        <p:spPr bwMode="auto">
          <a:xfrm>
            <a:off x="7086600" y="5029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7010400" y="47244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>
                <a:solidFill>
                  <a:schemeClr val="tx2"/>
                </a:solidFill>
                <a:latin typeface="Arial" charset="0"/>
              </a:rPr>
              <a:t>Desc</a:t>
            </a:r>
            <a:endParaRPr lang="en-US" sz="16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7010400" y="50292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 b="1">
                <a:latin typeface="Arial" charset="0"/>
              </a:rPr>
              <a:t>ProdA</a:t>
            </a:r>
            <a:endParaRPr lang="en-US" sz="1600" b="1">
              <a:latin typeface="Arial" charset="0"/>
            </a:endParaRP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6553200" y="47244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>
                <a:solidFill>
                  <a:schemeClr val="tx2"/>
                </a:solidFill>
                <a:latin typeface="Arial" charset="0"/>
              </a:rPr>
              <a:t>Id</a:t>
            </a:r>
            <a:endParaRPr lang="en-US" sz="16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6324600" y="50292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 b="1">
                <a:latin typeface="Arial" charset="0"/>
              </a:rPr>
              <a:t>1</a:t>
            </a:r>
            <a:endParaRPr lang="en-US" sz="1600" b="1">
              <a:latin typeface="Arial" charset="0"/>
            </a:endParaRPr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6324600" y="53340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 b="1">
                <a:latin typeface="Arial" charset="0"/>
              </a:rPr>
              <a:t>2</a:t>
            </a:r>
            <a:endParaRPr lang="en-US" sz="1600" b="1">
              <a:latin typeface="Arial" charset="0"/>
            </a:endParaRPr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6324600" y="56388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 b="1">
                <a:latin typeface="Arial" charset="0"/>
              </a:rPr>
              <a:t>3</a:t>
            </a:r>
            <a:endParaRPr lang="en-US" sz="1600" b="1">
              <a:latin typeface="Arial" charset="0"/>
            </a:endParaRP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7010400" y="53340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 b="1">
                <a:latin typeface="Arial" charset="0"/>
              </a:rPr>
              <a:t>ProdB</a:t>
            </a:r>
            <a:endParaRPr lang="en-US" sz="1600" b="1">
              <a:latin typeface="Arial" charset="0"/>
            </a:endParaRP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7010400" y="56388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 b="1">
                <a:latin typeface="Arial" charset="0"/>
              </a:rPr>
              <a:t>ProdC</a:t>
            </a:r>
            <a:endParaRPr lang="en-US" sz="1600" b="1">
              <a:latin typeface="Arial" charset="0"/>
            </a:endParaRP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7848600" y="47244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>
                <a:solidFill>
                  <a:schemeClr val="tx2"/>
                </a:solidFill>
                <a:latin typeface="Arial" charset="0"/>
              </a:rPr>
              <a:t>FK</a:t>
            </a:r>
            <a:endParaRPr lang="en-US" sz="16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7924800" y="50292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 b="1">
                <a:latin typeface="Arial" charset="0"/>
              </a:rPr>
              <a:t>1</a:t>
            </a:r>
            <a:endParaRPr lang="en-US" sz="1600" b="1">
              <a:latin typeface="Arial" charset="0"/>
            </a:endParaRP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7848600" y="5334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 b="1">
                <a:latin typeface="Arial" charset="0"/>
              </a:rPr>
              <a:t>1</a:t>
            </a:r>
            <a:endParaRPr lang="en-US" sz="1600" b="1">
              <a:latin typeface="Arial" charset="0"/>
            </a:endParaRPr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7848600" y="5638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600" b="1">
                <a:latin typeface="Arial" charset="0"/>
              </a:rPr>
              <a:t>3</a:t>
            </a:r>
            <a:endParaRPr lang="en-US" sz="1600" b="1">
              <a:latin typeface="Arial" charset="0"/>
            </a:endParaRP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8001000" y="5029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grpSp>
        <p:nvGrpSpPr>
          <p:cNvPr id="23590" name="Group 42"/>
          <p:cNvGrpSpPr>
            <a:grpSpLocks/>
          </p:cNvGrpSpPr>
          <p:nvPr/>
        </p:nvGrpSpPr>
        <p:grpSpPr bwMode="auto">
          <a:xfrm>
            <a:off x="5257800" y="4572000"/>
            <a:ext cx="3352800" cy="914400"/>
            <a:chOff x="3312" y="2880"/>
            <a:chExt cx="2112" cy="576"/>
          </a:xfrm>
        </p:grpSpPr>
        <p:sp>
          <p:nvSpPr>
            <p:cNvPr id="23593" name="Line 38"/>
            <p:cNvSpPr>
              <a:spLocks noChangeShapeType="1"/>
            </p:cNvSpPr>
            <p:nvPr/>
          </p:nvSpPr>
          <p:spPr bwMode="auto">
            <a:xfrm>
              <a:off x="5184" y="3456"/>
              <a:ext cx="24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3594" name="Line 39"/>
            <p:cNvSpPr>
              <a:spLocks noChangeShapeType="1"/>
            </p:cNvSpPr>
            <p:nvPr/>
          </p:nvSpPr>
          <p:spPr bwMode="auto">
            <a:xfrm flipV="1">
              <a:off x="5424" y="2880"/>
              <a:ext cx="0" cy="57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3595" name="Line 40"/>
            <p:cNvSpPr>
              <a:spLocks noChangeShapeType="1"/>
            </p:cNvSpPr>
            <p:nvPr/>
          </p:nvSpPr>
          <p:spPr bwMode="auto">
            <a:xfrm flipH="1">
              <a:off x="3312" y="2880"/>
              <a:ext cx="211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3596" name="Line 41"/>
            <p:cNvSpPr>
              <a:spLocks noChangeShapeType="1"/>
            </p:cNvSpPr>
            <p:nvPr/>
          </p:nvSpPr>
          <p:spPr bwMode="auto">
            <a:xfrm>
              <a:off x="3312" y="2880"/>
              <a:ext cx="0" cy="28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3591" name="Text Box 43"/>
          <p:cNvSpPr txBox="1">
            <a:spLocks noChangeArrowheads="1"/>
          </p:cNvSpPr>
          <p:nvPr/>
        </p:nvSpPr>
        <p:spPr bwMode="auto">
          <a:xfrm>
            <a:off x="5105400" y="591185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600" b="1">
                <a:solidFill>
                  <a:srgbClr val="333399"/>
                </a:solidFill>
                <a:latin typeface="Arial" charset="0"/>
              </a:rPr>
              <a:t>Factura</a:t>
            </a:r>
          </a:p>
        </p:txBody>
      </p:sp>
      <p:sp>
        <p:nvSpPr>
          <p:cNvPr id="23592" name="Text Box 44"/>
          <p:cNvSpPr txBox="1">
            <a:spLocks noChangeArrowheads="1"/>
          </p:cNvSpPr>
          <p:nvPr/>
        </p:nvSpPr>
        <p:spPr bwMode="auto">
          <a:xfrm>
            <a:off x="6705600" y="59118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600" b="1">
                <a:solidFill>
                  <a:srgbClr val="333399"/>
                </a:solidFill>
                <a:latin typeface="Arial" charset="0"/>
              </a:rPr>
              <a:t>DetalleFactura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/>
              <a:t>Ing. de Sistemas II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50C10A-9B53-4489-AFF9-1CB4BF9216C2}" type="slidenum">
              <a:rPr lang="es-ES_tradnl"/>
              <a:pPr>
                <a:defRPr/>
              </a:pPr>
              <a:t>11</a:t>
            </a:fld>
            <a:endParaRPr lang="es-ES_tradnl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Estrategia de Carga</a:t>
            </a:r>
            <a:endParaRPr lang="en-US" smtClean="0"/>
          </a:p>
        </p:txBody>
      </p:sp>
      <p:sp>
        <p:nvSpPr>
          <p:cNvPr id="178179" name="AutoShape 3"/>
          <p:cNvSpPr>
            <a:spLocks noChangeArrowheads="1"/>
          </p:cNvSpPr>
          <p:nvPr/>
        </p:nvSpPr>
        <p:spPr bwMode="auto">
          <a:xfrm flipH="1" flipV="1">
            <a:off x="533400" y="1295400"/>
            <a:ext cx="7772400" cy="4800600"/>
          </a:xfrm>
          <a:prstGeom prst="foldedCorner">
            <a:avLst>
              <a:gd name="adj" fmla="val 1282"/>
            </a:avLst>
          </a:prstGeom>
          <a:solidFill>
            <a:srgbClr val="DDDDDD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rot="10800000"/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solidFill>
                  <a:srgbClr val="FF3300"/>
                </a:solidFill>
                <a:latin typeface="Arial Narrow" pitchFamily="34" charset="0"/>
              </a:rPr>
              <a:t>@Entity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public class Factura implements Serializable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…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</a:t>
            </a:r>
            <a:r>
              <a:rPr lang="en-US" sz="1500" b="1">
                <a:solidFill>
                  <a:schemeClr val="accent2"/>
                </a:solidFill>
                <a:latin typeface="Arial Narrow" pitchFamily="34" charset="0"/>
              </a:rPr>
              <a:t>private Collection&lt;DetalleFactura&gt; detalles = new HashSet&lt;DetalleFactura&gt;(3);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@Id (generate = GeneratorType.AUTO)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public long getId() { return id; 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public void setId(long id) { … 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defRPr/>
            </a:pPr>
            <a:endParaRPr lang="en-US" sz="1500" b="1">
              <a:latin typeface="Arial Narrow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public TipoFactura getTipoFactura()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fi-FI" sz="1500" b="1">
                <a:latin typeface="Arial Narrow" pitchFamily="34" charset="0"/>
              </a:rPr>
              <a:t>      ...</a:t>
            </a:r>
            <a:endParaRPr lang="en-US" sz="1500" b="1">
              <a:latin typeface="Arial Narrow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</a:t>
            </a:r>
            <a:r>
              <a:rPr lang="en-US" sz="1500" b="1">
                <a:solidFill>
                  <a:srgbClr val="FF0000"/>
                </a:solidFill>
                <a:latin typeface="Arial Narrow" pitchFamily="34" charset="0"/>
              </a:rPr>
              <a:t>@OneToMany (mappedBy = “factura”, fetch=FetchType.LAZY)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public Collection&lt;DetalleFactura&gt; getDetalles()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   return detalles;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public void setDetalles(Collection&lt;DetalleFactura&gt; d)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   this. detalles = d;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}</a:t>
            </a:r>
          </a:p>
        </p:txBody>
      </p:sp>
      <p:sp>
        <p:nvSpPr>
          <p:cNvPr id="24582" name="AutoShape 4"/>
          <p:cNvSpPr>
            <a:spLocks noChangeArrowheads="1"/>
          </p:cNvSpPr>
          <p:nvPr/>
        </p:nvSpPr>
        <p:spPr bwMode="auto">
          <a:xfrm>
            <a:off x="5334000" y="2514600"/>
            <a:ext cx="3200400" cy="1219200"/>
          </a:xfrm>
          <a:prstGeom prst="wedgeRoundRectCallout">
            <a:avLst>
              <a:gd name="adj1" fmla="val -60667"/>
              <a:gd name="adj2" fmla="val 65366"/>
              <a:gd name="adj3" fmla="val 16667"/>
            </a:avLst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50000"/>
              </a:spcBef>
            </a:pPr>
            <a:r>
              <a:rPr lang="nb-NO" sz="1600" b="1">
                <a:latin typeface="Arial Narrow" pitchFamily="-110" charset="0"/>
              </a:rPr>
              <a:t>Cargar esta relación a ”demanda”, recién cuando se acceda al getter</a:t>
            </a:r>
            <a:endParaRPr lang="en-US" sz="1600" b="1">
              <a:latin typeface="Arial Narrow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2009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EE111-E40F-484F-B0B9-FDF5DBFEEEE0}" type="slidenum">
              <a:rPr lang="es-ES_tradnl"/>
              <a:pPr>
                <a:defRPr/>
              </a:pPr>
              <a:t>12</a:t>
            </a:fld>
            <a:endParaRPr lang="es-ES_tradnl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Persistencia Transitiva: ”Cascada”</a:t>
            </a:r>
            <a:endParaRPr lang="en-US" smtClean="0"/>
          </a:p>
        </p:txBody>
      </p:sp>
      <p:sp>
        <p:nvSpPr>
          <p:cNvPr id="180227" name="AutoShape 3"/>
          <p:cNvSpPr>
            <a:spLocks noChangeArrowheads="1"/>
          </p:cNvSpPr>
          <p:nvPr/>
        </p:nvSpPr>
        <p:spPr bwMode="auto">
          <a:xfrm flipH="1" flipV="1">
            <a:off x="755650" y="3284538"/>
            <a:ext cx="7696200" cy="3276600"/>
          </a:xfrm>
          <a:prstGeom prst="foldedCorner">
            <a:avLst>
              <a:gd name="adj" fmla="val 1282"/>
            </a:avLst>
          </a:prstGeom>
          <a:solidFill>
            <a:srgbClr val="DDDDDD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rot="10800000"/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300" b="1">
                <a:solidFill>
                  <a:srgbClr val="FF3300"/>
                </a:solidFill>
                <a:latin typeface="Arial Narrow" pitchFamily="34" charset="0"/>
              </a:rPr>
              <a:t>@Entity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300" b="1">
                <a:latin typeface="Arial Narrow" pitchFamily="34" charset="0"/>
              </a:rPr>
              <a:t>public class Factura  implements Serializable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fi-FI" sz="1300" b="1">
                <a:latin typeface="Arial Narrow" pitchFamily="34" charset="0"/>
              </a:rPr>
              <a:t>...</a:t>
            </a:r>
            <a:endParaRPr lang="en-US" sz="1300" b="1">
              <a:latin typeface="Arial Narrow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300" b="1">
                <a:latin typeface="Arial Narrow" pitchFamily="34" charset="0"/>
              </a:rPr>
              <a:t>      </a:t>
            </a:r>
            <a:r>
              <a:rPr lang="en-US" sz="1300" b="1">
                <a:solidFill>
                  <a:srgbClr val="FF0000"/>
                </a:solidFill>
                <a:latin typeface="Arial Narrow" pitchFamily="34" charset="0"/>
              </a:rPr>
              <a:t>@OneToMany (mappedBy = “factura”, fetch=FetchType.LAZY, cascade={CascadeType.ALL})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300" b="1">
                <a:latin typeface="Arial Narrow" pitchFamily="34" charset="0"/>
              </a:rPr>
              <a:t>      public Collection&lt;DetalleFactura&gt; getDetalles()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300" b="1">
                <a:latin typeface="Arial Narrow" pitchFamily="34" charset="0"/>
              </a:rPr>
              <a:t>         return detalles;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300" b="1">
                <a:latin typeface="Arial Narrow" pitchFamily="34" charset="0"/>
              </a:rPr>
              <a:t>      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300" b="1">
                <a:latin typeface="Arial Narrow" pitchFamily="34" charset="0"/>
              </a:rPr>
              <a:t>      public void setDetalles(Collection&lt;DetallesFactura&gt; d)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300" b="1">
                <a:latin typeface="Arial Narrow" pitchFamily="34" charset="0"/>
              </a:rPr>
              <a:t>         this.detalles = d;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300" b="1">
                <a:latin typeface="Arial Narrow" pitchFamily="34" charset="0"/>
              </a:rPr>
              <a:t>      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endParaRPr lang="en-US" sz="1300" b="1">
              <a:latin typeface="Arial Narrow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300" b="1">
                <a:latin typeface="Arial Narrow" pitchFamily="34" charset="0"/>
              </a:rPr>
              <a:t>      public void agregarDetalle(DetalleFactura detalle)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300" b="1">
                <a:latin typeface="Arial Narrow" pitchFamily="34" charset="0"/>
              </a:rPr>
              <a:t>         this.detalles.add(detalle);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300" b="1">
                <a:latin typeface="Arial Narrow" pitchFamily="34" charset="0"/>
              </a:rPr>
              <a:t>         detalle.setFactura(this);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300" b="1">
                <a:latin typeface="Arial Narrow" pitchFamily="34" charset="0"/>
              </a:rPr>
              <a:t>      }</a:t>
            </a:r>
          </a:p>
        </p:txBody>
      </p:sp>
      <p:sp>
        <p:nvSpPr>
          <p:cNvPr id="256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724400"/>
          </a:xfrm>
          <a:noFill/>
        </p:spPr>
        <p:txBody>
          <a:bodyPr lIns="0" tIns="0" rIns="0" bIns="0"/>
          <a:lstStyle/>
          <a:p>
            <a:pPr marL="990600" lvl="1" indent="-533400"/>
            <a:r>
              <a:rPr lang="fi-FI" sz="1400" smtClean="0"/>
              <a:t>Se puede habilitar persistencia transitiva con las opciones de CASCADA sobre las asociaciones mapeadas.</a:t>
            </a:r>
          </a:p>
          <a:p>
            <a:pPr marL="990600" lvl="1" indent="-533400"/>
            <a:r>
              <a:rPr lang="fi-FI" sz="1400" smtClean="0"/>
              <a:t>El desarrollador crea los objetos y mantiene todas las asociaciones</a:t>
            </a:r>
          </a:p>
          <a:p>
            <a:pPr marL="990600" lvl="1" indent="-533400"/>
            <a:r>
              <a:rPr lang="fi-FI" sz="1400" smtClean="0"/>
              <a:t>Se puede configurar diferentes operaciones en cascada, según la configuración en la propiedad Factura.detalles</a:t>
            </a:r>
          </a:p>
          <a:p>
            <a:pPr marL="1371600" lvl="2" indent="-457200"/>
            <a:r>
              <a:rPr lang="fi-FI" sz="1400" smtClean="0"/>
              <a:t>Persistiendo la Factura, se persisten los detalles (CascadeType.PERSIST)</a:t>
            </a:r>
          </a:p>
          <a:p>
            <a:pPr marL="1371600" lvl="2" indent="-457200"/>
            <a:r>
              <a:rPr lang="fi-FI" sz="1400" smtClean="0"/>
              <a:t>Actualizando la factura, se actualizan los detalles (CascadeType.MERGE)</a:t>
            </a:r>
          </a:p>
          <a:p>
            <a:pPr marL="1371600" lvl="2" indent="-457200"/>
            <a:r>
              <a:rPr lang="fi-FI" sz="1400" smtClean="0"/>
              <a:t>Eliminando la Factura, se eliminan los detalles (CascadeType.REMOVE)</a:t>
            </a:r>
          </a:p>
          <a:p>
            <a:pPr marL="1371600" lvl="2" indent="-457200"/>
            <a:r>
              <a:rPr lang="fi-FI" sz="1400" smtClean="0"/>
              <a:t>Se aplican todos los cambios (CascadeType.ALL)</a:t>
            </a:r>
          </a:p>
          <a:p>
            <a:pPr marL="1371600" lvl="2" indent="-457200"/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84C9A1-F7FF-4E7F-8D15-D28CB95600BA}" type="slidenum">
              <a:rPr lang="es-ES_tradnl"/>
              <a:pPr>
                <a:defRPr/>
              </a:pPr>
              <a:t>2</a:t>
            </a:fld>
            <a:endParaRPr lang="es-ES_tradnl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Relaciones</a:t>
            </a:r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fi-FI" sz="2400" smtClean="0"/>
              <a:t>Las relaciones en JAVA son representadas como:</a:t>
            </a:r>
          </a:p>
          <a:p>
            <a:pPr marL="990600" lvl="1" indent="-533400">
              <a:lnSpc>
                <a:spcPct val="90000"/>
              </a:lnSpc>
            </a:pPr>
            <a:r>
              <a:rPr lang="fi-FI" sz="2000" smtClean="0"/>
              <a:t>Referecias de objetos (punteros).</a:t>
            </a:r>
          </a:p>
          <a:p>
            <a:pPr marL="990600" lvl="1" indent="-533400">
              <a:lnSpc>
                <a:spcPct val="90000"/>
              </a:lnSpc>
            </a:pPr>
            <a:r>
              <a:rPr lang="fi-FI" sz="2000" smtClean="0"/>
              <a:t>Coleciones de referencias de objetos.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fi-FI" sz="2000" smtClean="0"/>
          </a:p>
          <a:p>
            <a:pPr marL="609600" indent="-609600">
              <a:lnSpc>
                <a:spcPct val="90000"/>
              </a:lnSpc>
            </a:pPr>
            <a:r>
              <a:rPr lang="fi-FI" sz="2400" smtClean="0"/>
              <a:t>Sin diferencias a la semántica normal de referencias en Java</a:t>
            </a:r>
          </a:p>
          <a:p>
            <a:pPr marL="990600" lvl="1" indent="-533400">
              <a:lnSpc>
                <a:spcPct val="90000"/>
              </a:lnSpc>
            </a:pPr>
            <a:r>
              <a:rPr lang="fi-FI" sz="2000" smtClean="0"/>
              <a:t>El contenedor ”entiende” como persistir estas relaciones entre objetos.</a:t>
            </a:r>
          </a:p>
          <a:p>
            <a:pPr marL="990600" lvl="1" indent="-533400">
              <a:lnSpc>
                <a:spcPct val="90000"/>
              </a:lnSpc>
            </a:pPr>
            <a:r>
              <a:rPr lang="fi-FI" sz="2000" smtClean="0"/>
              <a:t>Dos colecciones principales: Sets y Listas</a:t>
            </a:r>
          </a:p>
          <a:p>
            <a:pPr marL="1371600" lvl="2" indent="-457200">
              <a:lnSpc>
                <a:spcPct val="90000"/>
              </a:lnSpc>
            </a:pPr>
            <a:r>
              <a:rPr lang="fi-FI" sz="1800" smtClean="0"/>
              <a:t>Los Sets no aceptan duplicados.</a:t>
            </a:r>
          </a:p>
          <a:p>
            <a:pPr marL="1371600" lvl="2" indent="-457200">
              <a:lnSpc>
                <a:spcPct val="90000"/>
              </a:lnSpc>
            </a:pPr>
            <a:r>
              <a:rPr lang="fi-FI" sz="1800" smtClean="0"/>
              <a:t>Las Listas sí aceptan duplicados.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fi-FI" sz="2000" smtClean="0"/>
          </a:p>
          <a:p>
            <a:pPr marL="609600" indent="-609600">
              <a:lnSpc>
                <a:spcPct val="90000"/>
              </a:lnSpc>
            </a:pPr>
            <a:r>
              <a:rPr lang="fi-FI" sz="2400" smtClean="0"/>
              <a:t>Conjunto completo de opciones:</a:t>
            </a:r>
          </a:p>
          <a:p>
            <a:pPr marL="990600" lvl="1" indent="-533400">
              <a:lnSpc>
                <a:spcPct val="90000"/>
              </a:lnSpc>
            </a:pPr>
            <a:r>
              <a:rPr lang="fi-FI" sz="2000" smtClean="0"/>
              <a:t>Uno-a-Uno, Uno-a-Muchos, Muchos-a-Uno, Muchos-a-Muchos.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095EA-C7A7-4B1D-B312-8EAD626B6D5F}" type="slidenum">
              <a:rPr lang="es-ES_tradnl"/>
              <a:pPr>
                <a:defRPr/>
              </a:pPr>
              <a:t>3</a:t>
            </a:fld>
            <a:endParaRPr lang="es-ES_tradnl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Relaciones</a:t>
            </a:r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fi-FI" sz="1800" smtClean="0"/>
              <a:t>Unidireccionales y Bidireccionales</a:t>
            </a:r>
          </a:p>
          <a:p>
            <a:pPr marL="990600" lvl="1" indent="-533400">
              <a:lnSpc>
                <a:spcPct val="90000"/>
              </a:lnSpc>
            </a:pPr>
            <a:r>
              <a:rPr lang="fi-FI" sz="1800" smtClean="0"/>
              <a:t>Una asociación de ”Persona” con ”Auto” es diferente a la asociación de ”Auto” a ”Persona”</a:t>
            </a:r>
          </a:p>
          <a:p>
            <a:pPr marL="990600" lvl="1" indent="-533400">
              <a:lnSpc>
                <a:spcPct val="90000"/>
              </a:lnSpc>
            </a:pPr>
            <a:r>
              <a:rPr lang="fi-FI" sz="1800" smtClean="0"/>
              <a:t>Si se necesita que la relación sea bidireccional, se debe mapear a la misma foreing key</a:t>
            </a:r>
          </a:p>
          <a:p>
            <a:pPr marL="990600" lvl="1" indent="-533400">
              <a:lnSpc>
                <a:spcPct val="90000"/>
              </a:lnSpc>
            </a:pPr>
            <a:r>
              <a:rPr lang="fi-FI" sz="1800" smtClean="0"/>
              <a:t>Útil para navegar los punteros</a:t>
            </a:r>
          </a:p>
          <a:p>
            <a:pPr marL="1371600" lvl="2" indent="-457200">
              <a:lnSpc>
                <a:spcPct val="90000"/>
              </a:lnSpc>
            </a:pPr>
            <a:r>
              <a:rPr lang="fi-FI" sz="1800" smtClean="0"/>
              <a:t>ej: Una Factura tiene una colecció de Detalles. Algún Caso de Uso requiere a partír del Detalle conocer su Factura?</a:t>
            </a:r>
          </a:p>
          <a:p>
            <a:pPr marL="1371600" lvl="2" indent="-457200">
              <a:lnSpc>
                <a:spcPct val="90000"/>
              </a:lnSpc>
            </a:pPr>
            <a:r>
              <a:rPr lang="fi-FI" sz="1800" smtClean="0"/>
              <a:t>Factura.getDetalles(), FacturaDetalle.getFactura()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fi-FI" sz="1800" smtClean="0"/>
          </a:p>
          <a:p>
            <a:pPr marL="609600" indent="-609600">
              <a:lnSpc>
                <a:spcPct val="90000"/>
              </a:lnSpc>
            </a:pPr>
            <a:r>
              <a:rPr lang="fi-FI" sz="1800" smtClean="0"/>
              <a:t>Anotaciones:</a:t>
            </a:r>
          </a:p>
          <a:p>
            <a:pPr marL="1371600" lvl="2" indent="-457200">
              <a:lnSpc>
                <a:spcPct val="90000"/>
              </a:lnSpc>
            </a:pPr>
            <a:r>
              <a:rPr lang="fi-FI" sz="1800" smtClean="0"/>
              <a:t>@OneToOne, @OneToMany, @ManyToOne, @ManyToMany</a:t>
            </a:r>
          </a:p>
          <a:p>
            <a:pPr marL="1371600" lvl="2" indent="-457200">
              <a:lnSpc>
                <a:spcPct val="90000"/>
              </a:lnSpc>
            </a:pPr>
            <a:endParaRPr lang="fi-FI" sz="1800" smtClean="0"/>
          </a:p>
          <a:p>
            <a:pPr marL="609600" indent="-609600">
              <a:lnSpc>
                <a:spcPct val="90000"/>
              </a:lnSpc>
            </a:pPr>
            <a:r>
              <a:rPr lang="fi-FI" sz="1800" smtClean="0"/>
              <a:t>Las Relaciones son polimórficas</a:t>
            </a:r>
          </a:p>
          <a:p>
            <a:pPr marL="990600" lvl="1" indent="-533400">
              <a:lnSpc>
                <a:spcPct val="90000"/>
              </a:lnSpc>
            </a:pPr>
            <a:r>
              <a:rPr lang="fi-FI" sz="1800" smtClean="0"/>
              <a:t>Una colección de ”Clientes” puede contener entidades Cliente y todos sus subtipos.</a:t>
            </a:r>
          </a:p>
          <a:p>
            <a:pPr marL="1371600" lvl="2" indent="-457200">
              <a:lnSpc>
                <a:spcPct val="90000"/>
              </a:lnSpc>
            </a:pPr>
            <a:r>
              <a:rPr lang="fi-FI" sz="1800" smtClean="0"/>
              <a:t>ej: una coleccion de entidades Cliente puede también contener ClienteVIP, ClienteGold, etc.</a:t>
            </a:r>
          </a:p>
          <a:p>
            <a:pPr marL="1371600" lvl="2" indent="-457200">
              <a:lnSpc>
                <a:spcPct val="90000"/>
              </a:lnSpc>
            </a:pPr>
            <a:r>
              <a:rPr lang="fi-FI" sz="1800" smtClean="0"/>
              <a:t>siempre y cuando estas hereden de Cliente.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81131-4E8D-4DD8-9D48-B3A9AA20D2FD}" type="slidenum">
              <a:rPr lang="es-ES_tradnl"/>
              <a:pPr>
                <a:defRPr/>
              </a:pPr>
              <a:t>4</a:t>
            </a:fld>
            <a:endParaRPr lang="es-ES_tradnl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Relaciones</a:t>
            </a:r>
            <a:endParaRPr lang="en-US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fi-FI" sz="2400" smtClean="0"/>
              <a:t>Estrategia de Carga (Fetch Strategy)</a:t>
            </a:r>
          </a:p>
          <a:p>
            <a:pPr marL="990600" lvl="1" indent="-533400">
              <a:lnSpc>
                <a:spcPct val="90000"/>
              </a:lnSpc>
            </a:pPr>
            <a:r>
              <a:rPr lang="fi-FI" sz="2000" smtClean="0"/>
              <a:t>La otra parte de la relación, se debe cargar completa al cargar la entidad o al momento de uso?</a:t>
            </a:r>
          </a:p>
          <a:p>
            <a:pPr marL="1371600" lvl="2" indent="-457200">
              <a:lnSpc>
                <a:spcPct val="90000"/>
              </a:lnSpc>
            </a:pPr>
            <a:r>
              <a:rPr lang="fi-FI" sz="1800" smtClean="0"/>
              <a:t>ej: busco todas las cabecera de Factura para sumar totales... cargo la colección de DetalleFactura de c/u en memoria también?</a:t>
            </a:r>
          </a:p>
          <a:p>
            <a:pPr marL="1371600" lvl="2" indent="-457200">
              <a:lnSpc>
                <a:spcPct val="90000"/>
              </a:lnSpc>
            </a:pPr>
            <a:r>
              <a:rPr lang="fi-FI" sz="1800" smtClean="0"/>
              <a:t>FetchType = LAZY</a:t>
            </a:r>
          </a:p>
          <a:p>
            <a:pPr marL="1752600" lvl="3" indent="-381000">
              <a:lnSpc>
                <a:spcPct val="90000"/>
              </a:lnSpc>
            </a:pPr>
            <a:r>
              <a:rPr lang="fi-FI" sz="1600" smtClean="0"/>
              <a:t>Solo cargo la relación a ”demanda”, cuando se accede al getter.</a:t>
            </a:r>
          </a:p>
          <a:p>
            <a:pPr marL="1752600" lvl="3" indent="-381000">
              <a:lnSpc>
                <a:spcPct val="90000"/>
              </a:lnSpc>
            </a:pPr>
            <a:r>
              <a:rPr lang="fi-FI" sz="1600" u="sng" smtClean="0"/>
              <a:t>DEFAULT</a:t>
            </a:r>
          </a:p>
          <a:p>
            <a:pPr marL="1371600" lvl="2" indent="-457200">
              <a:lnSpc>
                <a:spcPct val="90000"/>
              </a:lnSpc>
            </a:pPr>
            <a:r>
              <a:rPr lang="fi-FI" sz="1800" smtClean="0"/>
              <a:t>FetchType = EAGER</a:t>
            </a:r>
          </a:p>
          <a:p>
            <a:pPr marL="1752600" lvl="3" indent="-381000">
              <a:lnSpc>
                <a:spcPct val="90000"/>
              </a:lnSpc>
            </a:pPr>
            <a:r>
              <a:rPr lang="fi-FI" sz="1600" smtClean="0"/>
              <a:t>Cargo siempre las relaciones al cargar la entidad principal.</a:t>
            </a:r>
          </a:p>
          <a:p>
            <a:pPr marL="990600" lvl="1" indent="-533400">
              <a:lnSpc>
                <a:spcPct val="90000"/>
              </a:lnSpc>
            </a:pPr>
            <a:r>
              <a:rPr lang="fi-FI" sz="2000" smtClean="0"/>
              <a:t>Importante para preservar memoria.</a:t>
            </a:r>
          </a:p>
          <a:p>
            <a:pPr marL="990600" lvl="1" indent="-533400">
              <a:lnSpc>
                <a:spcPct val="90000"/>
              </a:lnSpc>
            </a:pPr>
            <a:r>
              <a:rPr lang="fi-FI" sz="2000" smtClean="0"/>
              <a:t>Un Entity ”detachado” no puede cargar una relación a ”demanda”. </a:t>
            </a:r>
          </a:p>
          <a:p>
            <a:pPr marL="1371600" lvl="2" indent="-457200">
              <a:lnSpc>
                <a:spcPct val="90000"/>
              </a:lnSpc>
            </a:pPr>
            <a:r>
              <a:rPr lang="fi-FI" sz="1800" smtClean="0"/>
              <a:t>Ya no esta bajo el control del EntityManager.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endParaRPr lang="fi-FI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FC6CA5-8DBB-4663-A95B-2C17ECB87632}" type="slidenum">
              <a:rPr lang="es-ES_tradnl"/>
              <a:pPr>
                <a:defRPr/>
              </a:pPr>
              <a:t>5</a:t>
            </a:fld>
            <a:endParaRPr lang="es-ES_tradnl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Tipos de Clases Persistentes</a:t>
            </a:r>
            <a:endParaRPr 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598863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AR" sz="2400" smtClean="0"/>
              <a:t>Entity:</a:t>
            </a:r>
          </a:p>
          <a:p>
            <a:pPr lvl="1">
              <a:lnSpc>
                <a:spcPct val="80000"/>
              </a:lnSpc>
            </a:pPr>
            <a:r>
              <a:rPr lang="es-AR" sz="2000" smtClean="0"/>
              <a:t>Poseen ciclo de vida propio</a:t>
            </a:r>
          </a:p>
          <a:p>
            <a:pPr lvl="1">
              <a:lnSpc>
                <a:spcPct val="80000"/>
              </a:lnSpc>
            </a:pPr>
            <a:r>
              <a:rPr lang="es-AR" sz="2000" smtClean="0"/>
              <a:t>Existe independientemente de cualquier otra instancia</a:t>
            </a:r>
          </a:p>
          <a:p>
            <a:pPr lvl="1">
              <a:lnSpc>
                <a:spcPct val="80000"/>
              </a:lnSpc>
            </a:pPr>
            <a:r>
              <a:rPr lang="es-AR" sz="2000" smtClean="0"/>
              <a:t>Puede ser referenciada por muchas otras instancias</a:t>
            </a:r>
          </a:p>
          <a:p>
            <a:pPr lvl="1">
              <a:lnSpc>
                <a:spcPct val="80000"/>
              </a:lnSpc>
            </a:pPr>
            <a:r>
              <a:rPr lang="es-AR" sz="2000" smtClean="0"/>
              <a:t>Tiene su propio identificador en la base de datos</a:t>
            </a:r>
          </a:p>
          <a:p>
            <a:pPr lvl="1">
              <a:lnSpc>
                <a:spcPct val="80000"/>
              </a:lnSpc>
            </a:pPr>
            <a:r>
              <a:rPr lang="es-AR" sz="2000" smtClean="0"/>
              <a:t>Posee su propio valor de clave primaria</a:t>
            </a:r>
          </a:p>
          <a:p>
            <a:pPr lvl="1">
              <a:lnSpc>
                <a:spcPct val="80000"/>
              </a:lnSpc>
            </a:pPr>
            <a:r>
              <a:rPr lang="es-AR" sz="2000" smtClean="0"/>
              <a:t>Ejemplos: Producto, Cliente</a:t>
            </a:r>
            <a:endParaRPr lang="en-US" sz="2000" smtClean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716463" y="1268413"/>
            <a:ext cx="359886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AR">
                <a:solidFill>
                  <a:srgbClr val="333399"/>
                </a:solidFill>
                <a:latin typeface="Tahoma" pitchFamily="34" charset="0"/>
              </a:rPr>
              <a:t>Value types: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s-AR" sz="2000">
                <a:solidFill>
                  <a:srgbClr val="333399"/>
                </a:solidFill>
                <a:latin typeface="Tahoma" pitchFamily="34" charset="0"/>
              </a:rPr>
              <a:t>Poseen ciclo de vida dependiente de otra instancia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s-AR" sz="2000">
                <a:solidFill>
                  <a:srgbClr val="333399"/>
                </a:solidFill>
                <a:latin typeface="Tahoma" pitchFamily="34" charset="0"/>
              </a:rPr>
              <a:t>Su existencia depende enteramente de su propietario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s-AR" sz="2000">
                <a:solidFill>
                  <a:srgbClr val="333399"/>
                </a:solidFill>
                <a:latin typeface="Tahoma" pitchFamily="34" charset="0"/>
              </a:rPr>
              <a:t>No puede ser referenciada por muchas otras instancias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s-AR" sz="2000">
                <a:solidFill>
                  <a:srgbClr val="333399"/>
                </a:solidFill>
                <a:latin typeface="Tahoma" pitchFamily="34" charset="0"/>
              </a:rPr>
              <a:t>No tiene su propio identificador en la base de datos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s-AR" sz="2000">
                <a:solidFill>
                  <a:srgbClr val="333399"/>
                </a:solidFill>
                <a:latin typeface="Tahoma" pitchFamily="34" charset="0"/>
              </a:rPr>
              <a:t>Ejemplos: String, Date, Direccion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68B2C-97DE-47B3-812D-D8EC306584A0}" type="slidenum">
              <a:rPr lang="es-ES_tradnl"/>
              <a:pPr>
                <a:defRPr/>
              </a:pPr>
              <a:t>6</a:t>
            </a:fld>
            <a:endParaRPr lang="es-ES_tradnl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Mapeo de value types</a:t>
            </a:r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2400" smtClean="0"/>
              <a:t>Los value types del JDK (ej: String, Date, etc) y los propios del sistema (ej: Dirección) pueden ser mapeados como “componentes embebidos”</a:t>
            </a:r>
          </a:p>
          <a:p>
            <a:r>
              <a:rPr lang="es-AR" sz="2400" smtClean="0"/>
              <a:t>Las clases embebidas se anotan con @Embeddable</a:t>
            </a:r>
          </a:p>
          <a:p>
            <a:r>
              <a:rPr lang="es-AR" sz="2400" smtClean="0"/>
              <a:t>No requieren anotación en la clase Entity (detección automática)</a:t>
            </a:r>
            <a:endParaRPr lang="en-US" sz="2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9C194-F8D5-41AC-9ED3-22862E568794}" type="slidenum">
              <a:rPr lang="es-ES_tradnl"/>
              <a:pPr>
                <a:defRPr/>
              </a:pPr>
              <a:t>7</a:t>
            </a:fld>
            <a:endParaRPr lang="es-ES_tradnl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Ejemplo componente embebido</a:t>
            </a:r>
            <a:endParaRPr lang="en-US" smtClean="0"/>
          </a:p>
        </p:txBody>
      </p:sp>
      <p:pic>
        <p:nvPicPr>
          <p:cNvPr id="20484" name="Picture 4" descr="Main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92500" y="1052513"/>
            <a:ext cx="3167063" cy="1414462"/>
          </a:xfrm>
          <a:noFill/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580063" y="2420938"/>
            <a:ext cx="3240087" cy="1568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Verdana" pitchFamily="-110" charset="0"/>
              </a:rPr>
              <a:t>@Embeddable</a:t>
            </a:r>
          </a:p>
          <a:p>
            <a:r>
              <a:rPr lang="en-US" sz="1600" b="1">
                <a:latin typeface="Verdana" pitchFamily="-110" charset="0"/>
              </a:rPr>
              <a:t>public</a:t>
            </a:r>
            <a:r>
              <a:rPr lang="en-US" sz="1600">
                <a:latin typeface="Verdana" pitchFamily="-110" charset="0"/>
              </a:rPr>
              <a:t> </a:t>
            </a:r>
            <a:r>
              <a:rPr lang="en-US" sz="1600" b="1">
                <a:latin typeface="Verdana" pitchFamily="-110" charset="0"/>
              </a:rPr>
              <a:t>class</a:t>
            </a:r>
            <a:r>
              <a:rPr lang="en-US" sz="1600">
                <a:latin typeface="Verdana" pitchFamily="-110" charset="0"/>
              </a:rPr>
              <a:t> Direccion {</a:t>
            </a:r>
          </a:p>
          <a:p>
            <a:endParaRPr lang="en-US" sz="1600">
              <a:latin typeface="Verdana" pitchFamily="-110" charset="0"/>
            </a:endParaRP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String calle;</a:t>
            </a: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String ciudad;</a:t>
            </a: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String codigoPostal;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042988" y="2420938"/>
            <a:ext cx="3635375" cy="2546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Verdana" pitchFamily="-110" charset="0"/>
              </a:rPr>
              <a:t>@Entity</a:t>
            </a:r>
          </a:p>
          <a:p>
            <a:r>
              <a:rPr lang="en-US" sz="1600" b="1">
                <a:latin typeface="Verdana" pitchFamily="-110" charset="0"/>
              </a:rPr>
              <a:t>public</a:t>
            </a:r>
            <a:r>
              <a:rPr lang="en-US" sz="1600">
                <a:latin typeface="Verdana" pitchFamily="-110" charset="0"/>
              </a:rPr>
              <a:t> </a:t>
            </a:r>
            <a:r>
              <a:rPr lang="en-US" sz="1600" b="1">
                <a:latin typeface="Verdana" pitchFamily="-110" charset="0"/>
              </a:rPr>
              <a:t>class</a:t>
            </a:r>
            <a:r>
              <a:rPr lang="en-US" sz="1600">
                <a:latin typeface="Verdana" pitchFamily="-110" charset="0"/>
              </a:rPr>
              <a:t> Usuario {</a:t>
            </a:r>
          </a:p>
          <a:p>
            <a:endParaRPr lang="en-US" sz="1600">
              <a:latin typeface="Verdana" pitchFamily="-110" charset="0"/>
            </a:endParaRPr>
          </a:p>
          <a:p>
            <a:r>
              <a:rPr lang="en-US" sz="1600">
                <a:latin typeface="Verdana" pitchFamily="-110" charset="0"/>
              </a:rPr>
              <a:t>@Id @GeneratedValue</a:t>
            </a: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</a:t>
            </a:r>
            <a:r>
              <a:rPr lang="en-US" sz="1600" b="1">
                <a:latin typeface="Verdana" pitchFamily="-110" charset="0"/>
              </a:rPr>
              <a:t>int</a:t>
            </a:r>
            <a:r>
              <a:rPr lang="en-US" sz="1600">
                <a:latin typeface="Verdana" pitchFamily="-110" charset="0"/>
              </a:rPr>
              <a:t> id;</a:t>
            </a: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String nombre;</a:t>
            </a: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String apellido;</a:t>
            </a: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String username;</a:t>
            </a: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String password;</a:t>
            </a: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Direccion direccion;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23938" y="12890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20488" name="Picture 1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5661025"/>
            <a:ext cx="7850187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Text Box 163"/>
          <p:cNvSpPr txBox="1">
            <a:spLocks noChangeArrowheads="1"/>
          </p:cNvSpPr>
          <p:nvPr/>
        </p:nvSpPr>
        <p:spPr bwMode="auto">
          <a:xfrm>
            <a:off x="4643438" y="1412875"/>
            <a:ext cx="7445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100"/>
              <a:t> 1 direc 1</a:t>
            </a:r>
            <a:r>
              <a:rPr lang="es-AR" sz="1200"/>
              <a:t> </a:t>
            </a:r>
            <a:endParaRPr lang="en-US" sz="1200"/>
          </a:p>
        </p:txBody>
      </p:sp>
      <p:sp>
        <p:nvSpPr>
          <p:cNvPr id="20490" name="Line 165"/>
          <p:cNvSpPr>
            <a:spLocks noChangeShapeType="1"/>
          </p:cNvSpPr>
          <p:nvPr/>
        </p:nvSpPr>
        <p:spPr bwMode="auto">
          <a:xfrm>
            <a:off x="4859338" y="14128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0491" name="Text Box 166"/>
          <p:cNvSpPr txBox="1">
            <a:spLocks noChangeArrowheads="1"/>
          </p:cNvSpPr>
          <p:nvPr/>
        </p:nvSpPr>
        <p:spPr bwMode="auto">
          <a:xfrm>
            <a:off x="684213" y="5013325"/>
            <a:ext cx="72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Tablas</a:t>
            </a:r>
            <a:endParaRPr lang="en-US" sz="1600"/>
          </a:p>
        </p:txBody>
      </p:sp>
      <p:sp>
        <p:nvSpPr>
          <p:cNvPr id="20492" name="Text Box 168"/>
          <p:cNvSpPr txBox="1">
            <a:spLocks noChangeArrowheads="1"/>
          </p:cNvSpPr>
          <p:nvPr/>
        </p:nvSpPr>
        <p:spPr bwMode="auto">
          <a:xfrm>
            <a:off x="684213" y="5300663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Usuario</a:t>
            </a:r>
            <a:endParaRPr lang="en-US" sz="1600"/>
          </a:p>
        </p:txBody>
      </p:sp>
      <p:sp>
        <p:nvSpPr>
          <p:cNvPr id="20493" name="Text Box 169"/>
          <p:cNvSpPr txBox="1">
            <a:spLocks noChangeArrowheads="1"/>
          </p:cNvSpPr>
          <p:nvPr/>
        </p:nvSpPr>
        <p:spPr bwMode="auto">
          <a:xfrm>
            <a:off x="395288" y="2060575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Implementación</a:t>
            </a:r>
            <a:endParaRPr lang="en-US" sz="1600"/>
          </a:p>
        </p:txBody>
      </p:sp>
      <p:sp>
        <p:nvSpPr>
          <p:cNvPr id="20494" name="Text Box 170"/>
          <p:cNvSpPr txBox="1">
            <a:spLocks noChangeArrowheads="1"/>
          </p:cNvSpPr>
          <p:nvPr/>
        </p:nvSpPr>
        <p:spPr bwMode="auto">
          <a:xfrm>
            <a:off x="395288" y="1268413"/>
            <a:ext cx="181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Diagrama de Clases</a:t>
            </a:r>
            <a:endParaRPr lang="en-US" sz="1600"/>
          </a:p>
        </p:txBody>
      </p:sp>
      <p:sp>
        <p:nvSpPr>
          <p:cNvPr id="20495" name="AutoShape 172"/>
          <p:cNvSpPr>
            <a:spLocks/>
          </p:cNvSpPr>
          <p:nvPr/>
        </p:nvSpPr>
        <p:spPr bwMode="auto">
          <a:xfrm rot="5400000">
            <a:off x="6980238" y="4044950"/>
            <a:ext cx="79375" cy="2879725"/>
          </a:xfrm>
          <a:prstGeom prst="leftBrace">
            <a:avLst>
              <a:gd name="adj1" fmla="val 302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0496" name="Text Box 173"/>
          <p:cNvSpPr txBox="1">
            <a:spLocks noChangeArrowheads="1"/>
          </p:cNvSpPr>
          <p:nvPr/>
        </p:nvSpPr>
        <p:spPr bwMode="auto">
          <a:xfrm>
            <a:off x="6084888" y="5084763"/>
            <a:ext cx="1954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Datos de la Direccion</a:t>
            </a:r>
            <a:endParaRPr 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8201E-075E-4898-9590-F025F3F1C212}" type="slidenum">
              <a:rPr lang="es-ES_tradnl"/>
              <a:pPr>
                <a:defRPr/>
              </a:pPr>
              <a:t>8</a:t>
            </a:fld>
            <a:endParaRPr lang="es-ES_tradnl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smtClean="0"/>
              <a:t>Relaciones Muchos a Uno (Unidireccional)</a:t>
            </a:r>
            <a:endParaRPr lang="en-US" sz="2800" smtClean="0"/>
          </a:p>
        </p:txBody>
      </p:sp>
      <p:pic>
        <p:nvPicPr>
          <p:cNvPr id="21508" name="Picture 4" descr="au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981075"/>
            <a:ext cx="3097212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716463" y="2349500"/>
            <a:ext cx="3384550" cy="2546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Verdana" pitchFamily="-110" charset="0"/>
              </a:rPr>
              <a:t>@Entity</a:t>
            </a:r>
          </a:p>
          <a:p>
            <a:r>
              <a:rPr lang="en-US" sz="1600" b="1">
                <a:latin typeface="Verdana" pitchFamily="-110" charset="0"/>
              </a:rPr>
              <a:t>public</a:t>
            </a:r>
            <a:r>
              <a:rPr lang="en-US" sz="1600">
                <a:latin typeface="Verdana" pitchFamily="-110" charset="0"/>
              </a:rPr>
              <a:t> </a:t>
            </a:r>
            <a:r>
              <a:rPr lang="en-US" sz="1600" b="1">
                <a:latin typeface="Verdana" pitchFamily="-110" charset="0"/>
              </a:rPr>
              <a:t>class</a:t>
            </a:r>
            <a:r>
              <a:rPr lang="en-US" sz="1600">
                <a:latin typeface="Verdana" pitchFamily="-110" charset="0"/>
              </a:rPr>
              <a:t> Persona {</a:t>
            </a:r>
          </a:p>
          <a:p>
            <a:endParaRPr lang="en-US" sz="1600">
              <a:latin typeface="Verdana" pitchFamily="-110" charset="0"/>
            </a:endParaRPr>
          </a:p>
          <a:p>
            <a:r>
              <a:rPr lang="en-US" sz="1600">
                <a:latin typeface="Verdana" pitchFamily="-110" charset="0"/>
              </a:rPr>
              <a:t>@Id @GeneratedValue</a:t>
            </a: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</a:t>
            </a:r>
            <a:r>
              <a:rPr lang="en-US" sz="1600" b="1">
                <a:latin typeface="Verdana" pitchFamily="-110" charset="0"/>
              </a:rPr>
              <a:t>int</a:t>
            </a:r>
            <a:r>
              <a:rPr lang="en-US" sz="1600">
                <a:latin typeface="Verdana" pitchFamily="-110" charset="0"/>
              </a:rPr>
              <a:t> id;</a:t>
            </a: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String nombre;</a:t>
            </a: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String apellido;</a:t>
            </a:r>
          </a:p>
          <a:p>
            <a:r>
              <a:rPr lang="en-US" sz="1600">
                <a:latin typeface="Verdana" pitchFamily="-110" charset="0"/>
              </a:rPr>
              <a:t>@ManyToOne</a:t>
            </a:r>
          </a:p>
          <a:p>
            <a:r>
              <a:rPr lang="en-US" sz="1600">
                <a:latin typeface="Verdana" pitchFamily="-110" charset="0"/>
              </a:rPr>
              <a:t>@JoinColumn(name="autoId")</a:t>
            </a: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Auto auto;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5288" y="2336800"/>
            <a:ext cx="4176712" cy="18129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Verdana" pitchFamily="-110" charset="0"/>
              </a:rPr>
              <a:t>@Entity</a:t>
            </a:r>
          </a:p>
          <a:p>
            <a:r>
              <a:rPr lang="en-US" sz="1600" b="1">
                <a:latin typeface="Verdana" pitchFamily="-110" charset="0"/>
              </a:rPr>
              <a:t>public</a:t>
            </a:r>
            <a:r>
              <a:rPr lang="en-US" sz="1600">
                <a:latin typeface="Verdana" pitchFamily="-110" charset="0"/>
              </a:rPr>
              <a:t> </a:t>
            </a:r>
            <a:r>
              <a:rPr lang="en-US" sz="1600" b="1">
                <a:latin typeface="Verdana" pitchFamily="-110" charset="0"/>
              </a:rPr>
              <a:t>class</a:t>
            </a:r>
            <a:r>
              <a:rPr lang="en-US" sz="1600">
                <a:latin typeface="Verdana" pitchFamily="-110" charset="0"/>
              </a:rPr>
              <a:t> Auto {</a:t>
            </a:r>
          </a:p>
          <a:p>
            <a:endParaRPr lang="en-US" sz="1600">
              <a:latin typeface="Verdana" pitchFamily="-110" charset="0"/>
            </a:endParaRPr>
          </a:p>
          <a:p>
            <a:r>
              <a:rPr lang="en-US" sz="1600">
                <a:latin typeface="Verdana" pitchFamily="-110" charset="0"/>
              </a:rPr>
              <a:t>@Id @GeneratedValue</a:t>
            </a: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</a:t>
            </a:r>
            <a:r>
              <a:rPr lang="en-US" sz="1600" b="1">
                <a:latin typeface="Verdana" pitchFamily="-110" charset="0"/>
              </a:rPr>
              <a:t>int</a:t>
            </a:r>
            <a:r>
              <a:rPr lang="en-US" sz="1600">
                <a:latin typeface="Verdana" pitchFamily="-110" charset="0"/>
              </a:rPr>
              <a:t> id;</a:t>
            </a: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String modelo;</a:t>
            </a:r>
          </a:p>
          <a:p>
            <a:r>
              <a:rPr lang="en-US" sz="1600" b="1">
                <a:latin typeface="Verdana" pitchFamily="-110" charset="0"/>
              </a:rPr>
              <a:t>private</a:t>
            </a:r>
            <a:r>
              <a:rPr lang="en-US" sz="1600">
                <a:latin typeface="Verdana" pitchFamily="-110" charset="0"/>
              </a:rPr>
              <a:t> String marca;</a:t>
            </a:r>
          </a:p>
        </p:txBody>
      </p:sp>
      <p:pic>
        <p:nvPicPr>
          <p:cNvPr id="21511" name="Picture 1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5373688"/>
            <a:ext cx="4824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23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5373688"/>
            <a:ext cx="3887787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3" name="Text Box 235"/>
          <p:cNvSpPr txBox="1">
            <a:spLocks noChangeArrowheads="1"/>
          </p:cNvSpPr>
          <p:nvPr/>
        </p:nvSpPr>
        <p:spPr bwMode="auto">
          <a:xfrm>
            <a:off x="3995738" y="1484313"/>
            <a:ext cx="75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200"/>
              <a:t>1  auto * </a:t>
            </a:r>
            <a:endParaRPr lang="en-US" sz="1200"/>
          </a:p>
        </p:txBody>
      </p:sp>
      <p:sp>
        <p:nvSpPr>
          <p:cNvPr id="21514" name="Line 236"/>
          <p:cNvSpPr>
            <a:spLocks noChangeShapeType="1"/>
          </p:cNvSpPr>
          <p:nvPr/>
        </p:nvSpPr>
        <p:spPr bwMode="auto">
          <a:xfrm flipH="1">
            <a:off x="4140200" y="148431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1515" name="Text Box 238"/>
          <p:cNvSpPr txBox="1">
            <a:spLocks noChangeArrowheads="1"/>
          </p:cNvSpPr>
          <p:nvPr/>
        </p:nvSpPr>
        <p:spPr bwMode="auto">
          <a:xfrm>
            <a:off x="179388" y="4724400"/>
            <a:ext cx="72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Tablas</a:t>
            </a:r>
            <a:endParaRPr lang="en-US" sz="1600"/>
          </a:p>
        </p:txBody>
      </p:sp>
      <p:sp>
        <p:nvSpPr>
          <p:cNvPr id="21516" name="Text Box 239"/>
          <p:cNvSpPr txBox="1">
            <a:spLocks noChangeArrowheads="1"/>
          </p:cNvSpPr>
          <p:nvPr/>
        </p:nvSpPr>
        <p:spPr bwMode="auto">
          <a:xfrm>
            <a:off x="179388" y="5013325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Auto</a:t>
            </a:r>
            <a:endParaRPr lang="en-US" sz="1600"/>
          </a:p>
        </p:txBody>
      </p:sp>
      <p:sp>
        <p:nvSpPr>
          <p:cNvPr id="21517" name="Text Box 240"/>
          <p:cNvSpPr txBox="1">
            <a:spLocks noChangeArrowheads="1"/>
          </p:cNvSpPr>
          <p:nvPr/>
        </p:nvSpPr>
        <p:spPr bwMode="auto">
          <a:xfrm>
            <a:off x="4211638" y="5013325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Persona</a:t>
            </a:r>
            <a:endParaRPr lang="en-US" sz="1600"/>
          </a:p>
        </p:txBody>
      </p:sp>
      <p:sp>
        <p:nvSpPr>
          <p:cNvPr id="21518" name="Text Box 241"/>
          <p:cNvSpPr txBox="1">
            <a:spLocks noChangeArrowheads="1"/>
          </p:cNvSpPr>
          <p:nvPr/>
        </p:nvSpPr>
        <p:spPr bwMode="auto">
          <a:xfrm>
            <a:off x="395288" y="1916113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Implementación</a:t>
            </a:r>
            <a:endParaRPr lang="en-US" sz="1600"/>
          </a:p>
        </p:txBody>
      </p:sp>
      <p:sp>
        <p:nvSpPr>
          <p:cNvPr id="21519" name="Text Box 242"/>
          <p:cNvSpPr txBox="1">
            <a:spLocks noChangeArrowheads="1"/>
          </p:cNvSpPr>
          <p:nvPr/>
        </p:nvSpPr>
        <p:spPr bwMode="auto">
          <a:xfrm>
            <a:off x="395288" y="1268413"/>
            <a:ext cx="181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Diagrama de Clases</a:t>
            </a:r>
            <a:endParaRPr lang="en-US" sz="1600"/>
          </a:p>
        </p:txBody>
      </p:sp>
      <p:sp>
        <p:nvSpPr>
          <p:cNvPr id="21520" name="Line 245"/>
          <p:cNvSpPr>
            <a:spLocks noChangeShapeType="1"/>
          </p:cNvSpPr>
          <p:nvPr/>
        </p:nvSpPr>
        <p:spPr bwMode="auto">
          <a:xfrm flipH="1">
            <a:off x="1187450" y="6165850"/>
            <a:ext cx="7345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21" name="Line 246"/>
          <p:cNvSpPr>
            <a:spLocks noChangeShapeType="1"/>
          </p:cNvSpPr>
          <p:nvPr/>
        </p:nvSpPr>
        <p:spPr bwMode="auto">
          <a:xfrm flipV="1">
            <a:off x="1187450" y="58769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1522" name="Line 247"/>
          <p:cNvSpPr>
            <a:spLocks noChangeShapeType="1"/>
          </p:cNvSpPr>
          <p:nvPr/>
        </p:nvSpPr>
        <p:spPr bwMode="auto">
          <a:xfrm flipV="1">
            <a:off x="8532813" y="58769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23" name="AutoShape 248"/>
          <p:cNvSpPr>
            <a:spLocks/>
          </p:cNvSpPr>
          <p:nvPr/>
        </p:nvSpPr>
        <p:spPr bwMode="auto">
          <a:xfrm rot="5400000">
            <a:off x="8316913" y="4652963"/>
            <a:ext cx="142875" cy="1152525"/>
          </a:xfrm>
          <a:prstGeom prst="leftBrace">
            <a:avLst>
              <a:gd name="adj1" fmla="val 6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Text Box 249"/>
          <p:cNvSpPr txBox="1">
            <a:spLocks noChangeArrowheads="1"/>
          </p:cNvSpPr>
          <p:nvPr/>
        </p:nvSpPr>
        <p:spPr bwMode="auto">
          <a:xfrm>
            <a:off x="7812088" y="4868863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JoinColumn</a:t>
            </a: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CD09D2-E525-4FF0-A79E-9FEA102F75C6}" type="slidenum">
              <a:rPr lang="es-ES_tradnl"/>
              <a:pPr>
                <a:defRPr/>
              </a:pPr>
              <a:t>9</a:t>
            </a:fld>
            <a:endParaRPr lang="es-ES_tradnl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sz="2800" smtClean="0"/>
              <a:t>Ejemplo de Relaciones Uno A Muchos y Muchos a Uno</a:t>
            </a:r>
            <a:endParaRPr lang="en-US" sz="2800" smtClean="0"/>
          </a:p>
        </p:txBody>
      </p:sp>
      <p:sp>
        <p:nvSpPr>
          <p:cNvPr id="174083" name="AutoShape 3"/>
          <p:cNvSpPr>
            <a:spLocks noChangeArrowheads="1"/>
          </p:cNvSpPr>
          <p:nvPr/>
        </p:nvSpPr>
        <p:spPr bwMode="auto">
          <a:xfrm flipH="1" flipV="1">
            <a:off x="609600" y="1295400"/>
            <a:ext cx="7696200" cy="4724400"/>
          </a:xfrm>
          <a:prstGeom prst="foldedCorner">
            <a:avLst>
              <a:gd name="adj" fmla="val 1282"/>
            </a:avLst>
          </a:prstGeom>
          <a:solidFill>
            <a:srgbClr val="DDDDDD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rot="10800000"/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solidFill>
                  <a:srgbClr val="FF3300"/>
                </a:solidFill>
                <a:latin typeface="Arial Narrow" pitchFamily="34" charset="0"/>
              </a:rPr>
              <a:t>@Entity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public class Factura implements Serializable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…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</a:t>
            </a:r>
            <a:r>
              <a:rPr lang="en-US" sz="1500" b="1">
                <a:solidFill>
                  <a:schemeClr val="accent2"/>
                </a:solidFill>
                <a:latin typeface="Arial Narrow" pitchFamily="34" charset="0"/>
              </a:rPr>
              <a:t>private Collection&lt;DetalleFactura&gt; detalles = new HashSet&lt;DetalleFactura&gt;(3);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@Id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@GeneratedValue(strategy = GenerationType. AUTO)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public long getId() { return id; 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public void setId(long id) { … 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defRPr/>
            </a:pPr>
            <a:endParaRPr lang="en-US" sz="1500" b="1">
              <a:latin typeface="Arial Narrow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public TipoFactura getTipoFactura()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fi-FI" sz="1500" b="1">
                <a:latin typeface="Arial Narrow" pitchFamily="34" charset="0"/>
              </a:rPr>
              <a:t>      ...</a:t>
            </a:r>
            <a:endParaRPr lang="en-US" sz="1500" b="1">
              <a:latin typeface="Arial Narrow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</a:t>
            </a:r>
            <a:r>
              <a:rPr lang="en-US" sz="1500" b="1">
                <a:solidFill>
                  <a:srgbClr val="FF0000"/>
                </a:solidFill>
                <a:latin typeface="Arial Narrow" pitchFamily="34" charset="0"/>
              </a:rPr>
              <a:t>@OneToMany (mappedBy = “factura”)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public Collection&lt;DetalleFactura&gt; getDetalles()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   return detalles;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public void setDetalles(Collection&lt;DetalleFactura&gt; d)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   this. detalles = d;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500" b="1">
                <a:latin typeface="Arial Narrow" pitchFamily="34" charset="0"/>
              </a:rPr>
              <a:t>      }</a:t>
            </a: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5181600" y="3505200"/>
            <a:ext cx="3124200" cy="1371600"/>
          </a:xfrm>
          <a:prstGeom prst="wedgeRoundRectCallout">
            <a:avLst>
              <a:gd name="adj1" fmla="val -92176"/>
              <a:gd name="adj2" fmla="val -3009"/>
              <a:gd name="adj3" fmla="val 16667"/>
            </a:avLst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50000"/>
              </a:spcBef>
            </a:pPr>
            <a:r>
              <a:rPr lang="nb-NO" sz="1600" b="1">
                <a:latin typeface="Arial Narrow" pitchFamily="-110" charset="0"/>
              </a:rPr>
              <a:t>DetalleFactura va a mantener la columna que actua de FK.</a:t>
            </a:r>
          </a:p>
          <a:p>
            <a:pPr eaLnBrk="1" hangingPunct="1">
              <a:spcBef>
                <a:spcPct val="50000"/>
              </a:spcBef>
            </a:pPr>
            <a:r>
              <a:rPr lang="nb-NO" sz="1600" b="1">
                <a:latin typeface="Arial Narrow" pitchFamily="-110" charset="0"/>
              </a:rPr>
              <a:t>El valor de esa FK se va a guardar en DetalleFactura.factura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1139</Words>
  <Application>Microsoft Office PowerPoint</Application>
  <PresentationFormat>Presentación en pantalla (4:3)</PresentationFormat>
  <Paragraphs>239</Paragraphs>
  <Slides>12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Times New Roman</vt:lpstr>
      <vt:lpstr>Arial</vt:lpstr>
      <vt:lpstr>Tahoma</vt:lpstr>
      <vt:lpstr>Verdana</vt:lpstr>
      <vt:lpstr>Arial Narrow</vt:lpstr>
      <vt:lpstr>Wingdings</vt:lpstr>
      <vt:lpstr>Diseño predeterminado</vt:lpstr>
      <vt:lpstr>JEE 5</vt:lpstr>
      <vt:lpstr>Relaciones</vt:lpstr>
      <vt:lpstr>Relaciones</vt:lpstr>
      <vt:lpstr>Relaciones</vt:lpstr>
      <vt:lpstr>Tipos de Clases Persistentes</vt:lpstr>
      <vt:lpstr>Mapeo de value types</vt:lpstr>
      <vt:lpstr>Ejemplo componente embebido</vt:lpstr>
      <vt:lpstr>Relaciones Muchos a Uno (Unidireccional)</vt:lpstr>
      <vt:lpstr>Ejemplo de Relaciones Uno A Muchos y Muchos a Uno</vt:lpstr>
      <vt:lpstr>Ejemplo de Relaciones</vt:lpstr>
      <vt:lpstr>Estrategia de Carga</vt:lpstr>
      <vt:lpstr>Persistencia Transitiva: ”Cascada”</vt:lpstr>
    </vt:vector>
  </TitlesOfParts>
  <Manager>Ricardo Orosco</Manager>
  <Company>UADE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UADE</dc:title>
  <dc:creator>Sebastián Cao</dc:creator>
  <cp:lastModifiedBy>Hernán Massad</cp:lastModifiedBy>
  <cp:revision>160</cp:revision>
  <dcterms:created xsi:type="dcterms:W3CDTF">2000-07-29T23:10:17Z</dcterms:created>
  <dcterms:modified xsi:type="dcterms:W3CDTF">2010-05-03T13:56:18Z</dcterms:modified>
</cp:coreProperties>
</file>