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>
        <p:scale>
          <a:sx n="75" d="100"/>
          <a:sy n="75" d="100"/>
        </p:scale>
        <p:origin x="-180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696253B-8A51-44AB-B00B-E1FC2EA2F45F}" type="datetimeFigureOut">
              <a:rPr lang="es-AR"/>
              <a:pPr>
                <a:defRPr/>
              </a:pPr>
              <a:t>03/05/2010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6678592-B121-4B3C-B633-5DD60302FAF9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31CBE9-D42A-4842-8C7C-A4F887572D2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4C138A-7783-4571-BFFF-BE7B7F67BAED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4F8993-4F27-49B7-8138-D833292B2EF2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0E403C-45F0-408B-9AB5-FC8E120355A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38B34D-B0AC-4FCC-A227-2A3370E562F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F8359D-A0B2-4DAD-9EFC-8AA069332816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8BC6F1-CA33-4329-89EE-B099D48C648C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6ADF42-16E2-4717-B6F5-2D1B10C06AFC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412EA0-5B64-4511-A992-2FF9118B07A7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12FB2F-AA89-4F51-8FB8-4D4E2FEA0AE2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090656-2EFF-4958-8E07-E98AE7DA1E76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423448-8A90-4CCB-803A-15F787B250FE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9924BC-B380-44D8-B880-62A0F4527057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A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850DB5-B733-49BD-A62C-3655D7BD2643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97DEBE-7E4A-42AF-8339-19A426FD07FE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A6F2E9-AADC-4A21-917F-0F23FA7B8768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0A18CC-1B45-4B72-AB88-11E08EAAD072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EC7086-C29E-4C2B-9338-0C0B9B0EF5D8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7470A7-4D8B-450F-BA80-CF216DFA78DB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B6C245-88C2-4C25-97CA-F442670540CD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9C0626-A8C0-4997-9825-FA3C3147A5B1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7CBD94-0EC0-4CCE-A667-90025AA1DE45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B3399-5093-416D-90A3-5D94C2962621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47EC-D297-4AD3-B0B5-576B207A4241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BD047-231A-49C1-9FE3-DB041B4B6BC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7CCCB-6BAB-4C42-9E1C-AF9BD4CC43A3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927E-BC50-48AE-8D9F-276F1ECA3BB2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FA450-99BD-4CC9-BF85-1A8BBE6BB42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9857C-018D-48E2-A684-471A60FFE2C2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CC65-0348-46D3-BD88-F291D819688E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94088-169E-4EA2-AAB8-FF1F7544CF5F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63F03-37A8-420F-9B70-E9B6E59BADB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2010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Lenguajes Visuales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BCAB2-46E2-4C0C-9846-0004CC4CDFF5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CE3290-EB71-46E3-A1AE-AF5C522F821A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928688"/>
            <a:ext cx="8358188" cy="5429250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800" b="1" dirty="0"/>
              <a:t> </a:t>
            </a:r>
            <a:r>
              <a:rPr lang="es-AR" sz="2800" b="1" dirty="0" smtClean="0"/>
              <a:t>Persistencia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800" b="1" dirty="0"/>
          </a:p>
          <a:p>
            <a:pPr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800" dirty="0" smtClean="0"/>
              <a:t>Las </a:t>
            </a:r>
            <a:r>
              <a:rPr lang="es-AR" sz="2800" dirty="0"/>
              <a:t>aplicaciones requieren datos </a:t>
            </a:r>
            <a:r>
              <a:rPr lang="es-AR" sz="2800" dirty="0" smtClean="0"/>
              <a:t>persistentes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8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800" dirty="0" smtClean="0"/>
              <a:t>Los objetos viven en memoria mientras esté activa la JVM.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s-AR" sz="2800" dirty="0" smtClean="0"/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800" dirty="0" smtClean="0"/>
              <a:t> Java puede persistirlos: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AR" sz="2800" dirty="0" smtClean="0"/>
          </a:p>
          <a:p>
            <a:pPr lvl="2" algn="just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2800" dirty="0" smtClean="0"/>
              <a:t>Como Objetos.</a:t>
            </a:r>
          </a:p>
          <a:p>
            <a:pPr lvl="2" algn="just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2800" dirty="0" smtClean="0"/>
              <a:t>Como Valores.</a:t>
            </a:r>
          </a:p>
          <a:p>
            <a:pPr lvl="2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B5DA0-D868-41F1-8177-2CE04B947B74}" type="slidenum">
              <a:rPr lang="es-AR"/>
              <a:pPr>
                <a:defRPr/>
              </a:pPr>
              <a:t>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Clasificación: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Clasificación de objetos según el punto de vista de la persistencia: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 </a:t>
            </a:r>
          </a:p>
          <a:p>
            <a:pPr marL="457200" indent="-457200" algn="just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s-AR" sz="2400" b="1" i="1" u="sng" dirty="0" smtClean="0"/>
              <a:t>Objetos transitorios</a:t>
            </a:r>
            <a:r>
              <a:rPr lang="es-AR" sz="2400" b="1" i="1" dirty="0" smtClean="0"/>
              <a:t>:</a:t>
            </a:r>
            <a:r>
              <a:rPr lang="es-AR" sz="2400" b="1" dirty="0" smtClean="0"/>
              <a:t> </a:t>
            </a:r>
            <a:r>
              <a:rPr lang="es-AR" sz="2400" dirty="0" smtClean="0"/>
              <a:t>cuyo tiempo de vida depende directamente del ámbito del proceso que los instanció.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 </a:t>
            </a:r>
          </a:p>
          <a:p>
            <a:pPr marL="457200" indent="-457200" algn="just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s-AR" sz="2400" b="1" i="1" u="sng" dirty="0" smtClean="0"/>
              <a:t>Objetos Persistentes</a:t>
            </a:r>
            <a:r>
              <a:rPr lang="es-AR" sz="2400" dirty="0" smtClean="0"/>
              <a:t>: cuyo estado es almacenado en un medio secundario para su posterior utilización, por lo que su tiempo de vida es independiente del proceso que los instanció.  Podemos definir una </a:t>
            </a:r>
            <a:r>
              <a:rPr lang="es-AR" sz="2400" dirty="0" err="1" smtClean="0"/>
              <a:t>subcategoría</a:t>
            </a:r>
            <a:r>
              <a:rPr lang="es-AR" sz="2400" dirty="0" smtClean="0"/>
              <a:t>:</a:t>
            </a:r>
          </a:p>
          <a:p>
            <a:pPr marL="971550" lvl="1" indent="-514350" algn="l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s-AR" sz="2000" dirty="0" smtClean="0"/>
              <a:t>Clases/objetos del tipo entidad.</a:t>
            </a:r>
          </a:p>
          <a:p>
            <a:pPr marL="971550" lvl="1" indent="-514350" algn="l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s-AR" sz="2000" dirty="0" smtClean="0"/>
              <a:t>Clases/objetos del tipo valor (o componentes).</a:t>
            </a:r>
            <a:endParaRPr lang="es-AR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593A32-7E62-4F80-B3EB-DAF09E63BB95}" type="slidenum">
              <a:rPr lang="es-AR"/>
              <a:pPr>
                <a:defRPr/>
              </a:pPr>
              <a:t>10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Características de una Entidad: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dirty="0" smtClean="0"/>
          </a:p>
          <a:p>
            <a:pPr marL="457200" indent="-457200" algn="l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Tienen identificador de base de datos propio</a:t>
            </a:r>
          </a:p>
          <a:p>
            <a:pPr marL="457200" indent="-457200" algn="l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Tienen valor de clave primaria propio</a:t>
            </a:r>
          </a:p>
          <a:p>
            <a:pPr marL="457200" indent="-457200" algn="l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Tiene ciclo de vida propio</a:t>
            </a:r>
          </a:p>
          <a:p>
            <a:pPr marL="457200" indent="-457200" algn="l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Existen en forma independiente de cualquier otra instancia</a:t>
            </a:r>
          </a:p>
          <a:p>
            <a:pPr marL="457200" indent="-457200" algn="l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Pueden ser referenciado por otras instancias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i="1" dirty="0" smtClean="0"/>
              <a:t>Ejemplo</a:t>
            </a:r>
            <a:r>
              <a:rPr lang="es-AR" sz="2400" dirty="0" smtClean="0"/>
              <a:t>: Persona, Auto, Universidad</a:t>
            </a:r>
            <a:endParaRPr lang="es-AR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8C0C1-D4B6-4833-B072-2413A6522DCA}" type="slidenum">
              <a:rPr lang="es-AR"/>
              <a:pPr>
                <a:defRPr/>
              </a:pPr>
              <a:t>11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Características de un componente o “tipo valor”: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 smtClean="0"/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No tienen identificador de base de datos propio.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siempre se identifican por el identificador de la entidad “dueño” o “padre”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Tiene ciclo de vida dependiente de la entidad “padre” (si eliminan al padre, eliminan al componente o tipo valor)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dirty="0" smtClean="0"/>
              <a:t>No puede ser referenciado por otras instancias, solo por la entidad padre.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i="1" dirty="0" smtClean="0"/>
              <a:t>Ejemplo: </a:t>
            </a:r>
            <a:r>
              <a:rPr lang="es-AR" sz="2400" dirty="0" err="1" smtClean="0"/>
              <a:t>String</a:t>
            </a:r>
            <a:r>
              <a:rPr lang="es-AR" sz="2400" dirty="0" smtClean="0"/>
              <a:t>, Dirección, Date 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800" b="1" i="1" dirty="0" smtClean="0"/>
              <a:t>(Son casos típicos de relaciones de composición)</a:t>
            </a:r>
            <a:endParaRPr lang="es-AR" sz="1800" b="1" i="1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2221F-3E71-46A4-888B-347A4054C99F}" type="slidenum">
              <a:rPr lang="es-AR"/>
              <a:pPr>
                <a:defRPr/>
              </a:pPr>
              <a:t>12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1. Objetos simples: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 </a:t>
            </a:r>
          </a:p>
          <a:p>
            <a:pPr marL="457200" indent="-457200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b="1" dirty="0" smtClean="0"/>
              <a:t>Guardar:</a:t>
            </a:r>
            <a:r>
              <a:rPr lang="es-AR" sz="2400" dirty="0" smtClean="0"/>
              <a:t> El objeto es persistido en una tabla con identificador con los datos correspondientes en las columnas de una tabla.</a:t>
            </a:r>
          </a:p>
          <a:p>
            <a:pPr marL="457200" indent="-457200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b="1" dirty="0" smtClean="0"/>
              <a:t>Obtener:</a:t>
            </a:r>
            <a:r>
              <a:rPr lang="es-AR" sz="2400" dirty="0" smtClean="0"/>
              <a:t> Se crea un Objeto con los valores de las columnas.</a:t>
            </a:r>
          </a:p>
          <a:p>
            <a:pPr marL="457200" indent="-457200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b="1" dirty="0" smtClean="0"/>
              <a:t>Obtener Todos: </a:t>
            </a:r>
            <a:r>
              <a:rPr lang="es-AR" sz="2400" dirty="0" smtClean="0"/>
              <a:t>Se crea una colección y se crean los objetos con los valores de las filas de la tabla que cumplan alguna condición. Si no hay filas la colección se devuelve inicializada.</a:t>
            </a:r>
          </a:p>
          <a:p>
            <a:pPr marL="457200" indent="-457200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b="1" dirty="0" smtClean="0"/>
              <a:t>Eliminar: </a:t>
            </a:r>
            <a:r>
              <a:rPr lang="es-AR" sz="2400" dirty="0" smtClean="0"/>
              <a:t>Se eliminará la fila correspondiente al objeto.</a:t>
            </a:r>
          </a:p>
          <a:p>
            <a:pPr marL="457200" indent="-457200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b="1" dirty="0" smtClean="0"/>
              <a:t>Actualizar</a:t>
            </a:r>
            <a:r>
              <a:rPr lang="es-AR" sz="2400" dirty="0" smtClean="0"/>
              <a:t>: Se actualizará todas las columnas de la fila correspondiente al objeto en cuestión.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B1341-3A7F-4F52-B754-196CD314EC19}" type="slidenum">
              <a:rPr lang="es-AR"/>
              <a:pPr>
                <a:defRPr/>
              </a:pPr>
              <a:t>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2.a Relación de composición Uno a Uno Unidireccional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dirty="0" smtClean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Guardar Padre: </a:t>
            </a:r>
            <a:r>
              <a:rPr lang="es-AR" sz="2000" dirty="0" smtClean="0"/>
              <a:t>El objeto padre y objeto hijo son persistidos en una sola tabla.  </a:t>
            </a:r>
            <a:endParaRPr lang="es-AR" sz="2000" b="1" dirty="0" smtClean="0"/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Obtener Padre:</a:t>
            </a:r>
            <a:r>
              <a:rPr lang="es-AR" sz="2000" dirty="0" smtClean="0"/>
              <a:t>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2000" dirty="0" smtClean="0"/>
              <a:t>Se crea un objeto del tipo Padre y se le asignan los valores correspondientes.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2000" dirty="0" smtClean="0"/>
              <a:t>Se crea un objeto del tipo Hijo y de le asignan los valores correspondientes.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2000" dirty="0" smtClean="0"/>
              <a:t>Se realiza la asociación. 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600" b="1" i="1" dirty="0" smtClean="0"/>
              <a:t>Nota: </a:t>
            </a:r>
            <a:r>
              <a:rPr lang="es-AR" sz="1600" i="1" dirty="0" smtClean="0"/>
              <a:t>No se puede obtener al hijo en forma independiente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Actualizar Padre: </a:t>
            </a:r>
            <a:r>
              <a:rPr lang="es-AR" sz="2000" dirty="0" smtClean="0"/>
              <a:t>Se actualizará el objeto Padre y los datos del Hijo.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Eliminar Padre:</a:t>
            </a:r>
            <a:r>
              <a:rPr lang="es-AR" sz="2000" dirty="0" smtClean="0"/>
              <a:t> Se elimina tanto al padre como al Hijo.</a:t>
            </a:r>
            <a:endParaRPr lang="es-AR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91372-7C6B-432F-9E3D-1E00CD6A0AD6}" type="slidenum">
              <a:rPr lang="es-AR"/>
              <a:pPr>
                <a:defRPr/>
              </a:pPr>
              <a:t>14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2.b Relación de composición Uno a Muchos Unidireccional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400" dirty="0" smtClean="0"/>
              <a:t> 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Guardar Padre: </a:t>
            </a:r>
            <a:r>
              <a:rPr lang="es-AR" sz="2000" dirty="0" smtClean="0"/>
              <a:t>Los datos del padre y del los hijos son persistidos en distintas tablas. </a:t>
            </a:r>
          </a:p>
          <a:p>
            <a:pPr lvl="1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guarda los datos del Padre en la tabla padre.</a:t>
            </a:r>
          </a:p>
          <a:p>
            <a:pPr lvl="1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guardan los datos de los hijos en la tabla hijo.</a:t>
            </a:r>
          </a:p>
          <a:p>
            <a:pPr lvl="1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realiza asociación (FK - PK).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000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 Obtener Padre: </a:t>
            </a:r>
          </a:p>
          <a:p>
            <a:pPr lvl="1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crea un objeto Padre </a:t>
            </a:r>
          </a:p>
          <a:p>
            <a:pPr lvl="1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obtienen los Hijos del Padre. Se agregan los hijos a una colección</a:t>
            </a:r>
          </a:p>
          <a:p>
            <a:pPr lvl="1" algn="just"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 Se realiza a asociación.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F4B5A-64C3-477E-8B20-C63F4A7C6C00}" type="slidenum">
              <a:rPr lang="es-AR"/>
              <a:pPr>
                <a:defRPr/>
              </a:pPr>
              <a:t>15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2.b Relación de composición Uno a Muchos Unidireccional (</a:t>
            </a:r>
            <a:r>
              <a:rPr lang="es-AR" sz="2400" b="1" dirty="0" err="1" smtClean="0"/>
              <a:t>cont</a:t>
            </a:r>
            <a:r>
              <a:rPr lang="es-AR" sz="2400" b="1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400" dirty="0" smtClean="0"/>
              <a:t> 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dirty="0" smtClean="0"/>
              <a:t> </a:t>
            </a:r>
            <a:r>
              <a:rPr lang="es-AR" sz="2000" b="1" dirty="0" smtClean="0"/>
              <a:t>Actualizar Padre: </a:t>
            </a:r>
          </a:p>
          <a:p>
            <a:pPr marL="914400"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actualizará los datos del objeto Padre.</a:t>
            </a:r>
          </a:p>
          <a:p>
            <a:pPr marL="914400"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eliminarán todas las </a:t>
            </a:r>
            <a:r>
              <a:rPr lang="es-AR" sz="2000" dirty="0" err="1" smtClean="0"/>
              <a:t>foreign</a:t>
            </a:r>
            <a:r>
              <a:rPr lang="es-AR" sz="2000" dirty="0" smtClean="0"/>
              <a:t> </a:t>
            </a:r>
            <a:r>
              <a:rPr lang="es-AR" sz="2000" dirty="0" err="1" smtClean="0"/>
              <a:t>keys</a:t>
            </a:r>
            <a:r>
              <a:rPr lang="es-AR" sz="2000" dirty="0" smtClean="0"/>
              <a:t> de los hijos que tienen dicho .</a:t>
            </a:r>
          </a:p>
          <a:p>
            <a:pPr marL="914400"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actualizarán los datos de los hijos que tienen identificador. </a:t>
            </a:r>
          </a:p>
          <a:p>
            <a:pPr marL="914400"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hay hijos sin identificador (son considerados como hijos nuevos), se creará la fila correspondiente.</a:t>
            </a:r>
          </a:p>
          <a:p>
            <a:pPr marL="914400"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realiza la asociación.</a:t>
            </a:r>
          </a:p>
          <a:p>
            <a:pPr marL="914400"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hay hijos sin padre, son eliminados.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dirty="0" smtClean="0"/>
              <a:t> 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Eliminar Padre: 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dirty="0" smtClean="0"/>
              <a:t>Se eliminará las filas de los Hijos del Padre (Por la relación de composición)</a:t>
            </a:r>
          </a:p>
          <a:p>
            <a:pPr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dirty="0" smtClean="0"/>
              <a:t>Se eliminará al padre. </a:t>
            </a:r>
            <a:endParaRPr lang="es-AR" sz="20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E6A02-13EA-409A-A4A6-8A3D92C2C6CD}" type="slidenum">
              <a:rPr lang="es-AR"/>
              <a:pPr>
                <a:defRPr/>
              </a:pPr>
              <a:t>16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2.c Relación Muchos a Uno Unidireccional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400" dirty="0" smtClean="0"/>
              <a:t> 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Guardar Hijo: 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guardan los datos del objeto hijo en la tabla Hijo. 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el Padre está en estado </a:t>
            </a:r>
            <a:r>
              <a:rPr lang="es-AR" sz="2000" b="1" i="1" dirty="0" smtClean="0"/>
              <a:t>PERSISTIDO</a:t>
            </a:r>
            <a:r>
              <a:rPr lang="es-AR" sz="2000" dirty="0" smtClean="0"/>
              <a:t> se guarda la relación mediante la FK en la tabla del Hijo. 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el Padre está en estado no </a:t>
            </a:r>
            <a:r>
              <a:rPr lang="es-AR" sz="2000" b="1" i="1" dirty="0" smtClean="0"/>
              <a:t>PERSISTIDO</a:t>
            </a:r>
            <a:r>
              <a:rPr lang="es-AR" sz="2000" dirty="0" smtClean="0"/>
              <a:t> se lanzará una excepción indicando que hay objetos en estado transitorio. (</a:t>
            </a:r>
            <a:r>
              <a:rPr lang="es-AR" sz="2000" b="1" i="1" dirty="0" smtClean="0"/>
              <a:t>ROLLBACK</a:t>
            </a:r>
            <a:r>
              <a:rPr lang="es-AR" sz="2000" dirty="0" smtClean="0"/>
              <a:t> de la transacción).  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Obtener Hijo:</a:t>
            </a:r>
            <a:r>
              <a:rPr lang="es-AR" dirty="0" smtClean="0"/>
              <a:t> 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crea un objeto del tipo Hijo. Se asignan los valores correspondientes.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la columna con el FK tiene valores, se crea un Objeto Padre con los valores correspondientes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la columna con el FK está en </a:t>
            </a:r>
            <a:r>
              <a:rPr lang="es-AR" sz="2000" dirty="0" err="1" smtClean="0"/>
              <a:t>null</a:t>
            </a:r>
            <a:r>
              <a:rPr lang="es-AR" sz="2000" dirty="0" smtClean="0"/>
              <a:t>, no existe padre asociado.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20CC2-7BA7-48FC-92B7-00F71EFCEB4E}" type="slidenum">
              <a:rPr lang="es-AR"/>
              <a:pPr>
                <a:defRPr/>
              </a:pPr>
              <a:t>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2.c Relación Muchos a Uno Unidireccional  (</a:t>
            </a:r>
            <a:r>
              <a:rPr lang="es-AR" sz="2400" b="1" dirty="0" err="1" smtClean="0"/>
              <a:t>cont</a:t>
            </a:r>
            <a:r>
              <a:rPr lang="es-AR" sz="2400" b="1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400" dirty="0" smtClean="0"/>
              <a:t> 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Eliminar Hijo: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 la fila que identifica al hijo.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Actualizar Hijo: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actualizará los datos del objeto Hijo.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el padre está en estado </a:t>
            </a:r>
            <a:r>
              <a:rPr lang="es-AR" sz="2000" b="1" i="1" dirty="0" smtClean="0"/>
              <a:t>PERSISTIDO</a:t>
            </a:r>
            <a:r>
              <a:rPr lang="es-AR" sz="2000" dirty="0" smtClean="0"/>
              <a:t> se guarda la relación mediante la FK en la tabla del Hijo.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el padre está en estado </a:t>
            </a:r>
            <a:r>
              <a:rPr lang="es-AR" sz="2000" b="1" i="1" dirty="0" smtClean="0"/>
              <a:t>NO PERSISTIDO</a:t>
            </a:r>
            <a:r>
              <a:rPr lang="es-AR" sz="2000" dirty="0" smtClean="0"/>
              <a:t>, se lanzará una excepción indicando que hay objetos transitorios en la relación (</a:t>
            </a:r>
            <a:r>
              <a:rPr lang="es-AR" sz="2000" b="1" i="1" dirty="0" smtClean="0"/>
              <a:t>ROLLBACK</a:t>
            </a:r>
            <a:r>
              <a:rPr lang="es-AR" sz="2000" dirty="0" smtClean="0"/>
              <a:t> de la transacción).  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Eliminar Hijo: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 la fila que identifica al hijo.</a:t>
            </a:r>
          </a:p>
          <a:p>
            <a:pPr lvl="1" indent="-45720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000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B577C-11B5-4955-ABD2-549B7E0EA283}" type="slidenum">
              <a:rPr lang="es-AR"/>
              <a:pPr>
                <a:defRPr/>
              </a:pPr>
              <a:t>18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2.c Relación Muchos a Uno Unidireccional  (</a:t>
            </a:r>
            <a:r>
              <a:rPr lang="es-AR" sz="2400" b="1" dirty="0" err="1" smtClean="0"/>
              <a:t>cont</a:t>
            </a:r>
            <a:r>
              <a:rPr lang="es-AR" sz="2400" b="1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400" dirty="0" smtClean="0"/>
              <a:t> 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Obtener Padre: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crea un objeto del tipo Padre y se le asignan los valores correspondientes a la fila.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Actualizar Padre: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actualizará los datos del objeto Padre.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Eliminar Padre: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 la relación Hijo/Padre.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 el padre.</a:t>
            </a:r>
            <a:r>
              <a:rPr lang="es-AR" dirty="0" smtClean="0"/>
              <a:t> 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AR" sz="2000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F684A-1E76-4529-8D95-AB20B4F17658}" type="slidenum">
              <a:rPr lang="es-AR"/>
              <a:pPr>
                <a:defRPr/>
              </a:pPr>
              <a:t>19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928688"/>
            <a:ext cx="8358188" cy="5429250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b="1" dirty="0" smtClean="0"/>
              <a:t>Como Objetos.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s-AR" sz="2000" dirty="0" smtClean="0"/>
              <a:t>Relaciones, asociaciones y ciclos de vida de objetos.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s-AR" sz="2000" dirty="0" smtClean="0"/>
              <a:t>Herencia y polimorfismo.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s-AR" sz="2000" dirty="0" smtClean="0"/>
              <a:t>Re-uso de patrones basados en polimorfismo (ej.: Strategy)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Lo </a:t>
            </a:r>
            <a:r>
              <a:rPr lang="es-AR" sz="2000" b="1" dirty="0"/>
              <a:t>bueno</a:t>
            </a:r>
            <a:r>
              <a:rPr lang="es-AR" sz="2000" b="1" dirty="0" smtClean="0"/>
              <a:t>:</a:t>
            </a:r>
            <a:r>
              <a:rPr lang="es-AR" sz="2000" dirty="0" smtClean="0"/>
              <a:t> Buen </a:t>
            </a:r>
            <a:r>
              <a:rPr lang="es-AR" sz="2000" dirty="0"/>
              <a:t>nivel de re-uso, incluso en distintos proyectos.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Lo malo: </a:t>
            </a:r>
            <a:r>
              <a:rPr lang="es-AR" sz="2000" dirty="0" smtClean="0"/>
              <a:t>El </a:t>
            </a:r>
            <a:r>
              <a:rPr lang="es-AR" sz="2000" dirty="0"/>
              <a:t>manejo de JDBC y SQL puede ser </a:t>
            </a:r>
            <a:r>
              <a:rPr lang="es-AR" sz="2000" dirty="0" smtClean="0"/>
              <a:t>complejo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000" dirty="0"/>
          </a:p>
          <a:p>
            <a:pPr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400" b="1" dirty="0" smtClean="0"/>
              <a:t>Como Valores.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s-AR" sz="2000" dirty="0" smtClean="0"/>
              <a:t>Resultados de consultas SQL son cargados en forma tabular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s-AR" sz="2000" dirty="0" smtClean="0"/>
              <a:t>La capa de presentación muestra vistas de datos tabulares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s-AR" sz="2000" dirty="0" smtClean="0"/>
              <a:t>La lógica accede a los datos, usando filas y columnas 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/>
              <a:t>Lo </a:t>
            </a:r>
            <a:r>
              <a:rPr lang="es-AR" sz="2000" b="1" dirty="0" smtClean="0"/>
              <a:t>bueno: </a:t>
            </a:r>
            <a:r>
              <a:rPr lang="es-AR" sz="2000" dirty="0" smtClean="0"/>
              <a:t>Es </a:t>
            </a:r>
            <a:r>
              <a:rPr lang="es-AR" sz="2000" dirty="0"/>
              <a:t>fácil, </a:t>
            </a:r>
            <a:r>
              <a:rPr lang="es-AR" sz="2000" dirty="0" smtClean="0"/>
              <a:t>mucha experiencia, bueno para reportes</a:t>
            </a:r>
            <a:endParaRPr lang="es-AR" sz="2000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Lo </a:t>
            </a:r>
            <a:r>
              <a:rPr lang="es-AR" sz="2000" b="1" dirty="0"/>
              <a:t>malo</a:t>
            </a:r>
            <a:r>
              <a:rPr lang="es-AR" sz="2000" b="1" dirty="0" smtClean="0"/>
              <a:t>: </a:t>
            </a:r>
            <a:r>
              <a:rPr lang="es-AR" sz="2000" dirty="0" smtClean="0"/>
              <a:t>La </a:t>
            </a:r>
            <a:r>
              <a:rPr lang="es-AR" sz="2000" dirty="0"/>
              <a:t>lógica de negocio está en la </a:t>
            </a:r>
            <a:r>
              <a:rPr lang="es-AR" sz="2000" dirty="0" smtClean="0"/>
              <a:t>BD y </a:t>
            </a:r>
            <a:r>
              <a:rPr lang="es-AR" sz="2000" dirty="0"/>
              <a:t>es difícil de re usar.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s-AR" sz="1400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F8915-D7A6-45CF-BC29-3ADDC771CF9F}" type="slidenum">
              <a:rPr lang="es-AR"/>
              <a:pPr>
                <a:defRPr/>
              </a:pPr>
              <a:t>2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2.d Relación Muchos a Muchos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1600" b="1" i="1" dirty="0" smtClean="0"/>
              <a:t>(Utiliza una tabla intermedia)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Guardar Padre: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Persistir los datos del objeto padre.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Guardar en la tabla intermedia el ID del Padre y el ID del Hijo. 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el Hijo está en estado no </a:t>
            </a:r>
            <a:r>
              <a:rPr lang="es-AR" sz="2000" b="1" i="1" dirty="0" smtClean="0"/>
              <a:t>PERSISTIDO</a:t>
            </a:r>
            <a:r>
              <a:rPr lang="es-AR" sz="2000" dirty="0" smtClean="0"/>
              <a:t> se lanzará una excepción indicando que hay objetos en estado transitorio. (</a:t>
            </a:r>
            <a:r>
              <a:rPr lang="es-AR" sz="2000" b="1" i="1" dirty="0" smtClean="0"/>
              <a:t>ROLLBACK</a:t>
            </a:r>
            <a:r>
              <a:rPr lang="es-AR" sz="2000" dirty="0" smtClean="0"/>
              <a:t> de la transacción).  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Obtener Padre: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obtiene un objeto del tipo Padre.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obtienen los Hijos del Padre utilizando la tabla relación Padre Hijo. Se crea una colección y se agregan los hijos.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 Se realiza la asociación.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AR" sz="2000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724F8-4563-4892-9763-22470BDD22FA}" type="slidenum">
              <a:rPr lang="es-AR"/>
              <a:pPr>
                <a:defRPr/>
              </a:pPr>
              <a:t>20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2.d Relación Muchos a Muchos (</a:t>
            </a:r>
            <a:r>
              <a:rPr lang="es-AR" sz="2400" b="1" dirty="0" err="1" smtClean="0"/>
              <a:t>cont</a:t>
            </a:r>
            <a:r>
              <a:rPr lang="es-AR" sz="2400" b="1" dirty="0" smtClean="0"/>
              <a:t>)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Actualizar Padre: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actualizará los datos del Padre.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eliminarán todas las claves de los hijos que tienen dicho Padre.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realiza la asociación.</a:t>
            </a:r>
          </a:p>
          <a:p>
            <a:pPr marL="457200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Si hay un Hijo que está en estado no </a:t>
            </a:r>
            <a:r>
              <a:rPr lang="es-AR" sz="2000" b="1" i="1" dirty="0" smtClean="0"/>
              <a:t>PERSISTIDO</a:t>
            </a:r>
            <a:r>
              <a:rPr lang="es-AR" sz="2000" dirty="0" smtClean="0"/>
              <a:t> se lanzará una excepción indicando que hay objetos en estado transitorio. (</a:t>
            </a:r>
            <a:r>
              <a:rPr lang="es-AR" sz="2000" b="1" i="1" dirty="0" smtClean="0"/>
              <a:t>ROLLBACK</a:t>
            </a:r>
            <a:r>
              <a:rPr lang="es-AR" sz="2000" dirty="0" smtClean="0"/>
              <a:t> de la transacción).  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Actualizar Hijo: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actualizará los datos del objeto Hijo.</a:t>
            </a:r>
            <a:endParaRPr lang="es-AR" dirty="0" smtClean="0"/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Eliminar Padre: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eliminarán relaciones de los hijos con el padre.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 al padre.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2444-97BE-44CF-A3E7-55D81D813CDC}" type="slidenum">
              <a:rPr lang="es-AR"/>
              <a:pPr>
                <a:defRPr/>
              </a:pPr>
              <a:t>21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Persistiendo Objetos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2.d Relación Muchos a Muchos (</a:t>
            </a:r>
            <a:r>
              <a:rPr lang="es-AR" sz="2400" b="1" dirty="0" err="1" smtClean="0"/>
              <a:t>cont</a:t>
            </a:r>
            <a:r>
              <a:rPr lang="es-AR" sz="2400" b="1" dirty="0" smtClean="0"/>
              <a:t>)</a:t>
            </a:r>
          </a:p>
          <a:p>
            <a:pPr algn="just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Eliminar Hijo: 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AR" sz="2000" dirty="0" smtClean="0"/>
              <a:t>Se eliminará la fila que identifica al hijo.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AR" sz="2000" dirty="0" smtClean="0"/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i="1" dirty="0" smtClean="0"/>
              <a:t>NOTA: </a:t>
            </a:r>
            <a:r>
              <a:rPr lang="es-AR" sz="2000" dirty="0" smtClean="0"/>
              <a:t>No se eliminan los hijos huérfanos ya que la relación no es de composición.</a:t>
            </a:r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AR" sz="2000" dirty="0" smtClean="0"/>
          </a:p>
          <a:p>
            <a:pPr lvl="1" indent="-457200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s-AR" sz="2000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5BDF4-2BCF-4DC1-AD97-09BA50125046}" type="slidenum">
              <a:rPr lang="es-AR"/>
              <a:pPr>
                <a:defRPr/>
              </a:pPr>
              <a:t>22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365250"/>
            <a:ext cx="8358188" cy="4786313"/>
          </a:xfrm>
        </p:spPr>
        <p:txBody>
          <a:bodyPr rtlCol="0">
            <a:noAutofit/>
          </a:bodyPr>
          <a:lstStyle/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¿Cuál es el problema de la persistencia de datos en aplicaciones Orientadas </a:t>
            </a:r>
            <a:r>
              <a:rPr lang="es-AR" sz="2400" b="1" dirty="0"/>
              <a:t>a </a:t>
            </a:r>
            <a:r>
              <a:rPr lang="es-AR" sz="2400" b="1" dirty="0" smtClean="0"/>
              <a:t>Objetos?</a:t>
            </a:r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/>
          </a:p>
          <a:p>
            <a:pPr marL="0"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…El </a:t>
            </a:r>
            <a:r>
              <a:rPr lang="es-AR" sz="2400" dirty="0"/>
              <a:t>estado de los objetos sobrevive  al proceso que los </a:t>
            </a:r>
            <a:r>
              <a:rPr lang="es-AR" sz="2400" dirty="0" smtClean="0"/>
              <a:t>crea…</a:t>
            </a:r>
            <a:endParaRPr lang="es-AR" sz="2400" dirty="0"/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000" b="1" dirty="0" smtClean="0"/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¿Y donde se persiste el estado de esos objetos?</a:t>
            </a:r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000" b="1" dirty="0"/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000" b="1" dirty="0" smtClean="0"/>
              <a:t>	</a:t>
            </a:r>
            <a:r>
              <a:rPr lang="es-AR" sz="2400" dirty="0"/>
              <a:t>…en una base de datos </a:t>
            </a:r>
            <a:r>
              <a:rPr lang="es-AR" sz="2400" dirty="0" smtClean="0"/>
              <a:t>relacional…</a:t>
            </a:r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dirty="0"/>
          </a:p>
          <a:p>
            <a:pPr marL="0" lvl="1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/>
              <a:t>Esto nos plantea 5 inconvenientes a considerar: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EAB4-E4C1-415C-879B-7E01BD20681B}" type="slidenum">
              <a:rPr lang="es-AR"/>
              <a:pPr>
                <a:defRPr/>
              </a:pPr>
              <a:t>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1500" y="928688"/>
            <a:ext cx="8358188" cy="55721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/>
              <a:t>1. El problema de la granularidad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/>
              <a:t> 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¿</a:t>
            </a:r>
            <a:r>
              <a:rPr lang="es-AR" sz="2400" b="1" dirty="0"/>
              <a:t>Es posible crear nuevos tipo de datos en </a:t>
            </a:r>
            <a:r>
              <a:rPr lang="es-AR" sz="2400" b="1" dirty="0" smtClean="0"/>
              <a:t>SQL?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Generalmente</a:t>
            </a:r>
            <a:r>
              <a:rPr lang="es-AR" sz="2400" dirty="0"/>
              <a:t>, disponemos de los tipos de datos nativos del motor de base de datos: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/>
              <a:t> </a:t>
            </a:r>
          </a:p>
          <a:p>
            <a:pPr lvl="1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s-AR" sz="1100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FDCEB-5854-4544-BFA9-2C43787A66CD}" type="slidenum">
              <a:rPr lang="es-AR"/>
              <a:pPr>
                <a:defRPr/>
              </a:pPr>
              <a:t>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988" y="1590675"/>
            <a:ext cx="56007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4572000"/>
            <a:ext cx="796766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928688"/>
            <a:ext cx="8358188" cy="54292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/>
              <a:t>2</a:t>
            </a:r>
            <a:r>
              <a:rPr lang="es-AR" sz="2400" b="1" dirty="0" smtClean="0"/>
              <a:t>. El Problema de los Subtipos (herencia/jerarquía de clases)</a:t>
            </a:r>
            <a:r>
              <a:rPr lang="es-AR" sz="1400" dirty="0" smtClean="0"/>
              <a:t>.</a:t>
            </a:r>
            <a:endParaRPr lang="es-AR" sz="24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b="1" dirty="0" smtClean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No podemos heredar o extender tablas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7ED9F-A416-47E9-BC15-2536693DD90B}" type="slidenum">
              <a:rPr lang="es-AR"/>
              <a:pPr>
                <a:defRPr/>
              </a:pPr>
              <a:t>5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2525" y="1514475"/>
            <a:ext cx="44323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4643438"/>
            <a:ext cx="8143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365250"/>
            <a:ext cx="8358188" cy="478631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b="1" dirty="0"/>
              <a:t>3. Problema de la identidad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Identidad de objetos (compara ubicación en memoria):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a == b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Igualdad </a:t>
            </a:r>
            <a:r>
              <a:rPr lang="es-AR" sz="2400" dirty="0"/>
              <a:t>de objetos </a:t>
            </a:r>
            <a:r>
              <a:rPr lang="es-AR" sz="2400" dirty="0" smtClean="0"/>
              <a:t>(debe ser redefinido </a:t>
            </a:r>
            <a:r>
              <a:rPr lang="es-AR" sz="2400" dirty="0"/>
              <a:t>por el usuario): </a:t>
            </a:r>
            <a:r>
              <a:rPr lang="es-AR" sz="2400" b="1" dirty="0" smtClean="0"/>
              <a:t>a.equals(b)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Analizando la clave primaria obtenida de una base de datos: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a.getId</a:t>
            </a:r>
            <a:r>
              <a:rPr lang="en-US" sz="2400" b="1" dirty="0"/>
              <a:t>().equals(b.getId())</a:t>
            </a:r>
            <a:endParaRPr lang="es-AR" sz="2400" b="1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/>
              <a:t> </a:t>
            </a:r>
            <a:endParaRPr lang="es-AR" sz="2400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Estos </a:t>
            </a:r>
            <a:r>
              <a:rPr lang="es-AR" sz="2400" dirty="0"/>
              <a:t>tres casos </a:t>
            </a:r>
            <a:r>
              <a:rPr lang="es-AR" sz="2400" dirty="0" smtClean="0"/>
              <a:t>suelen dar </a:t>
            </a:r>
            <a:r>
              <a:rPr lang="es-AR" sz="2400" dirty="0"/>
              <a:t>distintos resultados.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DB4AB-C495-4EDF-9C1F-3C9C948989C5}" type="slidenum">
              <a:rPr lang="es-AR"/>
              <a:pPr>
                <a:defRPr/>
              </a:pPr>
              <a:t>6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>
            <a:noAutofit/>
          </a:bodyPr>
          <a:lstStyle/>
          <a:p>
            <a:r>
              <a:rPr lang="es-AR" sz="2400" b="1" smtClean="0">
                <a:solidFill>
                  <a:srgbClr val="898989"/>
                </a:solidFill>
              </a:rPr>
              <a:t>4. Problema de las asociaciones</a:t>
            </a:r>
          </a:p>
          <a:p>
            <a:pPr algn="l"/>
            <a:r>
              <a:rPr lang="es-AR" sz="2400" b="1" smtClean="0">
                <a:solidFill>
                  <a:srgbClr val="898989"/>
                </a:solidFill>
              </a:rPr>
              <a:t>Las relaciones en JAVA se representan como:</a:t>
            </a:r>
          </a:p>
          <a:p>
            <a:pPr lvl="1" algn="l">
              <a:buFont typeface="Wingdings" pitchFamily="2" charset="2"/>
              <a:buChar char="Ø"/>
            </a:pPr>
            <a:r>
              <a:rPr lang="es-AR" sz="2000" smtClean="0">
                <a:solidFill>
                  <a:srgbClr val="898989"/>
                </a:solidFill>
              </a:rPr>
              <a:t>Referencias  a objetos </a:t>
            </a:r>
          </a:p>
          <a:p>
            <a:pPr lvl="1" algn="l">
              <a:buFont typeface="Wingdings" pitchFamily="2" charset="2"/>
              <a:buChar char="Ø"/>
            </a:pPr>
            <a:r>
              <a:rPr lang="es-AR" sz="2000" smtClean="0">
                <a:solidFill>
                  <a:srgbClr val="898989"/>
                </a:solidFill>
              </a:rPr>
              <a:t>Colecciones de referencias a objetos</a:t>
            </a:r>
          </a:p>
          <a:p>
            <a:pPr algn="l"/>
            <a:r>
              <a:rPr lang="es-AR" sz="2400" smtClean="0">
                <a:solidFill>
                  <a:srgbClr val="898989"/>
                </a:solidFill>
              </a:rPr>
              <a:t> </a:t>
            </a:r>
          </a:p>
          <a:p>
            <a:pPr algn="l"/>
            <a:r>
              <a:rPr lang="es-AR" sz="2400" b="1" smtClean="0">
                <a:solidFill>
                  <a:srgbClr val="898989"/>
                </a:solidFill>
              </a:rPr>
              <a:t>En una base de datos relacional, las relaciones son:</a:t>
            </a:r>
          </a:p>
          <a:p>
            <a:pPr lvl="1" algn="l">
              <a:buFont typeface="Wingdings" pitchFamily="2" charset="2"/>
              <a:buChar char="Ø"/>
            </a:pPr>
            <a:r>
              <a:rPr lang="es-AR" sz="2000" smtClean="0">
                <a:solidFill>
                  <a:srgbClr val="898989"/>
                </a:solidFill>
              </a:rPr>
              <a:t>Copias de valores de la Clave Primaria.</a:t>
            </a:r>
          </a:p>
          <a:p>
            <a:pPr lvl="1" algn="l">
              <a:buFont typeface="Wingdings" pitchFamily="2" charset="2"/>
              <a:buChar char="Ø"/>
            </a:pPr>
            <a:r>
              <a:rPr lang="es-AR" sz="2000" smtClean="0">
                <a:solidFill>
                  <a:srgbClr val="898989"/>
                </a:solidFill>
              </a:rPr>
              <a:t>La Integridad Relacional se mantiene con Claves Foráneas</a:t>
            </a:r>
          </a:p>
          <a:p>
            <a:pPr algn="l"/>
            <a:r>
              <a:rPr lang="es-AR" sz="2400" smtClean="0">
                <a:solidFill>
                  <a:srgbClr val="898989"/>
                </a:solidFill>
              </a:rPr>
              <a:t> </a:t>
            </a:r>
          </a:p>
          <a:p>
            <a:pPr algn="l"/>
            <a:r>
              <a:rPr lang="es-AR" sz="2400" b="1" smtClean="0">
                <a:solidFill>
                  <a:srgbClr val="898989"/>
                </a:solidFill>
              </a:rPr>
              <a:t>Las diferencias más notorias son:</a:t>
            </a:r>
          </a:p>
          <a:p>
            <a:pPr lvl="1" algn="l">
              <a:buFont typeface="Wingdings" pitchFamily="2" charset="2"/>
              <a:buChar char="Ø"/>
            </a:pPr>
            <a:r>
              <a:rPr lang="es-AR" sz="2000" smtClean="0">
                <a:solidFill>
                  <a:srgbClr val="898989"/>
                </a:solidFill>
              </a:rPr>
              <a:t>Las referencias tiene dirección, las claves foráneas no.</a:t>
            </a:r>
          </a:p>
          <a:p>
            <a:pPr lvl="1" algn="l">
              <a:buFont typeface="Wingdings" pitchFamily="2" charset="2"/>
              <a:buChar char="Ø"/>
            </a:pPr>
            <a:r>
              <a:rPr lang="es-AR" sz="2000" smtClean="0">
                <a:solidFill>
                  <a:srgbClr val="898989"/>
                </a:solidFill>
              </a:rPr>
              <a:t>Las multiplicidades muchos-a-muchos necesitan una tabla intermedia.</a:t>
            </a:r>
            <a:endParaRPr lang="es-AR" sz="1600" smtClean="0">
              <a:solidFill>
                <a:srgbClr val="898989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BFE01-A7DB-4C8D-B50E-668365B1832B}" type="slidenum">
              <a:rPr lang="es-AR"/>
              <a:pPr>
                <a:defRPr/>
              </a:pPr>
              <a:t>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>
            <a:noAutofit/>
          </a:bodyPr>
          <a:lstStyle/>
          <a:p>
            <a:r>
              <a:rPr lang="es-AR" sz="2400" b="1" smtClean="0">
                <a:solidFill>
                  <a:srgbClr val="898989"/>
                </a:solidFill>
              </a:rPr>
              <a:t>5. Problema de la navegación</a:t>
            </a:r>
          </a:p>
          <a:p>
            <a:pPr>
              <a:spcBef>
                <a:spcPts val="1800"/>
              </a:spcBef>
            </a:pPr>
            <a:r>
              <a:rPr lang="es-AR" sz="2400" smtClean="0">
                <a:solidFill>
                  <a:srgbClr val="898989"/>
                </a:solidFill>
              </a:rPr>
              <a:t>En JAVA, nosotros navegamos punteros</a:t>
            </a:r>
          </a:p>
          <a:p>
            <a:r>
              <a:rPr lang="es-AR" sz="2400" smtClean="0">
                <a:solidFill>
                  <a:srgbClr val="898989"/>
                </a:solidFill>
              </a:rPr>
              <a:t> </a:t>
            </a:r>
          </a:p>
          <a:p>
            <a:endParaRPr lang="es-AR" sz="2400" smtClean="0">
              <a:solidFill>
                <a:srgbClr val="898989"/>
              </a:solidFill>
            </a:endParaRPr>
          </a:p>
          <a:p>
            <a:pPr>
              <a:spcBef>
                <a:spcPts val="1200"/>
              </a:spcBef>
            </a:pPr>
            <a:r>
              <a:rPr lang="es-AR" sz="2400" smtClean="0">
                <a:solidFill>
                  <a:srgbClr val="898989"/>
                </a:solidFill>
              </a:rPr>
              <a:t>En SQL, nosotros usamos varios SELECTs:</a:t>
            </a:r>
          </a:p>
          <a:p>
            <a:r>
              <a:rPr lang="es-AR" sz="2400" smtClean="0">
                <a:solidFill>
                  <a:srgbClr val="898989"/>
                </a:solidFill>
              </a:rPr>
              <a:t> </a:t>
            </a:r>
          </a:p>
          <a:p>
            <a:r>
              <a:rPr lang="es-AR" sz="2400" smtClean="0">
                <a:solidFill>
                  <a:srgbClr val="898989"/>
                </a:solidFill>
              </a:rPr>
              <a:t> </a:t>
            </a:r>
          </a:p>
          <a:p>
            <a:pPr>
              <a:spcBef>
                <a:spcPts val="600"/>
              </a:spcBef>
            </a:pPr>
            <a:r>
              <a:rPr lang="es-AR" sz="2400" smtClean="0">
                <a:solidFill>
                  <a:srgbClr val="898989"/>
                </a:solidFill>
              </a:rPr>
              <a:t>O un JOIN:</a:t>
            </a:r>
          </a:p>
          <a:p>
            <a:pPr>
              <a:spcBef>
                <a:spcPct val="0"/>
              </a:spcBef>
            </a:pPr>
            <a:endParaRPr lang="es-AR" sz="2400" smtClean="0">
              <a:solidFill>
                <a:srgbClr val="898989"/>
              </a:solidFill>
            </a:endParaRPr>
          </a:p>
          <a:p>
            <a:pPr>
              <a:spcBef>
                <a:spcPct val="0"/>
              </a:spcBef>
            </a:pPr>
            <a:endParaRPr lang="es-AR" sz="2400" smtClean="0">
              <a:solidFill>
                <a:srgbClr val="898989"/>
              </a:solidFill>
            </a:endParaRPr>
          </a:p>
          <a:p>
            <a:pPr>
              <a:spcBef>
                <a:spcPct val="0"/>
              </a:spcBef>
            </a:pPr>
            <a:endParaRPr lang="es-AR" sz="2400" smtClean="0">
              <a:solidFill>
                <a:srgbClr val="898989"/>
              </a:solidFill>
            </a:endParaRPr>
          </a:p>
          <a:p>
            <a:pPr>
              <a:spcBef>
                <a:spcPct val="0"/>
              </a:spcBef>
            </a:pPr>
            <a:endParaRPr lang="es-AR" sz="2400" smtClean="0">
              <a:solidFill>
                <a:srgbClr val="898989"/>
              </a:solidFill>
            </a:endParaRPr>
          </a:p>
          <a:p>
            <a:pPr lvl="1" algn="l"/>
            <a:endParaRPr lang="es-AR" sz="1600" smtClean="0">
              <a:solidFill>
                <a:srgbClr val="898989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C0DB4-20BF-47C6-862C-90671040A7F9}" type="slidenum">
              <a:rPr lang="es-AR"/>
              <a:pPr>
                <a:defRPr/>
              </a:pPr>
              <a:t>8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71813" y="62865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588" y="2322513"/>
            <a:ext cx="85010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3586163"/>
            <a:ext cx="842962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3" y="4813300"/>
            <a:ext cx="8318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ctrTitle"/>
          </p:nvPr>
        </p:nvSpPr>
        <p:spPr>
          <a:xfrm>
            <a:off x="0" y="312738"/>
            <a:ext cx="9144000" cy="571500"/>
          </a:xfrm>
        </p:spPr>
        <p:txBody>
          <a:bodyPr/>
          <a:lstStyle/>
          <a:p>
            <a:r>
              <a:rPr lang="es-AR" sz="2800" smtClean="0"/>
              <a:t>Persistencia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358188" cy="50006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¿Cuáles son las soluciones para resolver estas diferencias Objeto Relacional?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SQL/JDBC + algunos patrones de diseño (DAO)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/>
              <a:t>Mapeo Objeto/Relacional (ORM)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AR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b="1" dirty="0" smtClean="0"/>
              <a:t>Vamos a plantear  una serie de aspectos a analizar antes de comenzar con nuestra estrategia de persistencia.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2010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32140-9891-458F-B5E3-FE9E5E675DF2}" type="slidenum">
              <a:rPr lang="es-AR"/>
              <a:pPr>
                <a:defRPr/>
              </a:pPr>
              <a:t>9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Lenguajes Visuales</a:t>
            </a:r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798</Words>
  <Application>Microsoft Office PowerPoint</Application>
  <PresentationFormat>Presentación en pantalla (4:3)</PresentationFormat>
  <Paragraphs>319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Calibri</vt:lpstr>
      <vt:lpstr>Arial</vt:lpstr>
      <vt:lpstr>Wingdings</vt:lpstr>
      <vt:lpstr>Tema de Office</vt:lpstr>
      <vt:lpstr>Persistencia de Datos</vt:lpstr>
      <vt:lpstr>Persistencia de Datos</vt:lpstr>
      <vt:lpstr>Persistencia de Datos</vt:lpstr>
      <vt:lpstr>Persistencia de Datos</vt:lpstr>
      <vt:lpstr>Persistencia de Datos</vt:lpstr>
      <vt:lpstr>Persistencia de Datos</vt:lpstr>
      <vt:lpstr>Persistencia de Datos</vt:lpstr>
      <vt:lpstr>Persistencia de Datos</vt:lpstr>
      <vt:lpstr>Persistencia de Datos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  <vt:lpstr>Persistiendo Objetos</vt:lpstr>
    </vt:vector>
  </TitlesOfParts>
  <Company>UADE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Persistencia de Datos</dc:title>
  <dc:creator>Lic. Claudio Godio</dc:creator>
  <cp:lastModifiedBy>Hernán Massad</cp:lastModifiedBy>
  <cp:revision>29</cp:revision>
  <dcterms:created xsi:type="dcterms:W3CDTF">2010-04-05T17:44:44Z</dcterms:created>
  <dcterms:modified xsi:type="dcterms:W3CDTF">2010-05-03T13:56:35Z</dcterms:modified>
</cp:coreProperties>
</file>