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3BE1B-DB48-4CBF-9C3D-FA9734C3FC9B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F93EE-0AD0-4A66-99F5-CCB909A88E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3F6E5-FEEF-4A7D-86CA-0DB77BF770BF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B7963-128E-4AF7-8E8E-AC97475E6B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D65E-4724-4FA0-A81E-D7D9D54090E6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76DFC-236C-44F2-A09E-05DA5E6099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4B76D-7F19-4D2B-8A6A-B1BCFF160F46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18505-6BD6-4B8F-8EF2-E8A7B2487F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6B902-5D8B-466C-818A-10F9E10B12A5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EF2DF-C99A-4AF3-A4E4-DD8A709FD8E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6E832-82AF-49D6-A364-B9B7ACD18192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7A922-B362-4D03-A55B-788694BF51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8C0-EE75-4C4E-B571-054DE3B71F24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93E3-FF77-4E43-8E03-8985CFA23D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FEC3A-FE9E-4F61-9C02-870D49B1485F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F4A45-8ED3-4F1F-B2C7-EED558008F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191E-DE2E-417D-AC98-3B0F69F9D304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5F739-94B8-4359-8BB9-405C6304A8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225F1-A113-4C5F-BAB1-E528D3FBA59F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B0265-502F-4BFB-B237-0D4A9CF2A9D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690FD-E5BB-4F85-BC44-45C96FB1EC35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44749-21AF-47C1-B5C8-781D7D780F9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90EFB8-B02B-42F5-8A38-79B3AE64E914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6F0D65-B35A-46E1-BDF5-D503970872B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JAVA Persistence API (JPA)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/>
              <a:t>Introducción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EntityManager</a:t>
            </a:r>
            <a:endParaRPr lang="en-US" smtClean="0"/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428625" y="1500188"/>
            <a:ext cx="822801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293688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400">
                <a:latin typeface="Calibri" pitchFamily="34" charset="0"/>
              </a:rPr>
              <a:t>Los Entity se crean como cualquier clase Java:</a:t>
            </a:r>
          </a:p>
          <a:p>
            <a:pPr marL="747713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s-AR" sz="2000">
                <a:latin typeface="Calibri" pitchFamily="34" charset="0"/>
              </a:rPr>
              <a:t>Articulo art = new Articulo();</a:t>
            </a:r>
          </a:p>
          <a:p>
            <a:pPr marL="747713" lvl="1" indent="-285750">
              <a:lnSpc>
                <a:spcPct val="90000"/>
              </a:lnSpc>
              <a:spcBef>
                <a:spcPct val="20000"/>
              </a:spcBef>
            </a:pPr>
            <a:endParaRPr lang="es-AR" sz="2000">
              <a:latin typeface="Calibri" pitchFamily="34" charset="0"/>
            </a:endParaRPr>
          </a:p>
          <a:p>
            <a:pPr marL="347663" indent="-293688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400">
                <a:latin typeface="Calibri" pitchFamily="34" charset="0"/>
              </a:rPr>
              <a:t>Pueden ser “detachados” y “reatachados” al EntityManager</a:t>
            </a:r>
          </a:p>
          <a:p>
            <a:pPr marL="747713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s-AR" sz="2000">
                <a:latin typeface="Calibri" pitchFamily="34" charset="0"/>
              </a:rPr>
              <a:t>Se pueden serializar hasta un cliente remoto</a:t>
            </a:r>
          </a:p>
          <a:p>
            <a:pPr marL="747713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s-AR" sz="2000">
                <a:latin typeface="Calibri" pitchFamily="34" charset="0"/>
              </a:rPr>
              <a:t>El cliente modifica esa copia local</a:t>
            </a:r>
          </a:p>
          <a:p>
            <a:pPr marL="747713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s-AR" sz="2000">
                <a:latin typeface="Calibri" pitchFamily="34" charset="0"/>
              </a:rPr>
              <a:t>La copia se reenvía al servidor y este actualiza el estado en la BD</a:t>
            </a:r>
          </a:p>
          <a:p>
            <a:pPr marL="747713" lvl="1" indent="-285750">
              <a:lnSpc>
                <a:spcPct val="90000"/>
              </a:lnSpc>
              <a:spcBef>
                <a:spcPct val="20000"/>
              </a:spcBef>
            </a:pPr>
            <a:endParaRPr lang="es-AR" sz="2000">
              <a:latin typeface="Calibri" pitchFamily="34" charset="0"/>
            </a:endParaRPr>
          </a:p>
          <a:p>
            <a:pPr marL="347663" indent="-293688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sz="2400">
                <a:latin typeface="Calibri" pitchFamily="34" charset="0"/>
              </a:rPr>
              <a:t>Toda la interacción es a través del servicio de </a:t>
            </a:r>
            <a:r>
              <a:rPr lang="es-AR" sz="2400" b="1">
                <a:latin typeface="Calibri" pitchFamily="34" charset="0"/>
              </a:rPr>
              <a:t>EntityManager (EM):</a:t>
            </a:r>
          </a:p>
          <a:p>
            <a:pPr marL="747713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s-AR" sz="2000">
                <a:latin typeface="Calibri" pitchFamily="34" charset="0"/>
              </a:rPr>
              <a:t>Creación, Actualización, Selección y Eliminación de instancias</a:t>
            </a:r>
            <a:endParaRPr lang="es-AR" sz="2400">
              <a:latin typeface="Calibri" pitchFamily="34" charset="0"/>
            </a:endParaRPr>
          </a:p>
          <a:p>
            <a:pPr marL="747713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endParaRPr lang="es-AR" sz="20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pPr eaLnBrk="1" hangingPunct="1"/>
            <a:r>
              <a:rPr lang="es-AR" smtClean="0"/>
              <a:t>EntityManager</a:t>
            </a:r>
            <a:endParaRPr lang="en-US" smtClean="0"/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685800" y="1073150"/>
            <a:ext cx="77724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fi-FI" sz="2400">
                <a:latin typeface="Calibri" pitchFamily="34" charset="0"/>
              </a:rPr>
              <a:t>API del EntityManager: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fi-FI" sz="2000">
                <a:latin typeface="Calibri" pitchFamily="34" charset="0"/>
              </a:rPr>
              <a:t>Creación, Actualización y Eliminación de instancias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fi-FI" sz="2000">
                <a:latin typeface="Calibri" pitchFamily="34" charset="0"/>
              </a:rPr>
              <a:t>Selección de instancias según la PK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fi-FI" sz="2000">
                <a:latin typeface="Calibri" pitchFamily="34" charset="0"/>
              </a:rPr>
              <a:t>Selección de instancias según consultas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flipH="1" flipV="1">
            <a:off x="152400" y="2667000"/>
            <a:ext cx="8839200" cy="3657600"/>
          </a:xfrm>
          <a:prstGeom prst="foldedCorner">
            <a:avLst>
              <a:gd name="adj" fmla="val 1282"/>
            </a:avLst>
          </a:prstGeom>
          <a:solidFill>
            <a:srgbClr val="DDDDDD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rot="10800000"/>
          <a:lstStyle/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public interface </a:t>
            </a:r>
            <a:r>
              <a:rPr lang="en-US" sz="1600" b="1" dirty="0" err="1">
                <a:latin typeface="Arial Narrow" pitchFamily="-110" charset="0"/>
              </a:rPr>
              <a:t>EntityManager</a:t>
            </a:r>
            <a:r>
              <a:rPr lang="en-US" sz="1600" b="1" dirty="0">
                <a:latin typeface="Arial Narrow" pitchFamily="-110" charset="0"/>
              </a:rPr>
              <a:t> {</a:t>
            </a: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void persist(Object entity);		   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inserción</a:t>
            </a:r>
            <a:endParaRPr lang="en-US" sz="1600" b="1" dirty="0">
              <a:solidFill>
                <a:srgbClr val="009900"/>
              </a:solidFill>
              <a:latin typeface="Arial Narrow" pitchFamily="-110" charset="0"/>
            </a:endParaRP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&lt;T&gt; T merge(T entity);                                                  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actualización</a:t>
            </a:r>
            <a:endParaRPr lang="en-US" sz="1600" b="1" dirty="0">
              <a:solidFill>
                <a:srgbClr val="009900"/>
              </a:solidFill>
              <a:latin typeface="Arial Narrow" pitchFamily="-110" charset="0"/>
            </a:endParaRP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void remove(Object entity);		   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eliminación</a:t>
            </a:r>
            <a:endParaRPr lang="en-US" sz="1600" b="1" dirty="0">
              <a:latin typeface="Arial Narrow" pitchFamily="-110" charset="0"/>
            </a:endParaRP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Object find(String </a:t>
            </a:r>
            <a:r>
              <a:rPr lang="en-US" sz="1600" b="1" dirty="0" err="1">
                <a:latin typeface="Arial Narrow" pitchFamily="-110" charset="0"/>
              </a:rPr>
              <a:t>entityName</a:t>
            </a:r>
            <a:r>
              <a:rPr lang="en-US" sz="1600" b="1" dirty="0">
                <a:latin typeface="Arial Narrow" pitchFamily="-110" charset="0"/>
              </a:rPr>
              <a:t>, Object </a:t>
            </a:r>
            <a:r>
              <a:rPr lang="en-US" sz="1600" b="1" dirty="0" err="1">
                <a:latin typeface="Arial Narrow" pitchFamily="-110" charset="0"/>
              </a:rPr>
              <a:t>primaryKey</a:t>
            </a:r>
            <a:r>
              <a:rPr lang="en-US" sz="1600" b="1" dirty="0">
                <a:latin typeface="Arial Narrow" pitchFamily="-110" charset="0"/>
              </a:rPr>
              <a:t>);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selección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por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PK</a:t>
            </a: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&lt;T&gt; T find(Class </a:t>
            </a:r>
            <a:r>
              <a:rPr lang="en-US" sz="1600" b="1" dirty="0" err="1">
                <a:latin typeface="Arial Narrow" pitchFamily="-110" charset="0"/>
              </a:rPr>
              <a:t>entityClass</a:t>
            </a:r>
            <a:r>
              <a:rPr lang="en-US" sz="1600" b="1" dirty="0">
                <a:latin typeface="Arial Narrow" pitchFamily="-110" charset="0"/>
              </a:rPr>
              <a:t>, Object </a:t>
            </a:r>
            <a:r>
              <a:rPr lang="en-US" sz="1600" b="1" dirty="0" err="1">
                <a:latin typeface="Arial Narrow" pitchFamily="-110" charset="0"/>
              </a:rPr>
              <a:t>primaryKey</a:t>
            </a:r>
            <a:r>
              <a:rPr lang="en-US" sz="1600" b="1" dirty="0">
                <a:latin typeface="Arial Narrow" pitchFamily="-110" charset="0"/>
              </a:rPr>
              <a:t>);   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           --´´--</a:t>
            </a: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void flush();				   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sincronizar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con BD</a:t>
            </a: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Query </a:t>
            </a:r>
            <a:r>
              <a:rPr lang="en-US" sz="1600" b="1" dirty="0" err="1">
                <a:latin typeface="Arial Narrow" pitchFamily="-110" charset="0"/>
              </a:rPr>
              <a:t>createQuery</a:t>
            </a:r>
            <a:r>
              <a:rPr lang="en-US" sz="1600" b="1" dirty="0">
                <a:latin typeface="Arial Narrow" pitchFamily="-110" charset="0"/>
              </a:rPr>
              <a:t>(String </a:t>
            </a:r>
            <a:r>
              <a:rPr lang="en-US" sz="1600" b="1" dirty="0" err="1">
                <a:latin typeface="Arial Narrow" pitchFamily="-110" charset="0"/>
              </a:rPr>
              <a:t>ejbqlString</a:t>
            </a:r>
            <a:r>
              <a:rPr lang="en-US" sz="1600" b="1" dirty="0">
                <a:latin typeface="Arial Narrow" pitchFamily="-110" charset="0"/>
              </a:rPr>
              <a:t>);	   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crear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una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consulta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de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selección</a:t>
            </a:r>
            <a:endParaRPr lang="en-US" sz="1600" b="1" dirty="0">
              <a:solidFill>
                <a:srgbClr val="009900"/>
              </a:solidFill>
              <a:latin typeface="Arial Narrow" pitchFamily="-110" charset="0"/>
            </a:endParaRP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Query </a:t>
            </a:r>
            <a:r>
              <a:rPr lang="en-US" sz="1600" b="1" dirty="0" err="1">
                <a:latin typeface="Arial Narrow" pitchFamily="-110" charset="0"/>
              </a:rPr>
              <a:t>createNamedQuery</a:t>
            </a:r>
            <a:r>
              <a:rPr lang="en-US" sz="1600" b="1" dirty="0">
                <a:latin typeface="Arial Narrow" pitchFamily="-110" charset="0"/>
              </a:rPr>
              <a:t>(String name);	   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crear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una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consulta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de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selección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por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nombre</a:t>
            </a:r>
            <a:endParaRPr lang="en-US" sz="1600" b="1" dirty="0">
              <a:solidFill>
                <a:srgbClr val="009900"/>
              </a:solidFill>
              <a:latin typeface="Arial Narrow" pitchFamily="-110" charset="0"/>
            </a:endParaRP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Query </a:t>
            </a:r>
            <a:r>
              <a:rPr lang="en-US" sz="1600" b="1" dirty="0" err="1">
                <a:latin typeface="Arial Narrow" pitchFamily="-110" charset="0"/>
              </a:rPr>
              <a:t>createNativeQuery</a:t>
            </a:r>
            <a:r>
              <a:rPr lang="en-US" sz="1600" b="1" dirty="0">
                <a:latin typeface="Arial Narrow" pitchFamily="-110" charset="0"/>
              </a:rPr>
              <a:t>(String </a:t>
            </a:r>
            <a:r>
              <a:rPr lang="en-US" sz="1600" b="1" dirty="0" err="1">
                <a:latin typeface="Arial Narrow" pitchFamily="-110" charset="0"/>
              </a:rPr>
              <a:t>sqlString</a:t>
            </a:r>
            <a:r>
              <a:rPr lang="en-US" sz="1600" b="1" dirty="0">
                <a:latin typeface="Arial Narrow" pitchFamily="-110" charset="0"/>
              </a:rPr>
              <a:t>);	   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crear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una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consulta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de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selección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nativa</a:t>
            </a:r>
            <a:endParaRPr lang="en-US" sz="1600" b="1" dirty="0">
              <a:solidFill>
                <a:srgbClr val="009900"/>
              </a:solidFill>
              <a:latin typeface="Arial Narrow" pitchFamily="-110" charset="0"/>
            </a:endParaRP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   public void refresh(Object entity);                                               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//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sincronizar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Arial Narrow" pitchFamily="-110" charset="0"/>
              </a:rPr>
              <a:t>desde</a:t>
            </a:r>
            <a:r>
              <a:rPr lang="en-US" sz="1600" b="1" dirty="0">
                <a:solidFill>
                  <a:srgbClr val="009900"/>
                </a:solidFill>
                <a:latin typeface="Arial Narrow" pitchFamily="-110" charset="0"/>
              </a:rPr>
              <a:t> la BD</a:t>
            </a: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fi-FI" sz="1600" b="1" dirty="0">
                <a:latin typeface="Arial Narrow" pitchFamily="-110" charset="0"/>
              </a:rPr>
              <a:t>   ...</a:t>
            </a:r>
            <a:endParaRPr lang="en-US" sz="1600" b="1" dirty="0">
              <a:latin typeface="Arial Narrow" pitchFamily="-110" charset="0"/>
            </a:endParaRP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 Narrow" pitchFamily="-110" charset="0"/>
              </a:rPr>
              <a:t>}</a:t>
            </a:r>
          </a:p>
          <a:p>
            <a:pPr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1600" b="1" dirty="0">
              <a:latin typeface="Arial Narrow" pitchFamily="-11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EntityManager – Utilización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AR" smtClean="0"/>
              <a:t>Crear EntityManagerFactory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AR" smtClean="0"/>
              <a:t>Crear EntityManager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AR" smtClean="0"/>
              <a:t>Persistir, eliminar, actualizar Entity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AR" smtClean="0"/>
              <a:t>Cerrar EntityManager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AR" smtClean="0"/>
              <a:t>Cerrar EntityManagerFactory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EntityManager – Utilización</a:t>
            </a:r>
            <a:endParaRPr lang="en-US" smtClean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54113" y="1600200"/>
            <a:ext cx="6835775" cy="4525963"/>
          </a:xfr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143000"/>
            <a:ext cx="8091488" cy="5357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Configuración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El proyecto requiere los JARS correspondientes al proveedor de JPA (ej: Hibernate)</a:t>
            </a:r>
          </a:p>
          <a:p>
            <a:pPr eaLnBrk="1" hangingPunct="1"/>
            <a:r>
              <a:rPr lang="es-AR" smtClean="0"/>
              <a:t>Se requiere archivo de configuración “persistence.xml” dentro de carpeta META-INF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Persistence.xml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es-AR" smtClean="0"/>
              <a:t>Contiene información de configuración de la persistencia: </a:t>
            </a:r>
          </a:p>
          <a:p>
            <a:pPr lvl="1" eaLnBrk="1" hangingPunct="1"/>
            <a:r>
              <a:rPr lang="es-AR" smtClean="0"/>
              <a:t>Driver JDBC</a:t>
            </a:r>
          </a:p>
          <a:p>
            <a:pPr lvl="1" eaLnBrk="1" hangingPunct="1"/>
            <a:r>
              <a:rPr lang="es-AR" smtClean="0"/>
              <a:t>Base de Datos, IP, puerto</a:t>
            </a:r>
          </a:p>
          <a:p>
            <a:pPr lvl="1" eaLnBrk="1" hangingPunct="1"/>
            <a:r>
              <a:rPr lang="es-AR" smtClean="0"/>
              <a:t>Usuario y Password de la base de datos.</a:t>
            </a:r>
          </a:p>
          <a:p>
            <a:pPr lvl="1" eaLnBrk="1" hangingPunct="1"/>
            <a:r>
              <a:rPr lang="es-AR" smtClean="0"/>
              <a:t>Clases Entity</a:t>
            </a:r>
          </a:p>
          <a:p>
            <a:pPr lvl="1" eaLnBrk="1" hangingPunct="1"/>
            <a:r>
              <a:rPr lang="es-AR" smtClean="0"/>
              <a:t>Utilidades, etc.</a:t>
            </a: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Persistence.xml</a:t>
            </a:r>
            <a:endParaRPr lang="en-US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313" y="1285875"/>
            <a:ext cx="8715375" cy="5286375"/>
          </a:xfr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JPA - Intro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 smtClean="0"/>
              <a:t>JPA: es parte de la especificación JEE (JEE5).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 smtClean="0"/>
              <a:t>Provee características para realizar el mapeo Objeto/Relacional (conocido como ORM) para administrar los datos relacionales en aplicaciones orientadas a objetos con JAVA.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dirty="0" smtClean="0"/>
              <a:t>Está compuesto por: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AR" dirty="0" smtClean="0"/>
              <a:t>API de Persistencia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AR" dirty="0" smtClean="0"/>
              <a:t>Lenguaje de consulta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AR" dirty="0" smtClean="0"/>
              <a:t>Metadatos para Mapeo Objeto/Relacional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JPA – Entities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Entity: </a:t>
            </a:r>
          </a:p>
          <a:p>
            <a:pPr lvl="1" eaLnBrk="1" hangingPunct="1"/>
            <a:r>
              <a:rPr lang="es-AR" smtClean="0"/>
              <a:t>Objeto persistente.</a:t>
            </a:r>
          </a:p>
          <a:p>
            <a:pPr lvl="1" eaLnBrk="1" hangingPunct="1"/>
            <a:r>
              <a:rPr lang="es-AR" smtClean="0"/>
              <a:t>Generalmente un Entity está relacionado con una tabla en una base de datos relacional y cada instancia de ese Entity con una fila en dicha tabla.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Entity – Requisitos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La clase debe estar marcada con la anotación </a:t>
            </a:r>
            <a:r>
              <a:rPr lang="en-US" smtClean="0"/>
              <a:t>javax.persistence.Entity</a:t>
            </a:r>
          </a:p>
          <a:p>
            <a:pPr eaLnBrk="1" hangingPunct="1"/>
            <a:r>
              <a:rPr lang="es-AR" smtClean="0"/>
              <a:t>La clase debe tener constructor sin parámetros publico o protegido.</a:t>
            </a:r>
          </a:p>
          <a:p>
            <a:pPr eaLnBrk="1" hangingPunct="1"/>
            <a:r>
              <a:rPr lang="es-AR" smtClean="0"/>
              <a:t>La clase no debe estar marcada como final.</a:t>
            </a:r>
          </a:p>
          <a:p>
            <a:pPr eaLnBrk="1" hangingPunct="1"/>
            <a:r>
              <a:rPr lang="es-AR" smtClean="0"/>
              <a:t>Debe implementar interface Serializable</a:t>
            </a:r>
          </a:p>
          <a:p>
            <a:pPr eaLnBrk="1" hangingPunct="1"/>
            <a:endParaRPr lang="es-AR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AR" smtClean="0"/>
          </a:p>
        </p:txBody>
      </p:sp>
      <p:grpSp>
        <p:nvGrpSpPr>
          <p:cNvPr id="6148" name="Group 6"/>
          <p:cNvGrpSpPr>
            <a:grpSpLocks/>
          </p:cNvGrpSpPr>
          <p:nvPr/>
        </p:nvGrpSpPr>
        <p:grpSpPr bwMode="auto">
          <a:xfrm>
            <a:off x="228600" y="1219200"/>
            <a:ext cx="2667000" cy="1828800"/>
            <a:chOff x="144" y="1920"/>
            <a:chExt cx="1920" cy="1152"/>
          </a:xfrm>
        </p:grpSpPr>
        <p:sp>
          <p:nvSpPr>
            <p:cNvPr id="6178" name="Text Box 4"/>
            <p:cNvSpPr txBox="1">
              <a:spLocks noChangeArrowheads="1"/>
            </p:cNvSpPr>
            <p:nvPr/>
          </p:nvSpPr>
          <p:spPr bwMode="auto">
            <a:xfrm>
              <a:off x="144" y="1920"/>
              <a:ext cx="1920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>
                <a:spcBef>
                  <a:spcPct val="50000"/>
                </a:spcBef>
              </a:pPr>
              <a:r>
                <a:rPr lang="nl-BE" b="1">
                  <a:latin typeface="Verdana" pitchFamily="-110" charset="0"/>
                </a:rPr>
                <a:t>Articulo</a:t>
              </a:r>
              <a:endParaRPr lang="en-GB" b="1">
                <a:latin typeface="Verdana" pitchFamily="-110" charset="0"/>
              </a:endParaRPr>
            </a:p>
          </p:txBody>
        </p:sp>
        <p:sp>
          <p:nvSpPr>
            <p:cNvPr id="6179" name="Text Box 5"/>
            <p:cNvSpPr txBox="1">
              <a:spLocks noChangeArrowheads="1"/>
            </p:cNvSpPr>
            <p:nvPr/>
          </p:nvSpPr>
          <p:spPr bwMode="auto">
            <a:xfrm>
              <a:off x="144" y="2208"/>
              <a:ext cx="1920" cy="8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50000"/>
                </a:spcBef>
              </a:pPr>
              <a:r>
                <a:rPr lang="nl-BE" sz="2000" b="1">
                  <a:latin typeface="Courier New" pitchFamily="49" charset="0"/>
                </a:rPr>
                <a:t>Codigo=100</a:t>
              </a:r>
            </a:p>
            <a:p>
              <a:pPr>
                <a:spcBef>
                  <a:spcPct val="50000"/>
                </a:spcBef>
              </a:pPr>
              <a:r>
                <a:rPr lang="nl-BE" sz="2000" b="1">
                  <a:latin typeface="Courier New" pitchFamily="49" charset="0"/>
                </a:rPr>
                <a:t>Descripcion=AAA</a:t>
              </a:r>
            </a:p>
            <a:p>
              <a:pPr>
                <a:spcBef>
                  <a:spcPct val="50000"/>
                </a:spcBef>
              </a:pPr>
              <a:r>
                <a:rPr lang="nl-BE" sz="2000" b="1">
                  <a:latin typeface="Courier New" pitchFamily="49" charset="0"/>
                </a:rPr>
                <a:t>Color=Rojo</a:t>
              </a:r>
              <a:endParaRPr lang="nl-BE" sz="2000">
                <a:latin typeface="Courier New" pitchFamily="49" charset="0"/>
              </a:endParaRPr>
            </a:p>
          </p:txBody>
        </p:sp>
      </p:grpSp>
      <p:grpSp>
        <p:nvGrpSpPr>
          <p:cNvPr id="6149" name="Group 10"/>
          <p:cNvGrpSpPr>
            <a:grpSpLocks/>
          </p:cNvGrpSpPr>
          <p:nvPr/>
        </p:nvGrpSpPr>
        <p:grpSpPr bwMode="auto">
          <a:xfrm>
            <a:off x="2743200" y="2743200"/>
            <a:ext cx="3200400" cy="2133600"/>
            <a:chOff x="1632" y="1248"/>
            <a:chExt cx="2682" cy="2286"/>
          </a:xfrm>
        </p:grpSpPr>
        <p:sp>
          <p:nvSpPr>
            <p:cNvPr id="6175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33 w 21600"/>
                <a:gd name="T1" fmla="*/ 0 h 21600"/>
                <a:gd name="T2" fmla="*/ 66 w 21600"/>
                <a:gd name="T3" fmla="*/ 25 h 21600"/>
                <a:gd name="T4" fmla="*/ 33 w 21600"/>
                <a:gd name="T5" fmla="*/ 51 h 21600"/>
                <a:gd name="T6" fmla="*/ 0 w 21600"/>
                <a:gd name="T7" fmla="*/ 2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6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s-AR"/>
            </a:p>
          </p:txBody>
        </p:sp>
        <p:sp>
          <p:nvSpPr>
            <p:cNvPr id="6176" name="AutoShape 12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47 w 21600"/>
                <a:gd name="T1" fmla="*/ 0 h 21600"/>
                <a:gd name="T2" fmla="*/ 95 w 21600"/>
                <a:gd name="T3" fmla="*/ 36 h 21600"/>
                <a:gd name="T4" fmla="*/ 47 w 21600"/>
                <a:gd name="T5" fmla="*/ 73 h 21600"/>
                <a:gd name="T6" fmla="*/ 0 w 21600"/>
                <a:gd name="T7" fmla="*/ 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6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s-AR"/>
            </a:p>
          </p:txBody>
        </p:sp>
        <p:sp>
          <p:nvSpPr>
            <p:cNvPr id="6177" name="AutoShape 13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58 w 21600"/>
                <a:gd name="T1" fmla="*/ 0 h 21600"/>
                <a:gd name="T2" fmla="*/ 117 w 21600"/>
                <a:gd name="T3" fmla="*/ 45 h 21600"/>
                <a:gd name="T4" fmla="*/ 58 w 21600"/>
                <a:gd name="T5" fmla="*/ 90 h 21600"/>
                <a:gd name="T6" fmla="*/ 0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6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s-AR"/>
            </a:p>
          </p:txBody>
        </p:sp>
      </p:grpSp>
      <p:grpSp>
        <p:nvGrpSpPr>
          <p:cNvPr id="6150" name="Group 34"/>
          <p:cNvGrpSpPr>
            <a:grpSpLocks/>
          </p:cNvGrpSpPr>
          <p:nvPr/>
        </p:nvGrpSpPr>
        <p:grpSpPr bwMode="auto">
          <a:xfrm>
            <a:off x="5867400" y="4724400"/>
            <a:ext cx="3124200" cy="1357313"/>
            <a:chOff x="4032" y="2937"/>
            <a:chExt cx="1440" cy="855"/>
          </a:xfrm>
        </p:grpSpPr>
        <p:sp>
          <p:nvSpPr>
            <p:cNvPr id="6155" name="Rectangle 14"/>
            <p:cNvSpPr>
              <a:spLocks noChangeArrowheads="1"/>
            </p:cNvSpPr>
            <p:nvPr/>
          </p:nvSpPr>
          <p:spPr bwMode="auto">
            <a:xfrm>
              <a:off x="4032" y="316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56" name="Rectangle 15"/>
            <p:cNvSpPr>
              <a:spLocks noChangeArrowheads="1"/>
            </p:cNvSpPr>
            <p:nvPr/>
          </p:nvSpPr>
          <p:spPr bwMode="auto">
            <a:xfrm>
              <a:off x="4512" y="316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57" name="Rectangle 16"/>
            <p:cNvSpPr>
              <a:spLocks noChangeArrowheads="1"/>
            </p:cNvSpPr>
            <p:nvPr/>
          </p:nvSpPr>
          <p:spPr bwMode="auto">
            <a:xfrm>
              <a:off x="4992" y="316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58" name="Rectangle 17"/>
            <p:cNvSpPr>
              <a:spLocks noChangeArrowheads="1"/>
            </p:cNvSpPr>
            <p:nvPr/>
          </p:nvSpPr>
          <p:spPr bwMode="auto">
            <a:xfrm>
              <a:off x="4032" y="2976"/>
              <a:ext cx="14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59" name="Text Box 18"/>
            <p:cNvSpPr txBox="1">
              <a:spLocks noChangeArrowheads="1"/>
            </p:cNvSpPr>
            <p:nvPr/>
          </p:nvSpPr>
          <p:spPr bwMode="auto">
            <a:xfrm>
              <a:off x="4464" y="2937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ARTICULO</a:t>
              </a:r>
            </a:p>
          </p:txBody>
        </p:sp>
        <p:sp>
          <p:nvSpPr>
            <p:cNvPr id="6160" name="Text Box 19"/>
            <p:cNvSpPr txBox="1">
              <a:spLocks noChangeArrowheads="1"/>
            </p:cNvSpPr>
            <p:nvPr/>
          </p:nvSpPr>
          <p:spPr bwMode="auto">
            <a:xfrm>
              <a:off x="4032" y="31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ID</a:t>
              </a:r>
            </a:p>
          </p:txBody>
        </p:sp>
        <p:sp>
          <p:nvSpPr>
            <p:cNvPr id="6161" name="Text Box 20"/>
            <p:cNvSpPr txBox="1">
              <a:spLocks noChangeArrowheads="1"/>
            </p:cNvSpPr>
            <p:nvPr/>
          </p:nvSpPr>
          <p:spPr bwMode="auto">
            <a:xfrm>
              <a:off x="4512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DESC</a:t>
              </a:r>
            </a:p>
          </p:txBody>
        </p:sp>
        <p:sp>
          <p:nvSpPr>
            <p:cNvPr id="6162" name="Text Box 21"/>
            <p:cNvSpPr txBox="1">
              <a:spLocks noChangeArrowheads="1"/>
            </p:cNvSpPr>
            <p:nvPr/>
          </p:nvSpPr>
          <p:spPr bwMode="auto">
            <a:xfrm>
              <a:off x="4992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COLOR</a:t>
              </a:r>
            </a:p>
          </p:txBody>
        </p:sp>
        <p:sp>
          <p:nvSpPr>
            <p:cNvPr id="6163" name="Rectangle 22"/>
            <p:cNvSpPr>
              <a:spLocks noChangeArrowheads="1"/>
            </p:cNvSpPr>
            <p:nvPr/>
          </p:nvSpPr>
          <p:spPr bwMode="auto">
            <a:xfrm>
              <a:off x="4032" y="336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64" name="Rectangle 23"/>
            <p:cNvSpPr>
              <a:spLocks noChangeArrowheads="1"/>
            </p:cNvSpPr>
            <p:nvPr/>
          </p:nvSpPr>
          <p:spPr bwMode="auto">
            <a:xfrm>
              <a:off x="4512" y="336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65" name="Rectangle 24"/>
            <p:cNvSpPr>
              <a:spLocks noChangeArrowheads="1"/>
            </p:cNvSpPr>
            <p:nvPr/>
          </p:nvSpPr>
          <p:spPr bwMode="auto">
            <a:xfrm>
              <a:off x="4992" y="336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66" name="Rectangle 25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67" name="Rectangle 26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68" name="Rectangle 27"/>
            <p:cNvSpPr>
              <a:spLocks noChangeArrowheads="1"/>
            </p:cNvSpPr>
            <p:nvPr/>
          </p:nvSpPr>
          <p:spPr bwMode="auto">
            <a:xfrm>
              <a:off x="4992" y="355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Calibri" pitchFamily="34" charset="0"/>
              </a:endParaRPr>
            </a:p>
          </p:txBody>
        </p:sp>
        <p:sp>
          <p:nvSpPr>
            <p:cNvPr id="6169" name="Text Box 28"/>
            <p:cNvSpPr txBox="1">
              <a:spLocks noChangeArrowheads="1"/>
            </p:cNvSpPr>
            <p:nvPr/>
          </p:nvSpPr>
          <p:spPr bwMode="auto">
            <a:xfrm>
              <a:off x="4032" y="336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100</a:t>
              </a:r>
            </a:p>
          </p:txBody>
        </p:sp>
        <p:sp>
          <p:nvSpPr>
            <p:cNvPr id="6170" name="Text Box 29"/>
            <p:cNvSpPr txBox="1">
              <a:spLocks noChangeArrowheads="1"/>
            </p:cNvSpPr>
            <p:nvPr/>
          </p:nvSpPr>
          <p:spPr bwMode="auto">
            <a:xfrm>
              <a:off x="4032" y="356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250</a:t>
              </a:r>
            </a:p>
          </p:txBody>
        </p:sp>
        <p:sp>
          <p:nvSpPr>
            <p:cNvPr id="6171" name="Text Box 30"/>
            <p:cNvSpPr txBox="1">
              <a:spLocks noChangeArrowheads="1"/>
            </p:cNvSpPr>
            <p:nvPr/>
          </p:nvSpPr>
          <p:spPr bwMode="auto">
            <a:xfrm>
              <a:off x="4512" y="336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AAA</a:t>
              </a:r>
            </a:p>
          </p:txBody>
        </p:sp>
        <p:sp>
          <p:nvSpPr>
            <p:cNvPr id="6172" name="Text Box 31"/>
            <p:cNvSpPr txBox="1">
              <a:spLocks noChangeArrowheads="1"/>
            </p:cNvSpPr>
            <p:nvPr/>
          </p:nvSpPr>
          <p:spPr bwMode="auto">
            <a:xfrm>
              <a:off x="4512" y="356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BBB</a:t>
              </a:r>
            </a:p>
          </p:txBody>
        </p:sp>
        <p:sp>
          <p:nvSpPr>
            <p:cNvPr id="6173" name="Text Box 32"/>
            <p:cNvSpPr txBox="1">
              <a:spLocks noChangeArrowheads="1"/>
            </p:cNvSpPr>
            <p:nvPr/>
          </p:nvSpPr>
          <p:spPr bwMode="auto">
            <a:xfrm>
              <a:off x="4992" y="336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R</a:t>
              </a:r>
            </a:p>
          </p:txBody>
        </p:sp>
        <p:sp>
          <p:nvSpPr>
            <p:cNvPr id="6174" name="Text Box 33"/>
            <p:cNvSpPr txBox="1">
              <a:spLocks noChangeArrowheads="1"/>
            </p:cNvSpPr>
            <p:nvPr/>
          </p:nvSpPr>
          <p:spPr bwMode="auto">
            <a:xfrm>
              <a:off x="4992" y="356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>
                  <a:latin typeface="Calibri" pitchFamily="34" charset="0"/>
                </a:rPr>
                <a:t>M</a:t>
              </a:r>
            </a:p>
          </p:txBody>
        </p:sp>
      </p:grpSp>
      <p:sp>
        <p:nvSpPr>
          <p:cNvPr id="6151" name="AutoShape 39"/>
          <p:cNvSpPr>
            <a:spLocks noChangeArrowheads="1"/>
          </p:cNvSpPr>
          <p:nvPr/>
        </p:nvSpPr>
        <p:spPr bwMode="auto">
          <a:xfrm flipV="1">
            <a:off x="3124200" y="1981200"/>
            <a:ext cx="1219200" cy="1066800"/>
          </a:xfrm>
          <a:custGeom>
            <a:avLst/>
            <a:gdLst>
              <a:gd name="T0" fmla="*/ 52670564 w 21600"/>
              <a:gd name="T1" fmla="*/ 0 h 21600"/>
              <a:gd name="T2" fmla="*/ 36524016 w 21600"/>
              <a:gd name="T3" fmla="*/ 17562689 h 21600"/>
              <a:gd name="T4" fmla="*/ 0 w 21600"/>
              <a:gd name="T5" fmla="*/ 47048493 h 21600"/>
              <a:gd name="T6" fmla="*/ 29492557 w 21600"/>
              <a:gd name="T7" fmla="*/ 52688072 h 21600"/>
              <a:gd name="T8" fmla="*/ 58985171 w 21600"/>
              <a:gd name="T9" fmla="*/ 36588918 h 21600"/>
              <a:gd name="T10" fmla="*/ 68817070 w 21600"/>
              <a:gd name="T11" fmla="*/ 1756268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975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532" y="0"/>
                </a:moveTo>
                <a:lnTo>
                  <a:pt x="11464" y="7200"/>
                </a:lnTo>
                <a:lnTo>
                  <a:pt x="14550" y="7200"/>
                </a:lnTo>
                <a:lnTo>
                  <a:pt x="14550" y="16975"/>
                </a:lnTo>
                <a:lnTo>
                  <a:pt x="0" y="16975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s-AR"/>
          </a:p>
        </p:txBody>
      </p:sp>
      <p:sp>
        <p:nvSpPr>
          <p:cNvPr id="6152" name="AutoShape 40"/>
          <p:cNvSpPr>
            <a:spLocks noChangeArrowheads="1"/>
          </p:cNvSpPr>
          <p:nvPr/>
        </p:nvSpPr>
        <p:spPr bwMode="auto">
          <a:xfrm flipV="1">
            <a:off x="6248400" y="3505200"/>
            <a:ext cx="1219200" cy="1066800"/>
          </a:xfrm>
          <a:custGeom>
            <a:avLst/>
            <a:gdLst>
              <a:gd name="T0" fmla="*/ 52670564 w 21600"/>
              <a:gd name="T1" fmla="*/ 0 h 21600"/>
              <a:gd name="T2" fmla="*/ 36524016 w 21600"/>
              <a:gd name="T3" fmla="*/ 17562689 h 21600"/>
              <a:gd name="T4" fmla="*/ 0 w 21600"/>
              <a:gd name="T5" fmla="*/ 47048493 h 21600"/>
              <a:gd name="T6" fmla="*/ 29492557 w 21600"/>
              <a:gd name="T7" fmla="*/ 52688072 h 21600"/>
              <a:gd name="T8" fmla="*/ 58985171 w 21600"/>
              <a:gd name="T9" fmla="*/ 36588918 h 21600"/>
              <a:gd name="T10" fmla="*/ 68817070 w 21600"/>
              <a:gd name="T11" fmla="*/ 1756268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975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532" y="0"/>
                </a:moveTo>
                <a:lnTo>
                  <a:pt x="11464" y="7200"/>
                </a:lnTo>
                <a:lnTo>
                  <a:pt x="14550" y="7200"/>
                </a:lnTo>
                <a:lnTo>
                  <a:pt x="14550" y="16975"/>
                </a:lnTo>
                <a:lnTo>
                  <a:pt x="0" y="16975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s-AR"/>
          </a:p>
        </p:txBody>
      </p:sp>
      <p:sp>
        <p:nvSpPr>
          <p:cNvPr id="6153" name="Text Box 41"/>
          <p:cNvSpPr txBox="1">
            <a:spLocks noChangeArrowheads="1"/>
          </p:cNvSpPr>
          <p:nvPr/>
        </p:nvSpPr>
        <p:spPr bwMode="auto">
          <a:xfrm>
            <a:off x="609600" y="31242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>
                <a:latin typeface="Calibri" pitchFamily="34" charset="0"/>
              </a:rPr>
              <a:t>Entity</a:t>
            </a:r>
          </a:p>
        </p:txBody>
      </p:sp>
      <p:sp>
        <p:nvSpPr>
          <p:cNvPr id="6154" name="Text Box 42"/>
          <p:cNvSpPr txBox="1">
            <a:spLocks noChangeArrowheads="1"/>
          </p:cNvSpPr>
          <p:nvPr/>
        </p:nvSpPr>
        <p:spPr bwMode="auto">
          <a:xfrm>
            <a:off x="3657600" y="4953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>
                <a:latin typeface="Calibri" pitchFamily="34" charset="0"/>
              </a:rPr>
              <a:t>Mapping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err="1" smtClean="0"/>
              <a:t>Entity</a:t>
            </a:r>
            <a:r>
              <a:rPr lang="es-AR" dirty="0" smtClean="0"/>
              <a:t>: Especificando Tablas y Columnas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28625" y="3429000"/>
            <a:ext cx="8229600" cy="4525963"/>
          </a:xfrm>
        </p:spPr>
        <p:txBody>
          <a:bodyPr/>
          <a:lstStyle/>
          <a:p>
            <a:pPr eaLnBrk="1" hangingPunct="1"/>
            <a:r>
              <a:rPr lang="es-AR" smtClean="0"/>
              <a:t>La anotación @Table se utiliza para especificar el nombre de la tabla en que se persistirá el Entity</a:t>
            </a:r>
          </a:p>
          <a:p>
            <a:pPr eaLnBrk="1" hangingPunct="1"/>
            <a:r>
              <a:rPr lang="es-AR" smtClean="0"/>
              <a:t>La anotación @Column se utiliza para especificar el nombre de la columna donde se guardará el atributo</a:t>
            </a:r>
            <a:endParaRPr lang="en-US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643063"/>
            <a:ext cx="72485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Entity: Especificando Identificador</a:t>
            </a:r>
            <a:endParaRPr lang="en-US" smtClean="0"/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28688" y="1357313"/>
            <a:ext cx="7172325" cy="1409700"/>
          </a:xfrm>
          <a:noFill/>
        </p:spPr>
      </p:pic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457200" y="3214688"/>
            <a:ext cx="82296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s-AR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  <p:sp>
        <p:nvSpPr>
          <p:cNvPr id="8197" name="Content Placeholder 2"/>
          <p:cNvSpPr txBox="1">
            <a:spLocks/>
          </p:cNvSpPr>
          <p:nvPr/>
        </p:nvSpPr>
        <p:spPr bwMode="auto">
          <a:xfrm>
            <a:off x="357188" y="2928938"/>
            <a:ext cx="82296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>
                <a:latin typeface="Calibri" pitchFamily="34" charset="0"/>
              </a:rPr>
              <a:t>El identificador debe estar marcado con la anotación @Id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>
                <a:latin typeface="Calibri" pitchFamily="34" charset="0"/>
              </a:rPr>
              <a:t>La ubicación del @Id define cual es el método de acceso por defecto (atributos, o métodos)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>
                <a:latin typeface="Calibri" pitchFamily="34" charset="0"/>
              </a:rPr>
              <a:t>Por defecto, los nombres de tablas y columnas son iguales al nombre de la clase y atributos.</a:t>
            </a:r>
            <a:endParaRPr lang="en-US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s-AR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Generación de Identificadores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Native/AUTO: Toma estrategia dependiendo de DBMS.</a:t>
            </a:r>
          </a:p>
          <a:p>
            <a:pPr eaLnBrk="1" hangingPunct="1"/>
            <a:r>
              <a:rPr lang="es-AR" smtClean="0"/>
              <a:t>Identity: Columna Identity para DB2, MS SQL SERVER, Sybase, HSQL, PostgreSQL</a:t>
            </a:r>
          </a:p>
          <a:p>
            <a:pPr eaLnBrk="1" hangingPunct="1"/>
            <a:r>
              <a:rPr lang="es-AR" smtClean="0"/>
              <a:t>Sequence: Secuencia para DB2, PostgreSQL, Oracle, HSQL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Identificadores: Ejemplo</a:t>
            </a:r>
            <a:endParaRPr lang="en-US" smtClean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28688" y="4429125"/>
            <a:ext cx="7200900" cy="714375"/>
          </a:xfr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2071688"/>
            <a:ext cx="2819400" cy="1346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0245" name="Content Placeholder 2"/>
          <p:cNvSpPr txBox="1">
            <a:spLocks/>
          </p:cNvSpPr>
          <p:nvPr/>
        </p:nvSpPr>
        <p:spPr bwMode="auto">
          <a:xfrm>
            <a:off x="500063" y="1357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>
                <a:latin typeface="Calibri" pitchFamily="34" charset="0"/>
              </a:rPr>
              <a:t>Native/AUTO: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s-AR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s-AR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s-AR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200">
                <a:latin typeface="Calibri" pitchFamily="34" charset="0"/>
              </a:rPr>
              <a:t>SEQUENCE: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479</Words>
  <Application>Microsoft Office PowerPoint</Application>
  <PresentationFormat>Presentación en pantalla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Verdana</vt:lpstr>
      <vt:lpstr>Courier New</vt:lpstr>
      <vt:lpstr>Arial Narrow</vt:lpstr>
      <vt:lpstr>Office Theme</vt:lpstr>
      <vt:lpstr>JAVA Persistence API (JPA)</vt:lpstr>
      <vt:lpstr>JPA - Intro</vt:lpstr>
      <vt:lpstr>JPA – Entities</vt:lpstr>
      <vt:lpstr>Entity – Requisitos</vt:lpstr>
      <vt:lpstr>Diapositiva 5</vt:lpstr>
      <vt:lpstr>Entity: Especificando Tablas y Columnas</vt:lpstr>
      <vt:lpstr>Entity: Especificando Identificador</vt:lpstr>
      <vt:lpstr>Generación de Identificadores</vt:lpstr>
      <vt:lpstr>Identificadores: Ejemplo</vt:lpstr>
      <vt:lpstr>EntityManager</vt:lpstr>
      <vt:lpstr>EntityManager</vt:lpstr>
      <vt:lpstr>EntityManager – Utilización</vt:lpstr>
      <vt:lpstr>EntityManager – Utilización</vt:lpstr>
      <vt:lpstr>Configuración</vt:lpstr>
      <vt:lpstr>Persistence.xml</vt:lpstr>
      <vt:lpstr>Persistence.xml</vt:lpstr>
    </vt:vector>
  </TitlesOfParts>
  <Company>COLPIX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Persistence API (JPA)</dc:title>
  <dc:creator>Pablo D. Salgado</dc:creator>
  <cp:lastModifiedBy>Hernán Massad</cp:lastModifiedBy>
  <cp:revision>11</cp:revision>
  <dcterms:created xsi:type="dcterms:W3CDTF">2010-04-19T18:58:08Z</dcterms:created>
  <dcterms:modified xsi:type="dcterms:W3CDTF">2010-05-03T13:56:06Z</dcterms:modified>
</cp:coreProperties>
</file>