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12b17d3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12b17d3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12b17d3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12b17d3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2b17d3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2b17d3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12b17d3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12b17d3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12b17d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12b17d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12b17d3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12b17d3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2b17d3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2b17d3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12b17d3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12b17d3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12b17d3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12b17d3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2b17d3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2b17d3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2b17d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2b17d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12b17d3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12b17d3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2b17d3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2b17d3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12b17d3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12b17d3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12b17d3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12b17d3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fb02a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fb02a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fb02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fb02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3fb02a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3fb02a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12b17d3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12b17d3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12b17d3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12b17d3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12b17d3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12b17d3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12b17d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12b17d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12b17d3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12b17d3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4c435e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4c435e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12b17d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12b17d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2b17d3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2b17d3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2b17d3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2b17d3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12b17d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12b17d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12b17d3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12b17d3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12b17d3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12b17d3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075" y="1017727"/>
            <a:ext cx="607383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Key Expansion:</a:t>
            </a:r>
            <a:r>
              <a:rPr lang="en"/>
              <a:t> In the key expansion process the given 128  bits cipher key is stored in a [4]x[4] byte matrix (16*8=128 bits) and then the four column words of the key matrix is expanded  into a schedule of 44 words (44*4=176 bytes) resulting in 11 round  keys.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round keys = N</a:t>
            </a:r>
            <a:r>
              <a:rPr lang="en" baseline="-25000"/>
              <a:t>r</a:t>
            </a:r>
            <a:r>
              <a:rPr lang="en"/>
              <a:t> + 1. Where N</a:t>
            </a:r>
            <a:r>
              <a:rPr lang="en" baseline="-25000"/>
              <a:t>r</a:t>
            </a:r>
            <a:r>
              <a:rPr lang="en"/>
              <a:t> is the number of  rounds (which is 10 in case of 128 bits key size). So, here, number round keys = 11.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11" y="1017725"/>
            <a:ext cx="84041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985949" y="1902299"/>
            <a:ext cx="7172100" cy="3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SubBytes:</a:t>
            </a:r>
            <a:r>
              <a:rPr lang="en" dirty="0"/>
              <a:t> Each element of the matrix is replaced by an element of the S-box matrix. </a:t>
            </a:r>
            <a:endParaRPr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S-box is a special lookup table which is </a:t>
            </a:r>
            <a:r>
              <a:rPr lang="en" b="1" dirty="0"/>
              <a:t>constructed from Galois fields.</a:t>
            </a:r>
            <a:endParaRPr b="1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Generating function used in this </a:t>
            </a:r>
            <a:r>
              <a:rPr lang="en" b="1" dirty="0"/>
              <a:t>algorithm is GF(2</a:t>
            </a:r>
            <a:r>
              <a:rPr lang="en" b="1" baseline="30000" dirty="0"/>
              <a:t>8</a:t>
            </a:r>
            <a:r>
              <a:rPr lang="en" b="1" dirty="0"/>
              <a:t>). </a:t>
            </a:r>
            <a:endParaRPr b="1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i.e., 256 values are possible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elements of the S-box are written in hexadecimal system.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63"/>
            <a:ext cx="37147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00" y="1162050"/>
            <a:ext cx="3695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Shift Rows: </a:t>
            </a:r>
            <a:r>
              <a:rPr lang="en"/>
              <a:t>In this step rows of the block are cylindrically shifted in left/right direction. The first row is untouched, the second one is shift by one, third one by two and the fourth one by three. 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77759" y="2260308"/>
            <a:ext cx="6988500" cy="23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37457" y="1420965"/>
            <a:ext cx="8669100" cy="34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Mix columns:</a:t>
            </a:r>
            <a:r>
              <a:rPr lang="en" dirty="0"/>
              <a:t> This is the most important part of the algorithm. It </a:t>
            </a:r>
            <a:r>
              <a:rPr lang="en" b="1" dirty="0"/>
              <a:t>causes the flip of bits to spread all over the block. </a:t>
            </a:r>
            <a:r>
              <a:rPr lang="en" dirty="0"/>
              <a:t>In this step the block is multiplied with a fixed matrix. The multiplication is a field multiplication in galois field.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For each row there are 16 multiplication, 12 XORs  and a 4 byte output. 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Steps: Mix columns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52487"/>
            <a:ext cx="9143999" cy="32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is the study of secure communications techniques that allow only the sender and intended recipient of a message to view its contents. </a:t>
            </a:r>
            <a:endParaRPr sz="2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ABC (meaningful message) → ZYX(cipher)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4750"/>
            <a:ext cx="9144000" cy="32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1228"/>
            <a:ext cx="9144000" cy="244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Add round key 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/>
              <a:t>Add round key:</a:t>
            </a:r>
            <a:r>
              <a:rPr lang="en"/>
              <a:t> In this step, each byte is XOR-ed with corresponding element of the key matrix. 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931651" y="1949398"/>
            <a:ext cx="7280700" cy="31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method 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method of securely exchanging cryptographic keys over a public channel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practical examples of public key exchange implemented within the field of cryptography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earliest publicly known work that proposed the idea of a private key and a corresponding public key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this protocol relies on the practical difficulty of finding discrete logarithm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steps 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agree on a natural number </a:t>
            </a:r>
            <a:r>
              <a:rPr lang="en" i="1"/>
              <a:t>n</a:t>
            </a:r>
            <a:r>
              <a:rPr lang="en"/>
              <a:t> and a generating element </a:t>
            </a:r>
            <a:r>
              <a:rPr lang="en" i="1"/>
              <a:t>g</a:t>
            </a:r>
            <a:r>
              <a:rPr lang="en"/>
              <a:t> in the finite cyclic group </a:t>
            </a:r>
            <a:r>
              <a:rPr lang="en" i="1"/>
              <a:t>G</a:t>
            </a:r>
            <a:r>
              <a:rPr lang="en"/>
              <a:t> of order </a:t>
            </a:r>
            <a:r>
              <a:rPr lang="en" i="1"/>
              <a:t>n</a:t>
            </a:r>
            <a:r>
              <a:rPr lang="en"/>
              <a:t>. (This is usually done long before the rest of the protocol; </a:t>
            </a:r>
            <a:r>
              <a:rPr lang="en" i="1"/>
              <a:t>g</a:t>
            </a:r>
            <a:r>
              <a:rPr lang="en"/>
              <a:t> is assumed to be known by all attackers.) The group </a:t>
            </a:r>
            <a:r>
              <a:rPr lang="en" i="1"/>
              <a:t>G</a:t>
            </a:r>
            <a:r>
              <a:rPr lang="en"/>
              <a:t> is written multiplicatively.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picks a random natural number </a:t>
            </a:r>
            <a:r>
              <a:rPr lang="en" i="1"/>
              <a:t>a</a:t>
            </a:r>
            <a:r>
              <a:rPr lang="en"/>
              <a:t> with </a:t>
            </a:r>
            <a:r>
              <a:rPr lang="en" i="1"/>
              <a:t>1</a:t>
            </a:r>
            <a:r>
              <a:rPr lang="en"/>
              <a:t> &lt; </a:t>
            </a:r>
            <a:r>
              <a:rPr lang="en" i="1"/>
              <a:t>a</a:t>
            </a:r>
            <a:r>
              <a:rPr lang="en"/>
              <a:t> &lt; </a:t>
            </a:r>
            <a:r>
              <a:rPr lang="en" i="1"/>
              <a:t>n</a:t>
            </a:r>
            <a:r>
              <a:rPr lang="en"/>
              <a:t>, and sends the element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 to Bob.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picks a random natural number </a:t>
            </a:r>
            <a:r>
              <a:rPr lang="en" i="1"/>
              <a:t>b</a:t>
            </a:r>
            <a:r>
              <a:rPr lang="en"/>
              <a:t> with </a:t>
            </a:r>
            <a:r>
              <a:rPr lang="en" i="1"/>
              <a:t>1</a:t>
            </a:r>
            <a:r>
              <a:rPr lang="en"/>
              <a:t> &lt; </a:t>
            </a:r>
            <a:r>
              <a:rPr lang="en" i="1"/>
              <a:t>b</a:t>
            </a:r>
            <a:r>
              <a:rPr lang="en"/>
              <a:t> &lt; </a:t>
            </a:r>
            <a:r>
              <a:rPr lang="en" i="1"/>
              <a:t>n</a:t>
            </a:r>
            <a:r>
              <a:rPr lang="en"/>
              <a:t>, and sends the element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 to Alice.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computes the element </a:t>
            </a:r>
            <a:r>
              <a:rPr lang="en" i="1"/>
              <a:t>(g</a:t>
            </a:r>
            <a:r>
              <a:rPr lang="en" i="1" baseline="30000"/>
              <a:t>b</a:t>
            </a:r>
            <a:r>
              <a:rPr lang="en" i="1"/>
              <a:t>)</a:t>
            </a:r>
            <a:r>
              <a:rPr lang="en" i="1" baseline="30000"/>
              <a:t>a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/>
              <a:t>ba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the element </a:t>
            </a:r>
            <a:r>
              <a:rPr lang="en" i="1"/>
              <a:t>(g</a:t>
            </a:r>
            <a:r>
              <a:rPr lang="en" i="1" baseline="30000"/>
              <a:t>a</a:t>
            </a:r>
            <a:r>
              <a:rPr lang="en" i="1"/>
              <a:t>)</a:t>
            </a:r>
            <a:r>
              <a:rPr lang="en" i="1" baseline="30000"/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of </a:t>
            </a:r>
            <a:r>
              <a:rPr lang="en" i="1"/>
              <a:t>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is one of the oldest asymmetric encryption algorithm.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acronym "RSA" comes from the surnames of Ron Rivest, Adi Shamir and Leonard Adleman.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RSA relies on the practical difficulty of factoring the product of two large prime numbers, the "factoring problem".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Key-Generation </a:t>
            </a: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Step-1: Select two large prime numbers p and q where p ≠ q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Step-2: Calculate n = p⋅q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Step-3: Calculate λ = LCM((p–1),(q–1))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Step-4: Select e such that,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is relatively prime to λ, i.e. gcd(e, λ) = 1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&lt; e &lt; λ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Step-5: Calculate d = (e</a:t>
            </a:r>
            <a:r>
              <a:rPr lang="en" baseline="30000"/>
              <a:t>–1</a:t>
            </a:r>
            <a:r>
              <a:rPr lang="en"/>
              <a:t>) (mod λ), so e⋅d = 1 (mod λ)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Step-6: Public key = {e, n}, private key = {d, n}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Encryption 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 be the plain text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ciphertext C using the formula, C = P</a:t>
            </a:r>
            <a:r>
              <a:rPr lang="en" baseline="30000"/>
              <a:t>e</a:t>
            </a:r>
            <a:r>
              <a:rPr lang="en"/>
              <a:t> (mod n) where, P &lt;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 descr="Cryptograph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7429" y="1152473"/>
            <a:ext cx="40891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Decryption 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C be the ciphertext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plain text P using the formula, P = C</a:t>
            </a:r>
            <a:r>
              <a:rPr lang="en" baseline="30000"/>
              <a:t>d</a:t>
            </a:r>
            <a:r>
              <a:rPr lang="en"/>
              <a:t> (mod n) where, C &lt; 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50" y="1017725"/>
            <a:ext cx="812949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00" y="1063382"/>
            <a:ext cx="8616999" cy="40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is an encryption standard chosen by the  National Institute of Standards and  Technology(NIST), USA to protect classified  information. It has been accepted world wide as  a desirable algorithm to encrypt sensitive data.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 cipher which operates on block size  of 128 bits for both encrypting as well as  decrypting.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Round performs similar operations.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AES? 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1990's the cracking of DES algorithm became possible.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50 hours of brute-forcing allowed to crack the  message.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started searching for new feasible algorithm and  proposed its requirement in 1997.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2001 Rijndael algorithm designed by Rijment and  Daemon of Belgium was declared as the winner of the  competition. </a:t>
            </a:r>
            <a:endParaRPr/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met all Security, Cost and Implementation criteria.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AES work?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basically repeats 4 major functions to encrypt  data. It takes 128 bit block of data and a key and gives a ciphertext as output.The  functions are: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Bytes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Rows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 Columns </a:t>
            </a:r>
            <a:endParaRPr/>
          </a:p>
          <a:p>
            <a:pPr marL="914400" lvl="1" indent="-317500" algn="just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Add Key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23301" y="1017725"/>
            <a:ext cx="3877800" cy="35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Microsoft Office PowerPoint</Application>
  <PresentationFormat>On-screen Show (16:9)</PresentationFormat>
  <Paragraphs>83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Simple Light</vt:lpstr>
      <vt:lpstr>Cryptography</vt:lpstr>
      <vt:lpstr>Cryptography</vt:lpstr>
      <vt:lpstr>Cryptography</vt:lpstr>
      <vt:lpstr>Symmetric vs Asymmetric Cryptography </vt:lpstr>
      <vt:lpstr>Symmetric vs Asymmetric Cryptography </vt:lpstr>
      <vt:lpstr>What is AES? </vt:lpstr>
      <vt:lpstr>Why AES? </vt:lpstr>
      <vt:lpstr>How Does AES work?</vt:lpstr>
      <vt:lpstr>Steps for  encryption and decryption </vt:lpstr>
      <vt:lpstr>Steps for  encryption and decryption </vt:lpstr>
      <vt:lpstr>Analysis of Steps: Key Expansion </vt:lpstr>
      <vt:lpstr>Analysis of Steps: Key Expansion </vt:lpstr>
      <vt:lpstr>Analysis of Steps: Substitute Bytes </vt:lpstr>
      <vt:lpstr>Analysis of Steps: Substitute Bytes </vt:lpstr>
      <vt:lpstr>Analysis of Steps: Substitute Bytes </vt:lpstr>
      <vt:lpstr>Analysis of Steps: Shift Rows </vt:lpstr>
      <vt:lpstr>Analysis of Steps: Shift Rows </vt:lpstr>
      <vt:lpstr>Analysis of Steps: Mix columns </vt:lpstr>
      <vt:lpstr>Analysis of Steps: Mix columns </vt:lpstr>
      <vt:lpstr>Analysis of Steps: Mix columns </vt:lpstr>
      <vt:lpstr>Analysis of Steps: Mix columns </vt:lpstr>
      <vt:lpstr>Analysis of Steps: Add round key </vt:lpstr>
      <vt:lpstr>Diffie Hellman</vt:lpstr>
      <vt:lpstr>Diffie Hellman method </vt:lpstr>
      <vt:lpstr>Diffie Hellman steps </vt:lpstr>
      <vt:lpstr>RSA</vt:lpstr>
      <vt:lpstr>RSA </vt:lpstr>
      <vt:lpstr>RSA algorithm steps: Key-Generation </vt:lpstr>
      <vt:lpstr>RSA algorithm steps: Encryption </vt:lpstr>
      <vt:lpstr>RSA algorithm steps: Decryption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cp:lastModifiedBy>1805052 - Hasan Masum</cp:lastModifiedBy>
  <cp:revision>1</cp:revision>
  <dcterms:modified xsi:type="dcterms:W3CDTF">2023-09-11T22:19:10Z</dcterms:modified>
</cp:coreProperties>
</file>