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9"/>
  </p:notesMasterIdLst>
  <p:sldIdLst>
    <p:sldId id="256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F"/>
    <a:srgbClr val="000BCF"/>
    <a:srgbClr val="FFFFFF"/>
    <a:srgbClr val="000000"/>
    <a:srgbClr val="68ACE5"/>
    <a:srgbClr val="003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120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8C5BE-9BD1-49FC-838E-49599207D466}" type="datetimeFigureOut">
              <a:rPr lang="en-GB" smtClean="0"/>
              <a:t>05/02/19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4C5E8-2AF3-49FD-9E39-50122889B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70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876" y="1879347"/>
            <a:ext cx="12192000" cy="3402772"/>
          </a:xfrm>
          <a:prstGeom prst="rect">
            <a:avLst/>
          </a:prstGeom>
          <a:solidFill>
            <a:srgbClr val="007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3" y="506543"/>
            <a:ext cx="3240000" cy="67351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5282120"/>
            <a:ext cx="12192000" cy="583836"/>
          </a:xfrm>
          <a:prstGeom prst="rect">
            <a:avLst/>
          </a:prstGeom>
          <a:solidFill>
            <a:srgbClr val="003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ubtitle 8"/>
          <p:cNvSpPr>
            <a:spLocks noGrp="1"/>
          </p:cNvSpPr>
          <p:nvPr>
            <p:ph type="subTitle" idx="4294967295"/>
          </p:nvPr>
        </p:nvSpPr>
        <p:spPr>
          <a:xfrm>
            <a:off x="541173" y="3213396"/>
            <a:ext cx="11107902" cy="5032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l">
              <a:buNone/>
            </a:pPr>
            <a:endParaRPr lang="en-GB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idx="4294967295"/>
          </p:nvPr>
        </p:nvSpPr>
        <p:spPr>
          <a:xfrm>
            <a:off x="541173" y="2451645"/>
            <a:ext cx="11107902" cy="523875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l"/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865955"/>
            <a:ext cx="12192000" cy="338449"/>
          </a:xfrm>
          <a:prstGeom prst="rect">
            <a:avLst/>
          </a:prstGeom>
          <a:solidFill>
            <a:srgbClr val="68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372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924637"/>
          </a:xfrm>
          <a:prstGeom prst="rect">
            <a:avLst/>
          </a:prstGeom>
          <a:solidFill>
            <a:srgbClr val="007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0" y="919504"/>
            <a:ext cx="12192000" cy="338449"/>
          </a:xfrm>
          <a:prstGeom prst="rect">
            <a:avLst/>
          </a:prstGeom>
          <a:solidFill>
            <a:srgbClr val="68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3894" y="355288"/>
            <a:ext cx="11313757" cy="5693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6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363894" y="1708151"/>
            <a:ext cx="11313757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altLang="en-US" dirty="0" smtClean="0"/>
              <a:t>Click to add text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079787"/>
            <a:ext cx="12192000" cy="778213"/>
          </a:xfrm>
          <a:prstGeom prst="rect">
            <a:avLst/>
          </a:prstGeom>
          <a:solidFill>
            <a:srgbClr val="003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5" y="6233465"/>
            <a:ext cx="2340000" cy="47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47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712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10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8"/>
          <p:cNvSpPr>
            <a:spLocks noGrp="1"/>
          </p:cNvSpPr>
          <p:nvPr>
            <p:ph type="subTitle" idx="4294967295"/>
          </p:nvPr>
        </p:nvSpPr>
        <p:spPr>
          <a:xfrm>
            <a:off x="541173" y="3213396"/>
            <a:ext cx="11107902" cy="5032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GB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Henry Mattinson - part II project 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GB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progress report</a:t>
            </a:r>
            <a:endParaRPr lang="en-GB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idx="4294967295"/>
          </p:nvPr>
        </p:nvSpPr>
        <p:spPr>
          <a:xfrm>
            <a:off x="541173" y="2451645"/>
            <a:ext cx="11107902" cy="523875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l"/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 Generation in Microsoft Excel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5865955"/>
            <a:ext cx="12192000" cy="338449"/>
          </a:xfrm>
          <a:prstGeom prst="rect">
            <a:avLst/>
          </a:prstGeom>
          <a:solidFill>
            <a:srgbClr val="68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2" descr="Division name appears here"/>
          <p:cNvSpPr txBox="1">
            <a:spLocks/>
          </p:cNvSpPr>
          <p:nvPr/>
        </p:nvSpPr>
        <p:spPr>
          <a:xfrm>
            <a:off x="541174" y="5401043"/>
            <a:ext cx="11107901" cy="338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marL="0" indent="0" algn="l" defTabSz="914400" rtl="0" eaLnBrk="1" latinLnBrk="0" hangingPunct="1">
              <a:buNone/>
              <a:defRPr sz="18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Computer Lab / Microsoft Research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0979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Design /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GB" dirty="0" smtClean="0"/>
              <a:t>APIs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err="1" smtClean="0"/>
              <a:t>Tone.js</a:t>
            </a:r>
            <a:endParaRPr lang="en-GB" dirty="0" smtClean="0"/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Excel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Turtles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Cells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Notes</a:t>
            </a:r>
          </a:p>
          <a:p>
            <a:pPr marL="1485900" lvl="2" indent="-342900">
              <a:buFont typeface="Arial"/>
              <a:buChar char="•"/>
            </a:pPr>
            <a:r>
              <a:rPr lang="en-GB" dirty="0" smtClean="0"/>
              <a:t>Pitch</a:t>
            </a:r>
          </a:p>
          <a:p>
            <a:pPr marL="1485900" lvl="2" indent="-342900">
              <a:buFont typeface="Arial"/>
              <a:buChar char="•"/>
            </a:pPr>
            <a:r>
              <a:rPr lang="en-GB" dirty="0" smtClean="0"/>
              <a:t>(Octave)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(Dynamics)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Rests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Sustains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Subdivided</a:t>
            </a:r>
            <a:endParaRPr lang="en-GB" dirty="0" smtClean="0"/>
          </a:p>
        </p:txBody>
      </p:sp>
      <p:pic>
        <p:nvPicPr>
          <p:cNvPr id="10" name="Picture 9" descr="Screenshot 2019-02-06 at 14.29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701" y="1488936"/>
            <a:ext cx="8160484" cy="429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0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Turtle Movements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GB" dirty="0">
                <a:solidFill>
                  <a:srgbClr val="000000"/>
                </a:solidFill>
              </a:rPr>
              <a:t>t</a:t>
            </a:r>
            <a:r>
              <a:rPr lang="en-GB" dirty="0" smtClean="0">
                <a:solidFill>
                  <a:srgbClr val="000000"/>
                </a:solidFill>
              </a:rPr>
              <a:t>urtle(&lt;starting cell(s)&gt;, &lt;movements&gt;, &lt;speed&gt;, &lt;loops&gt;)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Starting cell(s): “</a:t>
            </a:r>
            <a:r>
              <a:rPr lang="en-GB" dirty="0" smtClean="0">
                <a:solidFill>
                  <a:schemeClr val="tx1"/>
                </a:solidFill>
              </a:rPr>
              <a:t>A1</a:t>
            </a:r>
            <a:r>
              <a:rPr lang="en-GB" dirty="0" smtClean="0"/>
              <a:t>”, “</a:t>
            </a:r>
            <a:r>
              <a:rPr lang="en-GB" dirty="0" smtClean="0">
                <a:solidFill>
                  <a:srgbClr val="000000"/>
                </a:solidFill>
              </a:rPr>
              <a:t>A1:A5</a:t>
            </a:r>
            <a:r>
              <a:rPr lang="en-GB" dirty="0" smtClean="0"/>
              <a:t>”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Movements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Direction changes</a:t>
            </a:r>
            <a:endParaRPr lang="en-GB" dirty="0" smtClean="0"/>
          </a:p>
          <a:p>
            <a:pPr marL="1485900" lvl="2" indent="-342900">
              <a:buFont typeface="Arial"/>
              <a:buChar char="•"/>
            </a:pPr>
            <a:r>
              <a:rPr lang="en-GB" dirty="0" smtClean="0"/>
              <a:t>Relative direction changes: “</a:t>
            </a:r>
            <a:r>
              <a:rPr lang="en-GB" dirty="0" smtClean="0">
                <a:solidFill>
                  <a:srgbClr val="000000"/>
                </a:solidFill>
              </a:rPr>
              <a:t>r</a:t>
            </a:r>
            <a:r>
              <a:rPr lang="en-GB" dirty="0" smtClean="0"/>
              <a:t>”, “</a:t>
            </a:r>
            <a:r>
              <a:rPr lang="en-GB" dirty="0" smtClean="0">
                <a:solidFill>
                  <a:srgbClr val="000000"/>
                </a:solidFill>
              </a:rPr>
              <a:t>l</a:t>
            </a:r>
            <a:r>
              <a:rPr lang="en-GB" dirty="0" smtClean="0"/>
              <a:t>”</a:t>
            </a:r>
          </a:p>
          <a:p>
            <a:pPr marL="1485900" lvl="2" indent="-342900">
              <a:buFont typeface="Arial"/>
              <a:buChar char="•"/>
            </a:pPr>
            <a:r>
              <a:rPr lang="en-GB" dirty="0" smtClean="0"/>
              <a:t>Absolute direction changes: “</a:t>
            </a:r>
            <a:r>
              <a:rPr lang="en-GB" dirty="0" smtClean="0">
                <a:solidFill>
                  <a:srgbClr val="000000"/>
                </a:solidFill>
              </a:rPr>
              <a:t>n</a:t>
            </a:r>
            <a:r>
              <a:rPr lang="en-GB" dirty="0" smtClean="0"/>
              <a:t>”, “</a:t>
            </a:r>
            <a:r>
              <a:rPr lang="en-GB" dirty="0" smtClean="0">
                <a:solidFill>
                  <a:srgbClr val="000000"/>
                </a:solidFill>
              </a:rPr>
              <a:t>e</a:t>
            </a:r>
            <a:r>
              <a:rPr lang="en-GB" dirty="0" smtClean="0"/>
              <a:t>”, “</a:t>
            </a:r>
            <a:r>
              <a:rPr lang="en-GB" dirty="0" smtClean="0">
                <a:solidFill>
                  <a:srgbClr val="000000"/>
                </a:solidFill>
              </a:rPr>
              <a:t>s</a:t>
            </a:r>
            <a:r>
              <a:rPr lang="en-GB" dirty="0" smtClean="0"/>
              <a:t>”, “</a:t>
            </a:r>
            <a:r>
              <a:rPr lang="en-GB" dirty="0" smtClean="0">
                <a:solidFill>
                  <a:srgbClr val="000000"/>
                </a:solidFill>
              </a:rPr>
              <a:t>w</a:t>
            </a:r>
            <a:r>
              <a:rPr lang="en-GB" dirty="0" smtClean="0"/>
              <a:t>”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Movements</a:t>
            </a:r>
          </a:p>
          <a:p>
            <a:pPr marL="1485900" lvl="2" indent="-342900">
              <a:buFont typeface="Arial"/>
              <a:buChar char="•"/>
            </a:pPr>
            <a:r>
              <a:rPr lang="en-GB" dirty="0" smtClean="0"/>
              <a:t>Step forwards: “</a:t>
            </a:r>
            <a:r>
              <a:rPr lang="en-GB" dirty="0" smtClean="0">
                <a:solidFill>
                  <a:srgbClr val="000000"/>
                </a:solidFill>
              </a:rPr>
              <a:t>m4</a:t>
            </a:r>
            <a:r>
              <a:rPr lang="en-GB" dirty="0" smtClean="0"/>
              <a:t>” </a:t>
            </a:r>
          </a:p>
          <a:p>
            <a:pPr marL="1485900" lvl="2" indent="-342900">
              <a:buFont typeface="Arial"/>
              <a:buChar char="•"/>
            </a:pPr>
            <a:r>
              <a:rPr lang="en-GB" dirty="0" smtClean="0"/>
              <a:t>Absolute jumps: “</a:t>
            </a:r>
            <a:r>
              <a:rPr lang="en-GB" dirty="0" smtClean="0">
                <a:solidFill>
                  <a:srgbClr val="000000"/>
                </a:solidFill>
              </a:rPr>
              <a:t>jA1</a:t>
            </a:r>
            <a:r>
              <a:rPr lang="en-GB" dirty="0" smtClean="0"/>
              <a:t>”</a:t>
            </a:r>
          </a:p>
          <a:p>
            <a:pPr marL="1485900" lvl="2" indent="-342900">
              <a:buFont typeface="Arial"/>
              <a:buChar char="•"/>
            </a:pPr>
            <a:r>
              <a:rPr lang="en-GB" dirty="0" smtClean="0"/>
              <a:t>Relative jumps: “</a:t>
            </a:r>
            <a:r>
              <a:rPr lang="en-GB" dirty="0" smtClean="0">
                <a:solidFill>
                  <a:srgbClr val="000000"/>
                </a:solidFill>
              </a:rPr>
              <a:t>j-7+1</a:t>
            </a:r>
            <a:r>
              <a:rPr lang="en-GB" dirty="0" smtClean="0"/>
              <a:t>”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Nesting</a:t>
            </a:r>
            <a:r>
              <a:rPr lang="en-GB" dirty="0" smtClean="0"/>
              <a:t>: “</a:t>
            </a:r>
            <a:r>
              <a:rPr lang="en-GB" dirty="0" smtClean="0">
                <a:solidFill>
                  <a:srgbClr val="000000"/>
                </a:solidFill>
              </a:rPr>
              <a:t>(</a:t>
            </a:r>
            <a:r>
              <a:rPr lang="mr-IN" dirty="0" smtClean="0">
                <a:solidFill>
                  <a:srgbClr val="000000"/>
                </a:solidFill>
              </a:rPr>
              <a:t>…</a:t>
            </a:r>
            <a:r>
              <a:rPr lang="en-US" dirty="0" smtClean="0">
                <a:solidFill>
                  <a:srgbClr val="000000"/>
                </a:solidFill>
              </a:rPr>
              <a:t>)n</a:t>
            </a:r>
            <a:r>
              <a:rPr lang="en-US" dirty="0" smtClean="0"/>
              <a:t>”</a:t>
            </a:r>
          </a:p>
          <a:p>
            <a:pPr marL="1485900" lvl="2" indent="-342900">
              <a:buFont typeface="Arial"/>
              <a:buChar char="•"/>
            </a:pPr>
            <a:r>
              <a:rPr lang="en-US" dirty="0" smtClean="0"/>
              <a:t>E.g. “</a:t>
            </a:r>
            <a:r>
              <a:rPr lang="en-US" dirty="0" smtClean="0">
                <a:solidFill>
                  <a:srgbClr val="000000"/>
                </a:solidFill>
              </a:rPr>
              <a:t>(r m3)4</a:t>
            </a:r>
            <a:r>
              <a:rPr lang="en-US" dirty="0" smtClean="0"/>
              <a:t>” = “</a:t>
            </a:r>
            <a:r>
              <a:rPr lang="en-US" dirty="0" smtClean="0">
                <a:solidFill>
                  <a:srgbClr val="000000"/>
                </a:solidFill>
              </a:rPr>
              <a:t>r m3 r m3 r m3 r m3</a:t>
            </a:r>
            <a:r>
              <a:rPr lang="en-US" dirty="0" smtClean="0"/>
              <a:t>”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Speed: “</a:t>
            </a:r>
            <a:r>
              <a:rPr lang="en-US" dirty="0" smtClean="0">
                <a:solidFill>
                  <a:srgbClr val="000000"/>
                </a:solidFill>
              </a:rPr>
              <a:t>1</a:t>
            </a:r>
            <a:r>
              <a:rPr lang="en-US" dirty="0" smtClean="0"/>
              <a:t>”, “</a:t>
            </a:r>
            <a:r>
              <a:rPr lang="en-US" dirty="0" smtClean="0">
                <a:solidFill>
                  <a:srgbClr val="000000"/>
                </a:solidFill>
              </a:rPr>
              <a:t>1+1/3</a:t>
            </a:r>
            <a:r>
              <a:rPr lang="en-US" dirty="0" smtClean="0"/>
              <a:t>”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Loops: number of times the path is looped</a:t>
            </a:r>
          </a:p>
          <a:p>
            <a:pPr marL="342900" indent="-342900">
              <a:buFont typeface="Arial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9580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Cooperative 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GB" dirty="0" smtClean="0"/>
              <a:t>Participants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20 +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Cambridge University students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Wide range of musical / technical experience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Evaluation sessions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Tutorial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Exercise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Improvements / suggestions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Summative evaluation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CDN profiles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2809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Other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GB" dirty="0" smtClean="0"/>
              <a:t>Piano Samples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Chord inputs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Octave context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Activation</a:t>
            </a:r>
          </a:p>
        </p:txBody>
      </p:sp>
    </p:spTree>
    <p:extLst>
      <p:ext uri="{BB962C8B-B14F-4D97-AF65-F5344CB8AC3E}">
        <p14:creationId xmlns:p14="http://schemas.microsoft.com/office/powerpoint/2010/main" val="3809430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Next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GB" dirty="0" smtClean="0"/>
              <a:t>Features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Infer movement length “</a:t>
            </a:r>
            <a:r>
              <a:rPr lang="en-GB" dirty="0" smtClean="0">
                <a:solidFill>
                  <a:srgbClr val="000000"/>
                </a:solidFill>
              </a:rPr>
              <a:t>r m*</a:t>
            </a:r>
            <a:r>
              <a:rPr lang="en-GB" dirty="0" smtClean="0"/>
              <a:t>”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Live?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MIDI converter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MIDI -&gt; Excel notation (evaluation)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Excel notation -&gt; MIDI?</a:t>
            </a:r>
            <a:endParaRPr lang="en-GB" dirty="0" smtClean="0"/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Summative evaluation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807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249</Words>
  <Application>Microsoft Macintosh PowerPoint</Application>
  <PresentationFormat>Custom</PresentationFormat>
  <Paragraphs>55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Custom Design</vt:lpstr>
      <vt:lpstr>Music Generation in Microsoft Excel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UIS, University of Cambridge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Suvi Roberts</dc:creator>
  <cp:lastModifiedBy>Henry Mattinson</cp:lastModifiedBy>
  <cp:revision>13</cp:revision>
  <dcterms:created xsi:type="dcterms:W3CDTF">2017-09-14T13:39:33Z</dcterms:created>
  <dcterms:modified xsi:type="dcterms:W3CDTF">2019-02-06T14:47:48Z</dcterms:modified>
</cp:coreProperties>
</file>