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62" r:id="rId3"/>
    <p:sldId id="257" r:id="rId4"/>
    <p:sldId id="259" r:id="rId5"/>
    <p:sldId id="479" r:id="rId6"/>
    <p:sldId id="261" r:id="rId7"/>
    <p:sldId id="471" r:id="rId8"/>
    <p:sldId id="470" r:id="rId9"/>
    <p:sldId id="473" r:id="rId10"/>
    <p:sldId id="472" r:id="rId11"/>
    <p:sldId id="271" r:id="rId12"/>
    <p:sldId id="477" r:id="rId13"/>
    <p:sldId id="474" r:id="rId14"/>
    <p:sldId id="478" r:id="rId15"/>
    <p:sldId id="480" r:id="rId16"/>
    <p:sldId id="481" r:id="rId17"/>
    <p:sldId id="482" r:id="rId18"/>
    <p:sldId id="483" r:id="rId19"/>
    <p:sldId id="48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996633"/>
    <a:srgbClr val="FFFFFF"/>
    <a:srgbClr val="333333"/>
    <a:srgbClr val="1742FF"/>
    <a:srgbClr val="053EFF"/>
    <a:srgbClr val="382AFF"/>
    <a:srgbClr val="007BB6"/>
    <a:srgbClr val="DD4B39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4" autoAdjust="0"/>
    <p:restoredTop sz="94579" autoAdjust="0"/>
  </p:normalViewPr>
  <p:slideViewPr>
    <p:cSldViewPr snapToGrid="0">
      <p:cViewPr varScale="1">
        <p:scale>
          <a:sx n="89" d="100"/>
          <a:sy n="89" d="100"/>
        </p:scale>
        <p:origin x="-1136" y="-104"/>
      </p:cViewPr>
      <p:guideLst>
        <p:guide orient="horz" pos="2160"/>
        <p:guide pos="347"/>
        <p:guide pos="73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11/05/19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11/05/19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79859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79859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79375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079375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9900" y="3603315"/>
            <a:ext cx="900000" cy="900000"/>
          </a:xfrm>
          <a:prstGeom prst="roundRect">
            <a:avLst/>
          </a:prstGeom>
          <a:ln w="539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84004" y="2798565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4004" y="4420800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76952" y="2798565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76952" y="4420800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84004" y="5492019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284004" y="1747808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017679" y="2798565"/>
            <a:ext cx="900000" cy="900000"/>
          </a:xfrm>
          <a:prstGeom prst="roundRect">
            <a:avLst/>
          </a:prstGeom>
          <a:ln w="539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17679" y="4420800"/>
            <a:ext cx="900000" cy="900000"/>
          </a:xfrm>
          <a:prstGeom prst="roundRect">
            <a:avLst/>
          </a:prstGeom>
          <a:ln w="5397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43456" y="243734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778820" y="242751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8375" y="2437347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95906" y="389141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331270" y="388158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190825" y="3891412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95906" y="524083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331270" y="523100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9190825" y="5240836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1845324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761642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625395" y="1816749"/>
            <a:ext cx="2880000" cy="42911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3945780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0" y="1772754"/>
            <a:ext cx="6297959" cy="226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048600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207579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565100"/>
            <a:ext cx="7556500" cy="3175299"/>
          </a:xfrm>
        </p:spPr>
      </p: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>
        <p15:guide id="2" pos="733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92667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819133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045599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272065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498531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 userDrawn="1"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45760" y="1761317"/>
            <a:ext cx="319283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1760538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178300" y="3987405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921500" y="1760538"/>
            <a:ext cx="4203700" cy="20875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757361" y="2195736"/>
            <a:ext cx="2710240" cy="3595464"/>
          </a:xfrm>
        </p:spPr>
      </p: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06516" y="2316656"/>
            <a:ext cx="3265884" cy="4351924"/>
          </a:xfrm>
        </p:spPr>
      </p: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563034" y="1719343"/>
            <a:ext cx="11074399" cy="444250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481263" y="4050168"/>
            <a:ext cx="7229475" cy="17446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46038"/>
            <a:ext cx="5362575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76325" y="2143125"/>
            <a:ext cx="1828800" cy="3276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4567" y="1987551"/>
            <a:ext cx="5417608" cy="4070350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76400" y="1409700"/>
            <a:ext cx="3178175" cy="4229100"/>
          </a:xfrm>
        </p:spPr>
        <p:txBody>
          <a:bodyPr/>
          <a:lstStyle/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34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5343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00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79666" y="1933036"/>
            <a:ext cx="2621951" cy="274775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747752">
                <a:moveTo>
                  <a:pt x="0" y="258792"/>
                </a:moveTo>
                <a:lnTo>
                  <a:pt x="1302110" y="0"/>
                </a:lnTo>
                <a:lnTo>
                  <a:pt x="2621951" y="2402696"/>
                </a:lnTo>
                <a:lnTo>
                  <a:pt x="1337094" y="2747752"/>
                </a:lnTo>
                <a:lnTo>
                  <a:pt x="0" y="258792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9079" y="1623881"/>
            <a:ext cx="1708065" cy="2544668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35979" y="2289450"/>
            <a:ext cx="1675879" cy="289321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1850" y="1778000"/>
            <a:ext cx="1784350" cy="32766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3276600">
                <a:moveTo>
                  <a:pt x="44450" y="0"/>
                </a:moveTo>
                <a:lnTo>
                  <a:pt x="1746250" y="254000"/>
                </a:lnTo>
                <a:lnTo>
                  <a:pt x="1784350" y="3276600"/>
                </a:lnTo>
                <a:lnTo>
                  <a:pt x="0" y="3187700"/>
                </a:lnTo>
                <a:lnTo>
                  <a:pt x="44450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57400" y="1379538"/>
            <a:ext cx="4351338" cy="24304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7688" y="1534935"/>
            <a:ext cx="3487737" cy="26638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9400" y="1943100"/>
            <a:ext cx="1828800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0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387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70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35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3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57325" y="2028825"/>
            <a:ext cx="5676900" cy="36766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07660" y="2019300"/>
            <a:ext cx="4896000" cy="2984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21200" y="2286000"/>
            <a:ext cx="2946400" cy="217646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50667" y="2172942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13110" y="2172863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538740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47481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11/05/19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  <p:sldLayoutId id="2147483723" r:id="rId60"/>
    <p:sldLayoutId id="2147483724" r:id="rId6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11/05/19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947" y="4342675"/>
            <a:ext cx="1028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Lato" panose="020F0502020204030203" pitchFamily="34" charset="0"/>
              </a:rPr>
              <a:t>Music Composition in Excel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8109" y="5326709"/>
            <a:ext cx="259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0000"/>
                </a:solidFill>
                <a:latin typeface="Open Sans"/>
              </a:rPr>
              <a:t>Henry Mattinson</a:t>
            </a:r>
            <a:endParaRPr lang="id-ID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7785" y="5705672"/>
            <a:ext cx="211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rgbClr val="000000"/>
                </a:solidFill>
                <a:latin typeface="Open Sans"/>
              </a:rPr>
              <a:t>University of Cambridge</a:t>
            </a:r>
            <a:endParaRPr lang="id-ID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1121" y="3592284"/>
            <a:ext cx="2609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Excello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excelloLogo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28" y="1866543"/>
            <a:ext cx="1581745" cy="15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reeform 3"/>
          <p:cNvSpPr/>
          <p:nvPr/>
        </p:nvSpPr>
        <p:spPr>
          <a:xfrm rot="13500000">
            <a:off x="-2632672" y="3405253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 rot="13500000">
            <a:off x="8955892" y="-346687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Objectives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Objectives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5987" y="2266129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5986" y="4250516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4856" y="3093730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Inclusive to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4854" y="5220808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586541" y="219139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587389" y="314507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5582727" y="4149442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8" y="4089405"/>
            <a:ext cx="699235" cy="699235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2" y="3090582"/>
            <a:ext cx="699235" cy="699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21536" y="1812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01" y="2101468"/>
            <a:ext cx="699235" cy="699235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1" y="5055135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206000" y="2854311"/>
            <a:ext cx="3780000" cy="954107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Design + Implementation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7988519" y="-1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16200000">
            <a:off x="0" y="2515646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Design + Implementation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Particpatory Design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4095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Initial formative </a:t>
            </a:r>
            <a:r>
              <a:rPr lang="id-ID" dirty="0">
                <a:solidFill>
                  <a:schemeClr val="tx2"/>
                </a:solidFill>
                <a:latin typeface="+mj-lt"/>
              </a:rPr>
              <a:t>e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valuation sessions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21 users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Continued feedback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Outcomes: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Dynamics in cells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Inferred octave 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Nested instructions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Toggling button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Continuous dynamics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Automatic stepping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Absolute tempo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Evaluation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88519" y="2654519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Freeform 11"/>
          <p:cNvSpPr/>
          <p:nvPr/>
        </p:nvSpPr>
        <p:spPr>
          <a:xfrm>
            <a:off x="-14514" y="0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5842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Summative Evaluation Sessions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51219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19 of the original 21 users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Transcription and composition task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Analysis of participatory design features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Cognitive dimensions of notation questionaire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Comparison with Sibelius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2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Inferred Octaves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1966137" y="1810399"/>
            <a:ext cx="8265000" cy="4510404"/>
            <a:chOff x="3006248" y="2023468"/>
            <a:chExt cx="7159399" cy="3907052"/>
          </a:xfrm>
        </p:grpSpPr>
        <p:pic>
          <p:nvPicPr>
            <p:cNvPr id="6" name="Picture 5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63"/>
            <a:stretch/>
          </p:blipFill>
          <p:spPr>
            <a:xfrm>
              <a:off x="3006248" y="3338927"/>
              <a:ext cx="7159399" cy="2591593"/>
            </a:xfrm>
            <a:prstGeom prst="rect">
              <a:avLst/>
            </a:prstGeom>
          </p:spPr>
        </p:pic>
        <p:pic>
          <p:nvPicPr>
            <p:cNvPr id="7" name="Picture 6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5" b="67830"/>
            <a:stretch/>
          </p:blipFill>
          <p:spPr>
            <a:xfrm>
              <a:off x="3710220" y="2023468"/>
              <a:ext cx="6136135" cy="121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8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Viscosity Cognitive Dimension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Screenshot 2019-04-29 at 19.0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496749"/>
            <a:ext cx="9575800" cy="246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809" y="2134718"/>
            <a:ext cx="7915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When you need to make changes to previous, work it is easy to make the </a:t>
            </a:r>
            <a:r>
              <a:rPr lang="en-US" sz="2400" baseline="30000" dirty="0" smtClean="0"/>
              <a:t>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4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72255" y="2967335"/>
            <a:ext cx="364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Thank you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498651" y="4198957"/>
            <a:ext cx="7208875" cy="19820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Final year University of Cambridge Computer Scientist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Musician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Spreadsheet Enthusiast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International Ultimate </a:t>
            </a:r>
            <a:r>
              <a:rPr lang="en-US" sz="1800" b="1" dirty="0">
                <a:solidFill>
                  <a:schemeClr val="tx2"/>
                </a:solidFill>
              </a:rPr>
              <a:t>F</a:t>
            </a:r>
            <a:r>
              <a:rPr lang="en-US" sz="1800" b="1" dirty="0" smtClean="0">
                <a:solidFill>
                  <a:schemeClr val="tx2"/>
                </a:solidFill>
              </a:rPr>
              <a:t>risbee player</a:t>
            </a:r>
            <a:endParaRPr lang="id-ID" sz="1800" dirty="0" smtClean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id-ID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23624" y="3106289"/>
            <a:ext cx="3558928" cy="652462"/>
            <a:chOff x="4279718" y="3549533"/>
            <a:chExt cx="3558928" cy="65246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279718" y="3760670"/>
              <a:ext cx="681038" cy="441325"/>
            </a:xfrm>
            <a:custGeom>
              <a:avLst/>
              <a:gdLst>
                <a:gd name="T0" fmla="*/ 0 w 429"/>
                <a:gd name="T1" fmla="*/ 134 h 278"/>
                <a:gd name="T2" fmla="*/ 71 w 429"/>
                <a:gd name="T3" fmla="*/ 278 h 278"/>
                <a:gd name="T4" fmla="*/ 429 w 429"/>
                <a:gd name="T5" fmla="*/ 278 h 278"/>
                <a:gd name="T6" fmla="*/ 429 w 429"/>
                <a:gd name="T7" fmla="*/ 0 h 278"/>
                <a:gd name="T8" fmla="*/ 71 w 429"/>
                <a:gd name="T9" fmla="*/ 0 h 278"/>
                <a:gd name="T10" fmla="*/ 0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0" y="134"/>
                  </a:moveTo>
                  <a:lnTo>
                    <a:pt x="71" y="278"/>
                  </a:lnTo>
                  <a:lnTo>
                    <a:pt x="429" y="278"/>
                  </a:lnTo>
                  <a:lnTo>
                    <a:pt x="429" y="0"/>
                  </a:lnTo>
                  <a:lnTo>
                    <a:pt x="71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606743" y="3725745"/>
              <a:ext cx="357188" cy="476250"/>
            </a:xfrm>
            <a:custGeom>
              <a:avLst/>
              <a:gdLst>
                <a:gd name="T0" fmla="*/ 225 w 225"/>
                <a:gd name="T1" fmla="*/ 300 h 300"/>
                <a:gd name="T2" fmla="*/ 0 w 225"/>
                <a:gd name="T3" fmla="*/ 168 h 300"/>
                <a:gd name="T4" fmla="*/ 98 w 225"/>
                <a:gd name="T5" fmla="*/ 0 h 300"/>
                <a:gd name="T6" fmla="*/ 225 w 225"/>
                <a:gd name="T7" fmla="*/ 103 h 300"/>
                <a:gd name="T8" fmla="*/ 225 w 225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00">
                  <a:moveTo>
                    <a:pt x="225" y="300"/>
                  </a:moveTo>
                  <a:lnTo>
                    <a:pt x="0" y="168"/>
                  </a:lnTo>
                  <a:lnTo>
                    <a:pt x="98" y="0"/>
                  </a:lnTo>
                  <a:lnTo>
                    <a:pt x="225" y="103"/>
                  </a:lnTo>
                  <a:lnTo>
                    <a:pt x="225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157608" y="3760670"/>
              <a:ext cx="681038" cy="441325"/>
            </a:xfrm>
            <a:custGeom>
              <a:avLst/>
              <a:gdLst>
                <a:gd name="T0" fmla="*/ 429 w 429"/>
                <a:gd name="T1" fmla="*/ 134 h 278"/>
                <a:gd name="T2" fmla="*/ 358 w 429"/>
                <a:gd name="T3" fmla="*/ 278 h 278"/>
                <a:gd name="T4" fmla="*/ 0 w 429"/>
                <a:gd name="T5" fmla="*/ 278 h 278"/>
                <a:gd name="T6" fmla="*/ 0 w 429"/>
                <a:gd name="T7" fmla="*/ 0 h 278"/>
                <a:gd name="T8" fmla="*/ 358 w 429"/>
                <a:gd name="T9" fmla="*/ 0 h 278"/>
                <a:gd name="T10" fmla="*/ 429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429" y="134"/>
                  </a:moveTo>
                  <a:lnTo>
                    <a:pt x="358" y="278"/>
                  </a:lnTo>
                  <a:lnTo>
                    <a:pt x="0" y="278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429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157608" y="3725745"/>
              <a:ext cx="354013" cy="476250"/>
            </a:xfrm>
            <a:custGeom>
              <a:avLst/>
              <a:gdLst>
                <a:gd name="T0" fmla="*/ 0 w 223"/>
                <a:gd name="T1" fmla="*/ 300 h 300"/>
                <a:gd name="T2" fmla="*/ 223 w 223"/>
                <a:gd name="T3" fmla="*/ 168 h 300"/>
                <a:gd name="T4" fmla="*/ 128 w 223"/>
                <a:gd name="T5" fmla="*/ 0 h 300"/>
                <a:gd name="T6" fmla="*/ 0 w 223"/>
                <a:gd name="T7" fmla="*/ 103 h 300"/>
                <a:gd name="T8" fmla="*/ 0 w 223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223" y="168"/>
                  </a:lnTo>
                  <a:lnTo>
                    <a:pt x="128" y="0"/>
                  </a:lnTo>
                  <a:lnTo>
                    <a:pt x="0" y="103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613887" y="3549533"/>
              <a:ext cx="2893848" cy="442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Subtitle 4"/>
          <p:cNvSpPr txBox="1">
            <a:spLocks/>
          </p:cNvSpPr>
          <p:nvPr/>
        </p:nvSpPr>
        <p:spPr>
          <a:xfrm>
            <a:off x="4657090" y="3079331"/>
            <a:ext cx="2891997" cy="48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>
                <a:solidFill>
                  <a:schemeClr val="bg1"/>
                </a:solidFill>
                <a:latin typeface="+mj-lt"/>
              </a:rPr>
              <a:t>Who’s Henry?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Placeholder 4" descr="HENRY MATTENSON_PRINT &amp; WEB_FULL RES_sRGB_001 (1)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r="16637"/>
          <a:stretch>
            <a:fillRect/>
          </a:stretch>
        </p:blipFill>
        <p:spPr>
          <a:xfrm>
            <a:off x="5106000" y="1110043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6016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593" y="1960102"/>
            <a:ext cx="1416524" cy="663834"/>
            <a:chOff x="6905625" y="1779127"/>
            <a:chExt cx="1416524" cy="663834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141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+mj-lt"/>
                </a:rPr>
                <a:t>Contents</a:t>
              </a:r>
              <a:endParaRPr lang="id-ID" sz="2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18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261632" y="2001507"/>
            <a:ext cx="581025" cy="581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368294" y="2149754"/>
            <a:ext cx="367700" cy="284530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552144" y="263681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70725" y="3006642"/>
            <a:ext cx="162839" cy="16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52144" y="3218449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70725" y="3575754"/>
            <a:ext cx="162839" cy="1628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52144" y="3804361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70725" y="4193355"/>
            <a:ext cx="162839" cy="162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52144" y="438599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70725" y="4763954"/>
            <a:ext cx="162839" cy="162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5842657" y="2918784"/>
            <a:ext cx="184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Existing Programs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2657" y="4676096"/>
            <a:ext cx="2471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Implementation + Demos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2657" y="4105497"/>
            <a:ext cx="82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Design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2657" y="3487896"/>
            <a:ext cx="114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Objectives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613" y="12545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552144" y="495845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70725" y="5322967"/>
            <a:ext cx="162839" cy="162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5842657" y="5235109"/>
            <a:ext cx="114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Evaluation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2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735396" y="1851645"/>
            <a:ext cx="67212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 smtClean="0">
                <a:latin typeface="+mj-lt"/>
              </a:rPr>
              <a:t>Why?</a:t>
            </a:r>
            <a:endParaRPr lang="id-ID" sz="19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3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 rot="2700000">
            <a:off x="6684496" y="-595879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/>
        </p:nvSpPr>
        <p:spPr>
          <a:xfrm rot="2700000">
            <a:off x="-1604608" y="4805792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Existing Programs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Spreadsheet Music</a:t>
            </a:r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3327" y="6359150"/>
            <a:ext cx="9652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Photo: https</a:t>
            </a:r>
            <a:r>
              <a:rPr lang="en-US" sz="1200" dirty="0"/>
              <a:t>://</a:t>
            </a:r>
            <a:r>
              <a:rPr lang="en-US" sz="1200" dirty="0" err="1"/>
              <a:t>hackaday.com</a:t>
            </a:r>
            <a:r>
              <a:rPr lang="en-US" sz="1200" dirty="0"/>
              <a:t>/2019/02/02/never-mind-the-sheet-music-</a:t>
            </a:r>
            <a:r>
              <a:rPr lang="en-US" sz="1200" dirty="0" err="1"/>
              <a:t>heres</a:t>
            </a:r>
            <a:r>
              <a:rPr lang="en-US" sz="1200" dirty="0"/>
              <a:t>-spreadsheet-music/</a:t>
            </a:r>
          </a:p>
        </p:txBody>
      </p:sp>
      <p:pic>
        <p:nvPicPr>
          <p:cNvPr id="4" name="Picture 3" descr="spreadsheet-mus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6" y="2101069"/>
            <a:ext cx="5279930" cy="29699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Integrated with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8" name="Picture 37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96" y="3838340"/>
            <a:ext cx="699177" cy="699177"/>
          </a:xfrm>
          <a:prstGeom prst="rect">
            <a:avLst/>
          </a:prstGeom>
        </p:spPr>
      </p:pic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0" y="2635193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4" y="2638533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Manhattan</a:t>
            </a:r>
            <a:endParaRPr lang="id-ID" dirty="0"/>
          </a:p>
        </p:txBody>
      </p:sp>
      <p:pic>
        <p:nvPicPr>
          <p:cNvPr id="8" name="Picture 7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9" y="1926304"/>
            <a:ext cx="5333009" cy="38472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6" y="2641644"/>
            <a:ext cx="654477" cy="654477"/>
          </a:xfrm>
          <a:prstGeom prst="rect">
            <a:avLst/>
          </a:prstGeom>
        </p:spPr>
      </p:pic>
      <p:pic>
        <p:nvPicPr>
          <p:cNvPr id="39" name="Picture 38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96" y="3838340"/>
            <a:ext cx="699177" cy="699177"/>
          </a:xfrm>
          <a:prstGeom prst="rect">
            <a:avLst/>
          </a:prstGeom>
        </p:spPr>
      </p:pic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17" name="Picture 16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19" y="2595726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Sheet Music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9125" y="6363339"/>
            <a:ext cx="928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/publication/307938052_Towards_spreadsheet_tools_for_end-user_music_programming/figures</a:t>
            </a:r>
          </a:p>
        </p:txBody>
      </p:sp>
      <p:pic>
        <p:nvPicPr>
          <p:cNvPr id="4" name="Picture 3" descr="The-SheetMusic-prototype_W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" y="2325835"/>
            <a:ext cx="5369341" cy="249171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4" y="2638532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3" y="3832563"/>
            <a:ext cx="699235" cy="699235"/>
          </a:xfrm>
          <a:prstGeom prst="rect">
            <a:avLst/>
          </a:prstGeom>
        </p:spPr>
      </p:pic>
      <p:pic>
        <p:nvPicPr>
          <p:cNvPr id="42" name="Picture 41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Al-Jazari</a:t>
            </a:r>
          </a:p>
          <a:p>
            <a:endParaRPr lang="id-ID" dirty="0"/>
          </a:p>
        </p:txBody>
      </p:sp>
      <p:pic>
        <p:nvPicPr>
          <p:cNvPr id="6" name="Picture 5" descr="alJaz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" y="1822590"/>
            <a:ext cx="5265660" cy="39526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3326" y="6363338"/>
            <a:ext cx="8510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/publication/229013989_Texture_Visual_Notation_for_Live_Coding_of_Pattern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3" y="3832563"/>
            <a:ext cx="699235" cy="699235"/>
          </a:xfrm>
          <a:prstGeom prst="rect">
            <a:avLst/>
          </a:prstGeom>
        </p:spPr>
      </p:pic>
      <p:pic>
        <p:nvPicPr>
          <p:cNvPr id="38" name="Picture 37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21536" y="23543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53" y="2640347"/>
            <a:ext cx="699177" cy="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14001</TotalTime>
  <Words>261</Words>
  <Application>Microsoft Macintosh PowerPoint</Application>
  <PresentationFormat>Custom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Programs</vt:lpstr>
      <vt:lpstr>Existing Programs</vt:lpstr>
      <vt:lpstr>Existing Programs</vt:lpstr>
      <vt:lpstr>Existing Programs</vt:lpstr>
      <vt:lpstr>PowerPoint Presentation</vt:lpstr>
      <vt:lpstr>Objectives</vt:lpstr>
      <vt:lpstr>PowerPoint Presentation</vt:lpstr>
      <vt:lpstr>Design + Implementation</vt:lpstr>
      <vt:lpstr>PowerPoint Presentation</vt:lpstr>
      <vt:lpstr>Evaluation</vt:lpstr>
      <vt:lpstr>Evaluation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Henry Mattinson</cp:lastModifiedBy>
  <cp:revision>445</cp:revision>
  <dcterms:created xsi:type="dcterms:W3CDTF">2015-01-25T15:51:40Z</dcterms:created>
  <dcterms:modified xsi:type="dcterms:W3CDTF">2019-05-12T15:47:02Z</dcterms:modified>
</cp:coreProperties>
</file>