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1"/>
  </p:notesMasterIdLst>
  <p:handoutMasterIdLst>
    <p:handoutMasterId r:id="rId22"/>
  </p:handoutMasterIdLst>
  <p:sldIdLst>
    <p:sldId id="262" r:id="rId3"/>
    <p:sldId id="257" r:id="rId4"/>
    <p:sldId id="259" r:id="rId5"/>
    <p:sldId id="479" r:id="rId6"/>
    <p:sldId id="261" r:id="rId7"/>
    <p:sldId id="471" r:id="rId8"/>
    <p:sldId id="470" r:id="rId9"/>
    <p:sldId id="473" r:id="rId10"/>
    <p:sldId id="472" r:id="rId11"/>
    <p:sldId id="271" r:id="rId12"/>
    <p:sldId id="477" r:id="rId13"/>
    <p:sldId id="474" r:id="rId14"/>
    <p:sldId id="478" r:id="rId15"/>
    <p:sldId id="480" r:id="rId16"/>
    <p:sldId id="481" r:id="rId17"/>
    <p:sldId id="484" r:id="rId18"/>
    <p:sldId id="482" r:id="rId19"/>
    <p:sldId id="483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996633"/>
    <a:srgbClr val="FFFFFF"/>
    <a:srgbClr val="333333"/>
    <a:srgbClr val="1742FF"/>
    <a:srgbClr val="053EFF"/>
    <a:srgbClr val="382AFF"/>
    <a:srgbClr val="007BB6"/>
    <a:srgbClr val="DD4B39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4" autoAdjust="0"/>
    <p:restoredTop sz="94579" autoAdjust="0"/>
  </p:normalViewPr>
  <p:slideViewPr>
    <p:cSldViewPr snapToGrid="0">
      <p:cViewPr varScale="1">
        <p:scale>
          <a:sx n="87" d="100"/>
          <a:sy n="87" d="100"/>
        </p:scale>
        <p:origin x="-1184" y="-104"/>
      </p:cViewPr>
      <p:guideLst>
        <p:guide orient="horz" pos="2160"/>
        <p:guide pos="347"/>
        <p:guide pos="733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D35D2-94B2-46AB-9E0F-17A649681629}" type="datetimeFigureOut">
              <a:rPr lang="id-ID" smtClean="0"/>
              <a:t>21/05/19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2E2D0-0EB6-47AD-9C81-D43A43D31F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132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7C86C-F426-4BC7-AA47-DD474981301E}" type="datetimeFigureOut">
              <a:rPr lang="id-ID" smtClean="0"/>
              <a:t>21/05/19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75A68-0AE1-440D-820E-216A88159F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91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" name="Rectangle 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" name="Rectangle 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55912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679859" y="2846640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79859" y="4732194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079375" y="4732194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6079375" y="2846640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1782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19548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28322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2327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161101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93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19548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28322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2327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161101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6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11347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41030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49431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82176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910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11347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41030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49431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82176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557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5" grpId="0"/>
      <p:bldP spid="36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36136" y="423142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493605" y="198059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93605" y="4276269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36136" y="198059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749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42975" y="1811345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42975" y="4164020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429375" y="1811345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429375" y="4164020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249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5" grpId="0"/>
      <p:bldP spid="36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8305" y="2157412"/>
            <a:ext cx="1908000" cy="190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23596" y="2157412"/>
            <a:ext cx="1908000" cy="190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094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8305" y="2157412"/>
            <a:ext cx="1908000" cy="190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23596" y="2157412"/>
            <a:ext cx="1908000" cy="190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992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55286" y="2012946"/>
            <a:ext cx="1987554" cy="19875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18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89486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64050" y="2113494"/>
            <a:ext cx="1825459" cy="182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1558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24674" y="2000480"/>
            <a:ext cx="2280863" cy="3475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701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148260" y="2481260"/>
            <a:ext cx="1895480" cy="18954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24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9900" y="3603315"/>
            <a:ext cx="900000" cy="900000"/>
          </a:xfrm>
          <a:prstGeom prst="roundRect">
            <a:avLst/>
          </a:prstGeom>
          <a:ln w="539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84004" y="2798565"/>
            <a:ext cx="900000" cy="900000"/>
          </a:xfrm>
          <a:prstGeom prst="roundRect">
            <a:avLst/>
          </a:prstGeom>
          <a:ln w="5397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84004" y="4420800"/>
            <a:ext cx="900000" cy="900000"/>
          </a:xfrm>
          <a:prstGeom prst="roundRect">
            <a:avLst/>
          </a:prstGeom>
          <a:ln w="5397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376952" y="2798565"/>
            <a:ext cx="900000" cy="900000"/>
          </a:xfrm>
          <a:prstGeom prst="roundRect">
            <a:avLst/>
          </a:prstGeom>
          <a:ln w="5397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376952" y="4420800"/>
            <a:ext cx="900000" cy="900000"/>
          </a:xfrm>
          <a:prstGeom prst="roundRect">
            <a:avLst/>
          </a:prstGeom>
          <a:ln w="5397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284004" y="5492019"/>
            <a:ext cx="900000" cy="900000"/>
          </a:xfrm>
          <a:prstGeom prst="roundRect">
            <a:avLst/>
          </a:prstGeom>
          <a:ln w="5397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284004" y="1747808"/>
            <a:ext cx="900000" cy="900000"/>
          </a:xfrm>
          <a:prstGeom prst="roundRect">
            <a:avLst/>
          </a:prstGeom>
          <a:ln w="5397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017679" y="2798565"/>
            <a:ext cx="900000" cy="900000"/>
          </a:xfrm>
          <a:prstGeom prst="roundRect">
            <a:avLst/>
          </a:prstGeom>
          <a:ln w="53975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9017679" y="4420800"/>
            <a:ext cx="900000" cy="900000"/>
          </a:xfrm>
          <a:prstGeom prst="roundRect">
            <a:avLst/>
          </a:prstGeom>
          <a:ln w="5397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34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21158" y="1809165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21158" y="3378979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278758" y="3378978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3857" y="3378978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21158" y="4874179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278758" y="4874178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3857" y="4874178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710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5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43456" y="2437348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778820" y="2427518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638375" y="2437347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295906" y="3891413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331270" y="3881583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9190825" y="3891412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1295906" y="5240837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331270" y="5231007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9190825" y="5240836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155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557838" y="1680325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557838" y="3504138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215438" y="3504137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60537" y="3504137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13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89621" y="1845324"/>
            <a:ext cx="3600000" cy="216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89621" y="4125780"/>
            <a:ext cx="1728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761642" y="4125780"/>
            <a:ext cx="1728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4625395" y="1816749"/>
            <a:ext cx="2880000" cy="42911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635853" y="3945780"/>
            <a:ext cx="3600000" cy="216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737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/>
      <p:bldP spid="30" grpId="0"/>
      <p:bldP spid="31" grpId="0"/>
      <p:bldP spid="32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89620" y="1772754"/>
            <a:ext cx="6297959" cy="226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89621" y="4198350"/>
            <a:ext cx="1980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048600" y="4198350"/>
            <a:ext cx="1980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5207579" y="4198350"/>
            <a:ext cx="1980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12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/>
      <p:bldP spid="30" grpId="0"/>
      <p:bldP spid="33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</p:spPr>
      </p:sp>
      <p:sp>
        <p:nvSpPr>
          <p:cNvPr id="3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5996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5"/>
          <p:cNvSpPr>
            <a:spLocks noGrp="1"/>
          </p:cNvSpPr>
          <p:nvPr>
            <p:ph type="pic" sz="quarter" idx="14"/>
          </p:nvPr>
        </p:nvSpPr>
        <p:spPr>
          <a:xfrm>
            <a:off x="0" y="2565100"/>
            <a:ext cx="7556500" cy="3175299"/>
          </a:xfrm>
        </p:spPr>
      </p:sp>
    </p:spTree>
    <p:extLst>
      <p:ext uri="{BB962C8B-B14F-4D97-AF65-F5344CB8AC3E}">
        <p14:creationId xmlns:p14="http://schemas.microsoft.com/office/powerpoint/2010/main" val="249476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59088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3398313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273141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0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9112366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519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:p15="http://schemas.microsoft.com/office/powerpoint/2012/main" xmlns="">
        <p15:guide id="2" pos="7333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97187" y="1867132"/>
            <a:ext cx="5803613" cy="262443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592667" y="4586749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819133" y="4586749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5045599" y="4586749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272065" y="4607384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9498531" y="4607384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72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31" grpId="0"/>
      <p:bldP spid="32" grpId="0"/>
      <p:bldP spid="33" grpId="0"/>
      <p:bldP spid="34" grpId="0"/>
      <p:bldP spid="35" grpId="0"/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1035919" y="2223677"/>
            <a:ext cx="3206353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 userDrawn="1"/>
        </p:nvSpPr>
        <p:spPr>
          <a:xfrm>
            <a:off x="4488021" y="2223677"/>
            <a:ext cx="3206353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 userDrawn="1"/>
        </p:nvSpPr>
        <p:spPr>
          <a:xfrm>
            <a:off x="7936924" y="2223677"/>
            <a:ext cx="3206353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1035050" y="2211728"/>
            <a:ext cx="32076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7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476750" y="2211728"/>
            <a:ext cx="32076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8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7937500" y="2211728"/>
            <a:ext cx="32076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66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/>
      <p:bldP spid="38" grpId="0"/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58400" y="1841499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3123928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5355188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7542824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858400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3123928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5355188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542824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57"/>
          </p:nvPr>
        </p:nvSpPr>
        <p:spPr>
          <a:xfrm>
            <a:off x="9733656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9733656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281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67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1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67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1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67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371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/>
      <p:bldP spid="38" grpId="0"/>
      <p:bldP spid="39" grpId="0"/>
      <p:bldP spid="40" grpId="0"/>
      <p:bldP spid="41" grpId="0"/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45760" y="1761317"/>
            <a:ext cx="3192839" cy="4320000"/>
          </a:xfrm>
        </p:spPr>
      </p:sp>
      <p:sp>
        <p:nvSpPr>
          <p:cNvPr id="3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178300" y="1760538"/>
            <a:ext cx="2641600" cy="208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178300" y="3987405"/>
            <a:ext cx="2641600" cy="208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921500" y="1760538"/>
            <a:ext cx="4203700" cy="208756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091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/>
      <p:bldP spid="39" grpId="0"/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757361" y="2195736"/>
            <a:ext cx="2710240" cy="3595464"/>
          </a:xfrm>
        </p:spPr>
      </p:sp>
    </p:spTree>
    <p:extLst>
      <p:ext uri="{BB962C8B-B14F-4D97-AF65-F5344CB8AC3E}">
        <p14:creationId xmlns:p14="http://schemas.microsoft.com/office/powerpoint/2010/main" val="93947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506516" y="2316656"/>
            <a:ext cx="3265884" cy="4351924"/>
          </a:xfrm>
        </p:spPr>
      </p:sp>
    </p:spTree>
    <p:extLst>
      <p:ext uri="{BB962C8B-B14F-4D97-AF65-F5344CB8AC3E}">
        <p14:creationId xmlns:p14="http://schemas.microsoft.com/office/powerpoint/2010/main" val="60655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563034" y="1719343"/>
            <a:ext cx="11074399" cy="444250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115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22375" y="18014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33786" y="18014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58048" y="18014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22375" y="40334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533786" y="40334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858048" y="40334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99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/>
      <p:bldP spid="30" grpId="0"/>
      <p:bldP spid="31" grpId="0"/>
      <p:bldP spid="32" grpId="0"/>
      <p:bldP spid="33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12755" y="2279803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47354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77053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81198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887007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111550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80924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585069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796442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282129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511828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715973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9921783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012755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04066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28610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92935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216377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304066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928610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92935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216377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996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71540" y="17647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293938" y="17647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716335" y="17647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71541" y="31871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293939" y="31871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716336" y="31871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71541" y="46095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293939" y="46095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716336" y="46095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67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081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655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49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106000" y="1124312"/>
            <a:ext cx="1980000" cy="1980000"/>
          </a:xfrm>
          <a:prstGeom prst="ellipse">
            <a:avLst/>
          </a:prstGeom>
        </p:spPr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481263" y="4050168"/>
            <a:ext cx="7229475" cy="174466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7" name="Rectangle 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3" name="Rectangle 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14212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2125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han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46038"/>
            <a:ext cx="5362575" cy="6778625"/>
          </a:xfrm>
        </p:spPr>
        <p:txBody>
          <a:bodyPr/>
          <a:lstStyle/>
          <a:p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76325" y="2143125"/>
            <a:ext cx="1828800" cy="32766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306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54567" y="1987551"/>
            <a:ext cx="5417608" cy="4070350"/>
          </a:xfrm>
        </p:spPr>
        <p:txBody>
          <a:bodyPr/>
          <a:lstStyle/>
          <a:p>
            <a:endParaRPr lang="id-ID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2842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with han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76400" y="1409700"/>
            <a:ext cx="3178175" cy="4229100"/>
          </a:xfrm>
        </p:spPr>
        <p:txBody>
          <a:bodyPr/>
          <a:lstStyle/>
          <a:p>
            <a:endParaRPr lang="id-ID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2420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1434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53439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1009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658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up with h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679666" y="1933036"/>
            <a:ext cx="2621951" cy="2747752"/>
          </a:xfrm>
          <a:custGeom>
            <a:avLst/>
            <a:gdLst>
              <a:gd name="connsiteX0" fmla="*/ 0 w 1397000"/>
              <a:gd name="connsiteY0" fmla="*/ 0 h 2730500"/>
              <a:gd name="connsiteX1" fmla="*/ 1397000 w 1397000"/>
              <a:gd name="connsiteY1" fmla="*/ 0 h 2730500"/>
              <a:gd name="connsiteX2" fmla="*/ 1397000 w 1397000"/>
              <a:gd name="connsiteY2" fmla="*/ 2730500 h 2730500"/>
              <a:gd name="connsiteX3" fmla="*/ 0 w 1397000"/>
              <a:gd name="connsiteY3" fmla="*/ 2730500 h 2730500"/>
              <a:gd name="connsiteX4" fmla="*/ 0 w 1397000"/>
              <a:gd name="connsiteY4" fmla="*/ 0 h 2730500"/>
              <a:gd name="connsiteX0" fmla="*/ 0 w 2414917"/>
              <a:gd name="connsiteY0" fmla="*/ 0 h 2730500"/>
              <a:gd name="connsiteX1" fmla="*/ 1397000 w 2414917"/>
              <a:gd name="connsiteY1" fmla="*/ 0 h 2730500"/>
              <a:gd name="connsiteX2" fmla="*/ 2414917 w 2414917"/>
              <a:gd name="connsiteY2" fmla="*/ 2316432 h 2730500"/>
              <a:gd name="connsiteX3" fmla="*/ 0 w 2414917"/>
              <a:gd name="connsiteY3" fmla="*/ 2730500 h 2730500"/>
              <a:gd name="connsiteX4" fmla="*/ 0 w 2414917"/>
              <a:gd name="connsiteY4" fmla="*/ 0 h 2730500"/>
              <a:gd name="connsiteX0" fmla="*/ 0 w 2414917"/>
              <a:gd name="connsiteY0" fmla="*/ 86264 h 2816764"/>
              <a:gd name="connsiteX1" fmla="*/ 1095076 w 2414917"/>
              <a:gd name="connsiteY1" fmla="*/ 0 h 2816764"/>
              <a:gd name="connsiteX2" fmla="*/ 2414917 w 2414917"/>
              <a:gd name="connsiteY2" fmla="*/ 2402696 h 2816764"/>
              <a:gd name="connsiteX3" fmla="*/ 0 w 2414917"/>
              <a:gd name="connsiteY3" fmla="*/ 2816764 h 2816764"/>
              <a:gd name="connsiteX4" fmla="*/ 0 w 2414917"/>
              <a:gd name="connsiteY4" fmla="*/ 86264 h 2816764"/>
              <a:gd name="connsiteX0" fmla="*/ 0 w 2621951"/>
              <a:gd name="connsiteY0" fmla="*/ 258792 h 2816764"/>
              <a:gd name="connsiteX1" fmla="*/ 1302110 w 2621951"/>
              <a:gd name="connsiteY1" fmla="*/ 0 h 2816764"/>
              <a:gd name="connsiteX2" fmla="*/ 2621951 w 2621951"/>
              <a:gd name="connsiteY2" fmla="*/ 2402696 h 2816764"/>
              <a:gd name="connsiteX3" fmla="*/ 207034 w 2621951"/>
              <a:gd name="connsiteY3" fmla="*/ 2816764 h 2816764"/>
              <a:gd name="connsiteX4" fmla="*/ 0 w 2621951"/>
              <a:gd name="connsiteY4" fmla="*/ 258792 h 2816764"/>
              <a:gd name="connsiteX0" fmla="*/ 0 w 2621951"/>
              <a:gd name="connsiteY0" fmla="*/ 258792 h 2747752"/>
              <a:gd name="connsiteX1" fmla="*/ 1302110 w 2621951"/>
              <a:gd name="connsiteY1" fmla="*/ 0 h 2747752"/>
              <a:gd name="connsiteX2" fmla="*/ 2621951 w 2621951"/>
              <a:gd name="connsiteY2" fmla="*/ 2402696 h 2747752"/>
              <a:gd name="connsiteX3" fmla="*/ 1337094 w 2621951"/>
              <a:gd name="connsiteY3" fmla="*/ 2747752 h 2747752"/>
              <a:gd name="connsiteX4" fmla="*/ 0 w 2621951"/>
              <a:gd name="connsiteY4" fmla="*/ 258792 h 274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951" h="2747752">
                <a:moveTo>
                  <a:pt x="0" y="258792"/>
                </a:moveTo>
                <a:lnTo>
                  <a:pt x="1302110" y="0"/>
                </a:lnTo>
                <a:lnTo>
                  <a:pt x="2621951" y="2402696"/>
                </a:lnTo>
                <a:lnTo>
                  <a:pt x="1337094" y="2747752"/>
                </a:lnTo>
                <a:lnTo>
                  <a:pt x="0" y="258792"/>
                </a:lnTo>
                <a:close/>
              </a:path>
            </a:pathLst>
          </a:cu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6755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9079" y="1623881"/>
            <a:ext cx="1708065" cy="2544668"/>
          </a:xfr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535979" y="2289450"/>
            <a:ext cx="1675879" cy="289321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933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055938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06705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88690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34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29741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34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1850" y="1778000"/>
            <a:ext cx="1784350" cy="3276600"/>
          </a:xfrm>
          <a:custGeom>
            <a:avLst/>
            <a:gdLst>
              <a:gd name="connsiteX0" fmla="*/ 0 w 1739900"/>
              <a:gd name="connsiteY0" fmla="*/ 0 h 3276600"/>
              <a:gd name="connsiteX1" fmla="*/ 1739900 w 1739900"/>
              <a:gd name="connsiteY1" fmla="*/ 0 h 3276600"/>
              <a:gd name="connsiteX2" fmla="*/ 1739900 w 1739900"/>
              <a:gd name="connsiteY2" fmla="*/ 3276600 h 3276600"/>
              <a:gd name="connsiteX3" fmla="*/ 0 w 1739900"/>
              <a:gd name="connsiteY3" fmla="*/ 3276600 h 3276600"/>
              <a:gd name="connsiteX4" fmla="*/ 0 w 1739900"/>
              <a:gd name="connsiteY4" fmla="*/ 0 h 3276600"/>
              <a:gd name="connsiteX0" fmla="*/ 0 w 1739900"/>
              <a:gd name="connsiteY0" fmla="*/ 0 h 3276600"/>
              <a:gd name="connsiteX1" fmla="*/ 1701800 w 1739900"/>
              <a:gd name="connsiteY1" fmla="*/ 254000 h 3276600"/>
              <a:gd name="connsiteX2" fmla="*/ 1739900 w 1739900"/>
              <a:gd name="connsiteY2" fmla="*/ 3276600 h 3276600"/>
              <a:gd name="connsiteX3" fmla="*/ 0 w 1739900"/>
              <a:gd name="connsiteY3" fmla="*/ 3276600 h 3276600"/>
              <a:gd name="connsiteX4" fmla="*/ 0 w 1739900"/>
              <a:gd name="connsiteY4" fmla="*/ 0 h 3276600"/>
              <a:gd name="connsiteX0" fmla="*/ 38100 w 1778000"/>
              <a:gd name="connsiteY0" fmla="*/ 0 h 3276600"/>
              <a:gd name="connsiteX1" fmla="*/ 1739900 w 1778000"/>
              <a:gd name="connsiteY1" fmla="*/ 254000 h 3276600"/>
              <a:gd name="connsiteX2" fmla="*/ 1778000 w 1778000"/>
              <a:gd name="connsiteY2" fmla="*/ 3276600 h 3276600"/>
              <a:gd name="connsiteX3" fmla="*/ 0 w 1778000"/>
              <a:gd name="connsiteY3" fmla="*/ 3162300 h 3276600"/>
              <a:gd name="connsiteX4" fmla="*/ 38100 w 1778000"/>
              <a:gd name="connsiteY4" fmla="*/ 0 h 3276600"/>
              <a:gd name="connsiteX0" fmla="*/ 44450 w 1784350"/>
              <a:gd name="connsiteY0" fmla="*/ 0 h 3276600"/>
              <a:gd name="connsiteX1" fmla="*/ 1746250 w 1784350"/>
              <a:gd name="connsiteY1" fmla="*/ 254000 h 3276600"/>
              <a:gd name="connsiteX2" fmla="*/ 1784350 w 1784350"/>
              <a:gd name="connsiteY2" fmla="*/ 3276600 h 3276600"/>
              <a:gd name="connsiteX3" fmla="*/ 0 w 1784350"/>
              <a:gd name="connsiteY3" fmla="*/ 3187700 h 3276600"/>
              <a:gd name="connsiteX4" fmla="*/ 44450 w 178435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350" h="3276600">
                <a:moveTo>
                  <a:pt x="44450" y="0"/>
                </a:moveTo>
                <a:lnTo>
                  <a:pt x="1746250" y="254000"/>
                </a:lnTo>
                <a:lnTo>
                  <a:pt x="1784350" y="3276600"/>
                </a:lnTo>
                <a:lnTo>
                  <a:pt x="0" y="3187700"/>
                </a:lnTo>
                <a:lnTo>
                  <a:pt x="44450" y="0"/>
                </a:ln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55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03057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57400" y="1379538"/>
            <a:ext cx="4351338" cy="243046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52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3846287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843757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57688" y="1534935"/>
            <a:ext cx="3487737" cy="26638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545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49400" y="1943100"/>
            <a:ext cx="1828800" cy="27178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602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39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1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21602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3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2439988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4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365442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5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487997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6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6094413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7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731837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8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8532813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9" name="Picture Placeholder 21"/>
          <p:cNvSpPr>
            <a:spLocks noGrp="1"/>
          </p:cNvSpPr>
          <p:nvPr>
            <p:ph type="pic" sz="quarter" idx="19"/>
          </p:nvPr>
        </p:nvSpPr>
        <p:spPr>
          <a:xfrm>
            <a:off x="975677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0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10971213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0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2" name="Picture Placeholder 21"/>
          <p:cNvSpPr>
            <a:spLocks noGrp="1"/>
          </p:cNvSpPr>
          <p:nvPr>
            <p:ph type="pic" sz="quarter" idx="22"/>
          </p:nvPr>
        </p:nvSpPr>
        <p:spPr>
          <a:xfrm>
            <a:off x="121602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3" name="Picture Placeholder 21"/>
          <p:cNvSpPr>
            <a:spLocks noGrp="1"/>
          </p:cNvSpPr>
          <p:nvPr>
            <p:ph type="pic" sz="quarter" idx="23"/>
          </p:nvPr>
        </p:nvSpPr>
        <p:spPr>
          <a:xfrm>
            <a:off x="2439988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4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365442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5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487997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6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6094413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7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731837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8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8532813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75677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0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10971213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1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387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2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121641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3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2440375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4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65481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5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488036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6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6094800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7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731876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8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8533200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9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975716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70" name="Picture Placeholder 21"/>
          <p:cNvSpPr>
            <a:spLocks noGrp="1"/>
          </p:cNvSpPr>
          <p:nvPr>
            <p:ph type="pic" sz="quarter" idx="40"/>
          </p:nvPr>
        </p:nvSpPr>
        <p:spPr>
          <a:xfrm>
            <a:off x="10971600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82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635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38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28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457325" y="2028825"/>
            <a:ext cx="5676900" cy="367665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648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07660" y="2019300"/>
            <a:ext cx="4896000" cy="29845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197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521200" y="2286000"/>
            <a:ext cx="2946400" cy="217646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450667" y="2172942"/>
            <a:ext cx="2563560" cy="193682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13110" y="2172863"/>
            <a:ext cx="2563560" cy="193682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538740" y="2004623"/>
            <a:ext cx="2236920" cy="170300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47481" y="2004623"/>
            <a:ext cx="2236920" cy="170300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86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214A-B52F-4E60-9405-5F20099871D9}" type="datetime1">
              <a:rPr lang="id-ID" smtClean="0"/>
              <a:t>21/05/19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94B5-8C35-4E38-8FC1-B73EBEBA3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28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721" r:id="rId3"/>
    <p:sldLayoutId id="2147483714" r:id="rId4"/>
    <p:sldLayoutId id="2147483716" r:id="rId5"/>
    <p:sldLayoutId id="2147483715" r:id="rId6"/>
    <p:sldLayoutId id="2147483713" r:id="rId7"/>
    <p:sldLayoutId id="2147483707" r:id="rId8"/>
    <p:sldLayoutId id="2147483704" r:id="rId9"/>
    <p:sldLayoutId id="2147483687" r:id="rId10"/>
    <p:sldLayoutId id="2147483671" r:id="rId11"/>
    <p:sldLayoutId id="2147483672" r:id="rId12"/>
    <p:sldLayoutId id="2147483678" r:id="rId13"/>
    <p:sldLayoutId id="2147483679" r:id="rId14"/>
    <p:sldLayoutId id="2147483677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720" r:id="rId23"/>
    <p:sldLayoutId id="2147483717" r:id="rId24"/>
    <p:sldLayoutId id="2147483719" r:id="rId25"/>
    <p:sldLayoutId id="2147483718" r:id="rId26"/>
    <p:sldLayoutId id="2147483689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9" r:id="rId34"/>
    <p:sldLayoutId id="2147483698" r:id="rId35"/>
    <p:sldLayoutId id="2147483700" r:id="rId36"/>
    <p:sldLayoutId id="2147483701" r:id="rId37"/>
    <p:sldLayoutId id="2147483690" r:id="rId38"/>
    <p:sldLayoutId id="2147483691" r:id="rId39"/>
    <p:sldLayoutId id="2147483676" r:id="rId40"/>
    <p:sldLayoutId id="2147483675" r:id="rId41"/>
    <p:sldLayoutId id="2147483673" r:id="rId42"/>
    <p:sldLayoutId id="2147483674" r:id="rId43"/>
    <p:sldLayoutId id="2147483670" r:id="rId44"/>
    <p:sldLayoutId id="2147483658" r:id="rId45"/>
    <p:sldLayoutId id="2147483656" r:id="rId46"/>
    <p:sldLayoutId id="2147483712" r:id="rId47"/>
    <p:sldLayoutId id="2147483711" r:id="rId48"/>
    <p:sldLayoutId id="2147483708" r:id="rId49"/>
    <p:sldLayoutId id="2147483705" r:id="rId50"/>
    <p:sldLayoutId id="2147483703" r:id="rId51"/>
    <p:sldLayoutId id="2147483667" r:id="rId52"/>
    <p:sldLayoutId id="2147483669" r:id="rId53"/>
    <p:sldLayoutId id="2147483706" r:id="rId54"/>
    <p:sldLayoutId id="2147483688" r:id="rId55"/>
    <p:sldLayoutId id="2147483710" r:id="rId56"/>
    <p:sldLayoutId id="2147483709" r:id="rId57"/>
    <p:sldLayoutId id="2147483702" r:id="rId58"/>
    <p:sldLayoutId id="2147483722" r:id="rId59"/>
    <p:sldLayoutId id="2147483723" r:id="rId60"/>
    <p:sldLayoutId id="2147483724" r:id="rId6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D645-CE04-4838-B192-FA008DD9FEC2}" type="datetimeFigureOut">
              <a:rPr lang="id-ID" smtClean="0"/>
              <a:t>21/05/19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6F1B-C519-4DE7-B085-8574403D12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8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53947" y="4342675"/>
            <a:ext cx="10284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latin typeface="Lato" panose="020F0502020204030203" pitchFamily="34" charset="0"/>
              </a:rPr>
              <a:t>Music Composition in Excel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8109" y="5326709"/>
            <a:ext cx="2595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0000"/>
                </a:solidFill>
                <a:latin typeface="Open Sans"/>
              </a:rPr>
              <a:t>Henry Mattinson</a:t>
            </a:r>
            <a:endParaRPr lang="id-ID" sz="2400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7785" y="5705672"/>
            <a:ext cx="211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rgbClr val="000000"/>
                </a:solidFill>
                <a:latin typeface="Open Sans"/>
              </a:rPr>
              <a:t>University of Cambridge</a:t>
            </a:r>
            <a:endParaRPr lang="id-ID" sz="1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1121" y="3592284"/>
            <a:ext cx="2609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5400" b="1" dirty="0" smtClean="0">
                <a:latin typeface="Lato" panose="020F0502020204030203" pitchFamily="34" charset="0"/>
                <a:cs typeface="Arial" panose="020B0604020202020204" pitchFamily="34" charset="0"/>
              </a:rPr>
              <a:t>Excello</a:t>
            </a:r>
            <a:endParaRPr lang="id-ID" sz="54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756401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2427653" y="6756401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855305" y="6756401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7305656" y="6756401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9748793" y="6756401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496" y="0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2431149" y="0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858801" y="0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7309152" y="0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9752289" y="0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excelloLogo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28" y="1866543"/>
            <a:ext cx="1581745" cy="15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reeform 3"/>
          <p:cNvSpPr/>
          <p:nvPr/>
        </p:nvSpPr>
        <p:spPr>
          <a:xfrm rot="13500000">
            <a:off x="-2632672" y="3405253"/>
            <a:ext cx="8137847" cy="4068924"/>
          </a:xfrm>
          <a:custGeom>
            <a:avLst/>
            <a:gdLst>
              <a:gd name="connsiteX0" fmla="*/ 0 w 8137847"/>
              <a:gd name="connsiteY0" fmla="*/ 4068924 h 4068924"/>
              <a:gd name="connsiteX1" fmla="*/ 4068924 w 8137847"/>
              <a:gd name="connsiteY1" fmla="*/ 0 h 4068924"/>
              <a:gd name="connsiteX2" fmla="*/ 8137847 w 8137847"/>
              <a:gd name="connsiteY2" fmla="*/ 4068924 h 40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7847" h="4068924">
                <a:moveTo>
                  <a:pt x="0" y="4068924"/>
                </a:moveTo>
                <a:lnTo>
                  <a:pt x="4068924" y="0"/>
                </a:lnTo>
                <a:lnTo>
                  <a:pt x="8137847" y="4068924"/>
                </a:lnTo>
                <a:close/>
              </a:path>
            </a:pathLst>
          </a:custGeom>
          <a:solidFill>
            <a:schemeClr val="accent2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" name="Freeform 4"/>
          <p:cNvSpPr/>
          <p:nvPr/>
        </p:nvSpPr>
        <p:spPr>
          <a:xfrm rot="13500000">
            <a:off x="8955892" y="-346687"/>
            <a:ext cx="4838387" cy="2419193"/>
          </a:xfrm>
          <a:custGeom>
            <a:avLst/>
            <a:gdLst>
              <a:gd name="connsiteX0" fmla="*/ 0 w 4838387"/>
              <a:gd name="connsiteY0" fmla="*/ 0 h 2419193"/>
              <a:gd name="connsiteX1" fmla="*/ 4838387 w 4838387"/>
              <a:gd name="connsiteY1" fmla="*/ 0 h 2419193"/>
              <a:gd name="connsiteX2" fmla="*/ 2419193 w 4838387"/>
              <a:gd name="connsiteY2" fmla="*/ 2419193 h 241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8387" h="2419193">
                <a:moveTo>
                  <a:pt x="0" y="0"/>
                </a:moveTo>
                <a:lnTo>
                  <a:pt x="4838387" y="0"/>
                </a:lnTo>
                <a:lnTo>
                  <a:pt x="2419193" y="241919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4206000" y="2854311"/>
            <a:ext cx="3780000" cy="540000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Objectives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7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Objectives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11</a:t>
            </a:fld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35987" y="2266129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35986" y="4250516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44856" y="3093730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Inclusive to 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4854" y="5220808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5586541" y="2191395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5587389" y="3145075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5582727" y="4149442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6" name="Picture 35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28" y="4089405"/>
            <a:ext cx="699235" cy="699235"/>
          </a:xfrm>
          <a:prstGeom prst="rect">
            <a:avLst/>
          </a:prstGeom>
        </p:spPr>
      </p:pic>
      <p:pic>
        <p:nvPicPr>
          <p:cNvPr id="37" name="Picture 36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2" y="3090582"/>
            <a:ext cx="699235" cy="69923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21536" y="18121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" name="Picture 39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01" y="2101468"/>
            <a:ext cx="699235" cy="699235"/>
          </a:xfrm>
          <a:prstGeom prst="rect">
            <a:avLst/>
          </a:prstGeom>
        </p:spPr>
      </p:pic>
      <p:pic>
        <p:nvPicPr>
          <p:cNvPr id="41" name="Picture 40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71" y="5055135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1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206000" y="2854311"/>
            <a:ext cx="3780000" cy="954107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Design + Implementation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7988519" y="-1"/>
            <a:ext cx="4203481" cy="4203481"/>
          </a:xfrm>
          <a:custGeom>
            <a:avLst/>
            <a:gdLst>
              <a:gd name="connsiteX0" fmla="*/ 4203481 w 4203481"/>
              <a:gd name="connsiteY0" fmla="*/ 0 h 4203481"/>
              <a:gd name="connsiteX1" fmla="*/ 4203481 w 4203481"/>
              <a:gd name="connsiteY1" fmla="*/ 4203481 h 4203481"/>
              <a:gd name="connsiteX2" fmla="*/ 0 w 4203481"/>
              <a:gd name="connsiteY2" fmla="*/ 4203481 h 420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3481" h="4203481">
                <a:moveTo>
                  <a:pt x="4203481" y="0"/>
                </a:moveTo>
                <a:lnTo>
                  <a:pt x="4203481" y="4203481"/>
                </a:lnTo>
                <a:lnTo>
                  <a:pt x="0" y="420348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/>
        </p:nvSpPr>
        <p:spPr>
          <a:xfrm rot="16200000">
            <a:off x="0" y="2515646"/>
            <a:ext cx="4342354" cy="4342354"/>
          </a:xfrm>
          <a:custGeom>
            <a:avLst/>
            <a:gdLst>
              <a:gd name="connsiteX0" fmla="*/ 0 w 4342354"/>
              <a:gd name="connsiteY0" fmla="*/ 0 h 4342354"/>
              <a:gd name="connsiteX1" fmla="*/ 4342354 w 4342354"/>
              <a:gd name="connsiteY1" fmla="*/ 0 h 4342354"/>
              <a:gd name="connsiteX2" fmla="*/ 0 w 4342354"/>
              <a:gd name="connsiteY2" fmla="*/ 4342354 h 43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354" h="4342354">
                <a:moveTo>
                  <a:pt x="0" y="0"/>
                </a:moveTo>
                <a:lnTo>
                  <a:pt x="4342354" y="0"/>
                </a:lnTo>
                <a:lnTo>
                  <a:pt x="0" y="4342354"/>
                </a:lnTo>
                <a:close/>
              </a:path>
            </a:pathLst>
          </a:cu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64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Design + Implementation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Particpatory Design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841787" y="1866602"/>
            <a:ext cx="40959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Initial formative </a:t>
            </a:r>
            <a:r>
              <a:rPr lang="id-ID" dirty="0">
                <a:solidFill>
                  <a:schemeClr val="tx2"/>
                </a:solidFill>
                <a:latin typeface="+mj-lt"/>
              </a:rPr>
              <a:t>e</a:t>
            </a:r>
            <a:r>
              <a:rPr lang="id-ID" dirty="0" smtClean="0">
                <a:solidFill>
                  <a:schemeClr val="tx2"/>
                </a:solidFill>
                <a:latin typeface="+mj-lt"/>
              </a:rPr>
              <a:t>valuation sessions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21 users</a:t>
            </a: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Continued feedback</a:t>
            </a: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Outcomes: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Dynamics in cells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Inferred octave 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Nested instructions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Toggling button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Continuous dynamics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Automatic stepping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Absolute tempo</a:t>
            </a:r>
          </a:p>
          <a:p>
            <a:pPr marL="285750" indent="-285750">
              <a:buFont typeface="Arial"/>
              <a:buChar char="•"/>
            </a:pPr>
            <a:endParaRPr lang="id-ID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432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4206000" y="2854311"/>
            <a:ext cx="3780000" cy="540000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Evaluation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988519" y="2654519"/>
            <a:ext cx="4203481" cy="4203481"/>
          </a:xfrm>
          <a:custGeom>
            <a:avLst/>
            <a:gdLst>
              <a:gd name="connsiteX0" fmla="*/ 4203481 w 4203481"/>
              <a:gd name="connsiteY0" fmla="*/ 0 h 4203481"/>
              <a:gd name="connsiteX1" fmla="*/ 4203481 w 4203481"/>
              <a:gd name="connsiteY1" fmla="*/ 4203481 h 4203481"/>
              <a:gd name="connsiteX2" fmla="*/ 0 w 4203481"/>
              <a:gd name="connsiteY2" fmla="*/ 4203481 h 420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3481" h="4203481">
                <a:moveTo>
                  <a:pt x="4203481" y="0"/>
                </a:moveTo>
                <a:lnTo>
                  <a:pt x="4203481" y="4203481"/>
                </a:lnTo>
                <a:lnTo>
                  <a:pt x="0" y="4203481"/>
                </a:lnTo>
                <a:close/>
              </a:path>
            </a:pathLst>
          </a:cu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2" name="Freeform 11"/>
          <p:cNvSpPr/>
          <p:nvPr/>
        </p:nvSpPr>
        <p:spPr>
          <a:xfrm>
            <a:off x="-14514" y="0"/>
            <a:ext cx="4342354" cy="4342354"/>
          </a:xfrm>
          <a:custGeom>
            <a:avLst/>
            <a:gdLst>
              <a:gd name="connsiteX0" fmla="*/ 0 w 4342354"/>
              <a:gd name="connsiteY0" fmla="*/ 0 h 4342354"/>
              <a:gd name="connsiteX1" fmla="*/ 4342354 w 4342354"/>
              <a:gd name="connsiteY1" fmla="*/ 0 h 4342354"/>
              <a:gd name="connsiteX2" fmla="*/ 0 w 4342354"/>
              <a:gd name="connsiteY2" fmla="*/ 4342354 h 43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354" h="4342354">
                <a:moveTo>
                  <a:pt x="0" y="0"/>
                </a:moveTo>
                <a:lnTo>
                  <a:pt x="4342354" y="0"/>
                </a:lnTo>
                <a:lnTo>
                  <a:pt x="0" y="434235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258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841787" y="1866602"/>
            <a:ext cx="60965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MIDI Conversion</a:t>
            </a:r>
          </a:p>
          <a:p>
            <a:pPr marL="285750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Summative Evaluation</a:t>
            </a:r>
          </a:p>
          <a:p>
            <a:pPr marL="742950" lvl="1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19 </a:t>
            </a: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of the original 21 users</a:t>
            </a:r>
          </a:p>
          <a:p>
            <a:pPr marL="742950" lvl="1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Transcription and composition task</a:t>
            </a:r>
          </a:p>
          <a:p>
            <a:pPr marL="742950" lvl="1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Analysis of participatory design features</a:t>
            </a:r>
          </a:p>
          <a:p>
            <a:pPr marL="742950" lvl="1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Cognitive dimensions of notation questionaire</a:t>
            </a:r>
          </a:p>
          <a:p>
            <a:pPr marL="1200150" lvl="2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Comparison with Sibelius</a:t>
            </a:r>
          </a:p>
          <a:p>
            <a:pPr marL="285750" indent="-285750">
              <a:buFont typeface="Arial"/>
              <a:buChar char="•"/>
            </a:pP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272255" y="2967335"/>
            <a:ext cx="3647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5400" b="1" dirty="0" smtClean="0">
                <a:latin typeface="Lato" panose="020F0502020204030203" pitchFamily="34" charset="0"/>
                <a:cs typeface="Arial" panose="020B0604020202020204" pitchFamily="34" charset="0"/>
              </a:rPr>
              <a:t>Thank you</a:t>
            </a:r>
            <a:endParaRPr lang="id-ID" sz="54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756401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2427653" y="6756401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855305" y="6756401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7305656" y="6756401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9748793" y="6756401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496" y="0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2431149" y="0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858801" y="0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7309152" y="0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9752289" y="0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9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Inferred Octaves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grpSp>
        <p:nvGrpSpPr>
          <p:cNvPr id="2" name="Group 1"/>
          <p:cNvGrpSpPr/>
          <p:nvPr/>
        </p:nvGrpSpPr>
        <p:grpSpPr>
          <a:xfrm>
            <a:off x="1966137" y="1810399"/>
            <a:ext cx="8265000" cy="4510404"/>
            <a:chOff x="3006248" y="2023468"/>
            <a:chExt cx="7159399" cy="3907052"/>
          </a:xfrm>
        </p:grpSpPr>
        <p:pic>
          <p:nvPicPr>
            <p:cNvPr id="6" name="Picture 5" descr="Screenshot 2019-04-29 at 17.50.3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63"/>
            <a:stretch/>
          </p:blipFill>
          <p:spPr>
            <a:xfrm>
              <a:off x="3006248" y="3338927"/>
              <a:ext cx="7159399" cy="2591593"/>
            </a:xfrm>
            <a:prstGeom prst="rect">
              <a:avLst/>
            </a:prstGeom>
          </p:spPr>
        </p:pic>
        <p:pic>
          <p:nvPicPr>
            <p:cNvPr id="7" name="Picture 6" descr="Screenshot 2019-04-29 at 17.50.3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05" b="67830"/>
            <a:stretch/>
          </p:blipFill>
          <p:spPr>
            <a:xfrm>
              <a:off x="3710220" y="2023468"/>
              <a:ext cx="6136135" cy="1215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85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Viscosity Cognitive Dimension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4" name="Picture 3" descr="Screenshot 2019-04-29 at 19.00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496749"/>
            <a:ext cx="9575800" cy="246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5809" y="2134718"/>
            <a:ext cx="79156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When you need to make changes to previous, work it is easy to make the </a:t>
            </a:r>
            <a:r>
              <a:rPr lang="en-US" sz="2400" baseline="30000" dirty="0" smtClean="0"/>
              <a:t>change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340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12" name="Content Placeholder 11"/>
          <p:cNvSpPr txBox="1">
            <a:spLocks/>
          </p:cNvSpPr>
          <p:nvPr/>
        </p:nvSpPr>
        <p:spPr>
          <a:xfrm>
            <a:off x="2498651" y="4198957"/>
            <a:ext cx="7208875" cy="19820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Final year University of Cambridge Computer Scientist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Musician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Spreadsheet </a:t>
            </a:r>
            <a:r>
              <a:rPr lang="en-US" sz="1800" b="1" dirty="0" smtClean="0">
                <a:solidFill>
                  <a:schemeClr val="tx2"/>
                </a:solidFill>
              </a:rPr>
              <a:t>Enthusiast</a:t>
            </a:r>
            <a:endParaRPr lang="en-US" sz="1800" b="1" dirty="0" smtClean="0">
              <a:solidFill>
                <a:schemeClr val="tx2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23624" y="3106289"/>
            <a:ext cx="3558928" cy="652462"/>
            <a:chOff x="4279718" y="3549533"/>
            <a:chExt cx="3558928" cy="652462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4279718" y="3760670"/>
              <a:ext cx="681038" cy="441325"/>
            </a:xfrm>
            <a:custGeom>
              <a:avLst/>
              <a:gdLst>
                <a:gd name="T0" fmla="*/ 0 w 429"/>
                <a:gd name="T1" fmla="*/ 134 h 278"/>
                <a:gd name="T2" fmla="*/ 71 w 429"/>
                <a:gd name="T3" fmla="*/ 278 h 278"/>
                <a:gd name="T4" fmla="*/ 429 w 429"/>
                <a:gd name="T5" fmla="*/ 278 h 278"/>
                <a:gd name="T6" fmla="*/ 429 w 429"/>
                <a:gd name="T7" fmla="*/ 0 h 278"/>
                <a:gd name="T8" fmla="*/ 71 w 429"/>
                <a:gd name="T9" fmla="*/ 0 h 278"/>
                <a:gd name="T10" fmla="*/ 0 w 429"/>
                <a:gd name="T11" fmla="*/ 13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278">
                  <a:moveTo>
                    <a:pt x="0" y="134"/>
                  </a:moveTo>
                  <a:lnTo>
                    <a:pt x="71" y="278"/>
                  </a:lnTo>
                  <a:lnTo>
                    <a:pt x="429" y="278"/>
                  </a:lnTo>
                  <a:lnTo>
                    <a:pt x="429" y="0"/>
                  </a:lnTo>
                  <a:lnTo>
                    <a:pt x="71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4606743" y="3725745"/>
              <a:ext cx="357188" cy="476250"/>
            </a:xfrm>
            <a:custGeom>
              <a:avLst/>
              <a:gdLst>
                <a:gd name="T0" fmla="*/ 225 w 225"/>
                <a:gd name="T1" fmla="*/ 300 h 300"/>
                <a:gd name="T2" fmla="*/ 0 w 225"/>
                <a:gd name="T3" fmla="*/ 168 h 300"/>
                <a:gd name="T4" fmla="*/ 98 w 225"/>
                <a:gd name="T5" fmla="*/ 0 h 300"/>
                <a:gd name="T6" fmla="*/ 225 w 225"/>
                <a:gd name="T7" fmla="*/ 103 h 300"/>
                <a:gd name="T8" fmla="*/ 225 w 225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300">
                  <a:moveTo>
                    <a:pt x="225" y="300"/>
                  </a:moveTo>
                  <a:lnTo>
                    <a:pt x="0" y="168"/>
                  </a:lnTo>
                  <a:lnTo>
                    <a:pt x="98" y="0"/>
                  </a:lnTo>
                  <a:lnTo>
                    <a:pt x="225" y="103"/>
                  </a:lnTo>
                  <a:lnTo>
                    <a:pt x="225" y="3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7157608" y="3760670"/>
              <a:ext cx="681038" cy="441325"/>
            </a:xfrm>
            <a:custGeom>
              <a:avLst/>
              <a:gdLst>
                <a:gd name="T0" fmla="*/ 429 w 429"/>
                <a:gd name="T1" fmla="*/ 134 h 278"/>
                <a:gd name="T2" fmla="*/ 358 w 429"/>
                <a:gd name="T3" fmla="*/ 278 h 278"/>
                <a:gd name="T4" fmla="*/ 0 w 429"/>
                <a:gd name="T5" fmla="*/ 278 h 278"/>
                <a:gd name="T6" fmla="*/ 0 w 429"/>
                <a:gd name="T7" fmla="*/ 0 h 278"/>
                <a:gd name="T8" fmla="*/ 358 w 429"/>
                <a:gd name="T9" fmla="*/ 0 h 278"/>
                <a:gd name="T10" fmla="*/ 429 w 429"/>
                <a:gd name="T11" fmla="*/ 13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278">
                  <a:moveTo>
                    <a:pt x="429" y="134"/>
                  </a:moveTo>
                  <a:lnTo>
                    <a:pt x="358" y="278"/>
                  </a:lnTo>
                  <a:lnTo>
                    <a:pt x="0" y="278"/>
                  </a:lnTo>
                  <a:lnTo>
                    <a:pt x="0" y="0"/>
                  </a:lnTo>
                  <a:lnTo>
                    <a:pt x="358" y="0"/>
                  </a:lnTo>
                  <a:lnTo>
                    <a:pt x="429" y="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157608" y="3725745"/>
              <a:ext cx="354013" cy="476250"/>
            </a:xfrm>
            <a:custGeom>
              <a:avLst/>
              <a:gdLst>
                <a:gd name="T0" fmla="*/ 0 w 223"/>
                <a:gd name="T1" fmla="*/ 300 h 300"/>
                <a:gd name="T2" fmla="*/ 223 w 223"/>
                <a:gd name="T3" fmla="*/ 168 h 300"/>
                <a:gd name="T4" fmla="*/ 128 w 223"/>
                <a:gd name="T5" fmla="*/ 0 h 300"/>
                <a:gd name="T6" fmla="*/ 0 w 223"/>
                <a:gd name="T7" fmla="*/ 103 h 300"/>
                <a:gd name="T8" fmla="*/ 0 w 223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0">
                  <a:moveTo>
                    <a:pt x="0" y="300"/>
                  </a:moveTo>
                  <a:lnTo>
                    <a:pt x="223" y="168"/>
                  </a:lnTo>
                  <a:lnTo>
                    <a:pt x="128" y="0"/>
                  </a:lnTo>
                  <a:lnTo>
                    <a:pt x="0" y="103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613887" y="3549533"/>
              <a:ext cx="2893848" cy="4429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Subtitle 4"/>
          <p:cNvSpPr txBox="1">
            <a:spLocks/>
          </p:cNvSpPr>
          <p:nvPr/>
        </p:nvSpPr>
        <p:spPr>
          <a:xfrm>
            <a:off x="4657090" y="3079331"/>
            <a:ext cx="2891997" cy="48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 smtClean="0">
                <a:solidFill>
                  <a:schemeClr val="bg1"/>
                </a:solidFill>
                <a:latin typeface="+mj-lt"/>
              </a:rPr>
              <a:t>Who’s Henry?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Placeholder 4" descr="HENRY MATTENSON_PRINT &amp; WEB_FULL RES_sRGB_001 (1).jpg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7" r="16637"/>
          <a:stretch>
            <a:fillRect/>
          </a:stretch>
        </p:blipFill>
        <p:spPr>
          <a:xfrm>
            <a:off x="5106000" y="1110043"/>
            <a:ext cx="1980000" cy="1980000"/>
          </a:xfrm>
        </p:spPr>
      </p:pic>
    </p:spTree>
    <p:extLst>
      <p:ext uri="{BB962C8B-B14F-4D97-AF65-F5344CB8AC3E}">
        <p14:creationId xmlns:p14="http://schemas.microsoft.com/office/powerpoint/2010/main" val="60166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3</a:t>
            </a:fld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6126593" y="1960102"/>
            <a:ext cx="1416524" cy="663834"/>
            <a:chOff x="6905625" y="1779127"/>
            <a:chExt cx="1416524" cy="663834"/>
          </a:xfrm>
        </p:grpSpPr>
        <p:sp>
          <p:nvSpPr>
            <p:cNvPr id="4" name="TextBox 3"/>
            <p:cNvSpPr txBox="1"/>
            <p:nvPr/>
          </p:nvSpPr>
          <p:spPr>
            <a:xfrm>
              <a:off x="6905625" y="1779127"/>
              <a:ext cx="1416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+mj-lt"/>
                </a:rPr>
                <a:t>Contents</a:t>
              </a:r>
              <a:endParaRPr lang="id-ID" sz="2400" dirty="0"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5625" y="2165962"/>
              <a:ext cx="1846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5261632" y="2001507"/>
            <a:ext cx="581025" cy="581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/>
        </p:nvGrpSpPr>
        <p:grpSpPr>
          <a:xfrm>
            <a:off x="5368294" y="2149754"/>
            <a:ext cx="367700" cy="284530"/>
            <a:chOff x="5895975" y="3276601"/>
            <a:chExt cx="400050" cy="309563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003925" y="3276601"/>
              <a:ext cx="292100" cy="61913"/>
            </a:xfrm>
            <a:custGeom>
              <a:avLst/>
              <a:gdLst>
                <a:gd name="T0" fmla="*/ 4 w 76"/>
                <a:gd name="T1" fmla="*/ 0 h 16"/>
                <a:gd name="T2" fmla="*/ 72 w 76"/>
                <a:gd name="T3" fmla="*/ 0 h 16"/>
                <a:gd name="T4" fmla="*/ 76 w 76"/>
                <a:gd name="T5" fmla="*/ 4 h 16"/>
                <a:gd name="T6" fmla="*/ 76 w 76"/>
                <a:gd name="T7" fmla="*/ 12 h 16"/>
                <a:gd name="T8" fmla="*/ 72 w 76"/>
                <a:gd name="T9" fmla="*/ 16 h 16"/>
                <a:gd name="T10" fmla="*/ 4 w 76"/>
                <a:gd name="T11" fmla="*/ 16 h 16"/>
                <a:gd name="T12" fmla="*/ 0 w 76"/>
                <a:gd name="T13" fmla="*/ 12 h 16"/>
                <a:gd name="T14" fmla="*/ 0 w 76"/>
                <a:gd name="T15" fmla="*/ 4 h 16"/>
                <a:gd name="T16" fmla="*/ 4 w 7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">
                  <a:moveTo>
                    <a:pt x="4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4"/>
                    <a:pt x="74" y="16"/>
                    <a:pt x="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003925" y="3400426"/>
              <a:ext cx="231775" cy="61913"/>
            </a:xfrm>
            <a:custGeom>
              <a:avLst/>
              <a:gdLst>
                <a:gd name="T0" fmla="*/ 4 w 60"/>
                <a:gd name="T1" fmla="*/ 0 h 16"/>
                <a:gd name="T2" fmla="*/ 56 w 60"/>
                <a:gd name="T3" fmla="*/ 0 h 16"/>
                <a:gd name="T4" fmla="*/ 60 w 60"/>
                <a:gd name="T5" fmla="*/ 4 h 16"/>
                <a:gd name="T6" fmla="*/ 60 w 60"/>
                <a:gd name="T7" fmla="*/ 12 h 16"/>
                <a:gd name="T8" fmla="*/ 56 w 60"/>
                <a:gd name="T9" fmla="*/ 16 h 16"/>
                <a:gd name="T10" fmla="*/ 4 w 60"/>
                <a:gd name="T11" fmla="*/ 16 h 16"/>
                <a:gd name="T12" fmla="*/ 0 w 60"/>
                <a:gd name="T13" fmla="*/ 12 h 16"/>
                <a:gd name="T14" fmla="*/ 0 w 60"/>
                <a:gd name="T15" fmla="*/ 4 h 16"/>
                <a:gd name="T16" fmla="*/ 4 w 6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6">
                  <a:moveTo>
                    <a:pt x="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4"/>
                    <a:pt x="58" y="16"/>
                    <a:pt x="56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003925" y="3524251"/>
              <a:ext cx="277813" cy="61913"/>
            </a:xfrm>
            <a:custGeom>
              <a:avLst/>
              <a:gdLst>
                <a:gd name="T0" fmla="*/ 4 w 72"/>
                <a:gd name="T1" fmla="*/ 0 h 16"/>
                <a:gd name="T2" fmla="*/ 68 w 72"/>
                <a:gd name="T3" fmla="*/ 0 h 16"/>
                <a:gd name="T4" fmla="*/ 72 w 72"/>
                <a:gd name="T5" fmla="*/ 4 h 16"/>
                <a:gd name="T6" fmla="*/ 72 w 72"/>
                <a:gd name="T7" fmla="*/ 12 h 16"/>
                <a:gd name="T8" fmla="*/ 68 w 72"/>
                <a:gd name="T9" fmla="*/ 16 h 16"/>
                <a:gd name="T10" fmla="*/ 4 w 72"/>
                <a:gd name="T11" fmla="*/ 16 h 16"/>
                <a:gd name="T12" fmla="*/ 0 w 72"/>
                <a:gd name="T13" fmla="*/ 12 h 16"/>
                <a:gd name="T14" fmla="*/ 0 w 72"/>
                <a:gd name="T15" fmla="*/ 4 h 16"/>
                <a:gd name="T16" fmla="*/ 4 w 72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6">
                  <a:moveTo>
                    <a:pt x="4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4"/>
                    <a:pt x="70" y="16"/>
                    <a:pt x="6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5895975" y="327660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895975" y="3400426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895975" y="352425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552144" y="2636815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70725" y="3006642"/>
            <a:ext cx="162839" cy="1628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5552144" y="3218449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70725" y="3575754"/>
            <a:ext cx="162839" cy="1628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5552144" y="3804361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70725" y="4193355"/>
            <a:ext cx="162839" cy="162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5552144" y="4385995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70725" y="4763954"/>
            <a:ext cx="162839" cy="1628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/>
          <p:cNvSpPr txBox="1"/>
          <p:nvPr/>
        </p:nvSpPr>
        <p:spPr>
          <a:xfrm>
            <a:off x="5842657" y="2918784"/>
            <a:ext cx="1849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Existing Programs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42657" y="4676096"/>
            <a:ext cx="2471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Implementation + Demos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42657" y="4105497"/>
            <a:ext cx="82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Design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42657" y="3487896"/>
            <a:ext cx="114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Objectives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6613" y="12545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552144" y="4958455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70725" y="5322967"/>
            <a:ext cx="162839" cy="1628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5842657" y="5235109"/>
            <a:ext cx="114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Evaluation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2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4</a:t>
            </a:fld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2735396" y="1851645"/>
            <a:ext cx="672120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9900" dirty="0" smtClean="0">
                <a:latin typeface="+mj-lt"/>
              </a:rPr>
              <a:t>Why?</a:t>
            </a:r>
            <a:endParaRPr lang="id-ID" sz="19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3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 28"/>
          <p:cNvSpPr/>
          <p:nvPr/>
        </p:nvSpPr>
        <p:spPr>
          <a:xfrm rot="2700000">
            <a:off x="6684496" y="-595879"/>
            <a:ext cx="8137847" cy="4068924"/>
          </a:xfrm>
          <a:custGeom>
            <a:avLst/>
            <a:gdLst>
              <a:gd name="connsiteX0" fmla="*/ 0 w 8137847"/>
              <a:gd name="connsiteY0" fmla="*/ 4068924 h 4068924"/>
              <a:gd name="connsiteX1" fmla="*/ 4068924 w 8137847"/>
              <a:gd name="connsiteY1" fmla="*/ 0 h 4068924"/>
              <a:gd name="connsiteX2" fmla="*/ 8137847 w 8137847"/>
              <a:gd name="connsiteY2" fmla="*/ 4068924 h 40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7847" h="4068924">
                <a:moveTo>
                  <a:pt x="0" y="4068924"/>
                </a:moveTo>
                <a:lnTo>
                  <a:pt x="4068924" y="0"/>
                </a:lnTo>
                <a:lnTo>
                  <a:pt x="8137847" y="4068924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2" name="Freeform 31"/>
          <p:cNvSpPr/>
          <p:nvPr/>
        </p:nvSpPr>
        <p:spPr>
          <a:xfrm rot="2700000">
            <a:off x="-1604608" y="4805792"/>
            <a:ext cx="4838387" cy="2419193"/>
          </a:xfrm>
          <a:custGeom>
            <a:avLst/>
            <a:gdLst>
              <a:gd name="connsiteX0" fmla="*/ 0 w 4838387"/>
              <a:gd name="connsiteY0" fmla="*/ 0 h 2419193"/>
              <a:gd name="connsiteX1" fmla="*/ 4838387 w 4838387"/>
              <a:gd name="connsiteY1" fmla="*/ 0 h 2419193"/>
              <a:gd name="connsiteX2" fmla="*/ 2419193 w 4838387"/>
              <a:gd name="connsiteY2" fmla="*/ 2419193 h 241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8387" h="2419193">
                <a:moveTo>
                  <a:pt x="0" y="0"/>
                </a:moveTo>
                <a:lnTo>
                  <a:pt x="4838387" y="0"/>
                </a:lnTo>
                <a:lnTo>
                  <a:pt x="2419193" y="241919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4206000" y="2854311"/>
            <a:ext cx="3780000" cy="540000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Existing Programs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Spreadsheet Music</a:t>
            </a:r>
          </a:p>
          <a:p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793327" y="6359150"/>
            <a:ext cx="96523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Photo: https</a:t>
            </a:r>
            <a:r>
              <a:rPr lang="en-US" sz="1200" dirty="0"/>
              <a:t>://</a:t>
            </a:r>
            <a:r>
              <a:rPr lang="en-US" sz="1200" dirty="0" err="1"/>
              <a:t>hackaday.com</a:t>
            </a:r>
            <a:r>
              <a:rPr lang="en-US" sz="1200" dirty="0"/>
              <a:t>/2019/02/02/never-mind-the-sheet-music-</a:t>
            </a:r>
            <a:r>
              <a:rPr lang="en-US" sz="1200" dirty="0" err="1"/>
              <a:t>heres</a:t>
            </a:r>
            <a:r>
              <a:rPr lang="en-US" sz="1200" dirty="0"/>
              <a:t>-spreadsheet-music/</a:t>
            </a:r>
          </a:p>
        </p:txBody>
      </p:sp>
      <p:pic>
        <p:nvPicPr>
          <p:cNvPr id="4" name="Picture 3" descr="spreadsheet-music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7" y="2101068"/>
            <a:ext cx="5610843" cy="315609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28086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8086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Integrated with 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673141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672760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8" name="Picture 37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6" y="3838340"/>
            <a:ext cx="699177" cy="699177"/>
          </a:xfrm>
          <a:prstGeom prst="rect">
            <a:avLst/>
          </a:prstGeom>
        </p:spPr>
      </p:pic>
      <p:pic>
        <p:nvPicPr>
          <p:cNvPr id="39" name="Picture 38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90" y="3841680"/>
            <a:ext cx="699235" cy="699235"/>
          </a:xfrm>
          <a:prstGeom prst="rect">
            <a:avLst/>
          </a:prstGeom>
        </p:spPr>
      </p:pic>
      <p:pic>
        <p:nvPicPr>
          <p:cNvPr id="40" name="Picture 39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80" y="2635193"/>
            <a:ext cx="699177" cy="699177"/>
          </a:xfrm>
          <a:prstGeom prst="rect">
            <a:avLst/>
          </a:prstGeom>
        </p:spPr>
      </p:pic>
      <p:pic>
        <p:nvPicPr>
          <p:cNvPr id="41" name="Picture 40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04" y="2638533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9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Manhattan</a:t>
            </a:r>
            <a:endParaRPr lang="id-ID" dirty="0"/>
          </a:p>
        </p:txBody>
      </p:sp>
      <p:pic>
        <p:nvPicPr>
          <p:cNvPr id="8" name="Picture 7" descr="manhatt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1" y="1873486"/>
            <a:ext cx="5466937" cy="394387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28086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8086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Integrated with </a:t>
            </a:r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673141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672760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9" name="Picture 18" descr="ques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6" y="2641644"/>
            <a:ext cx="654477" cy="654477"/>
          </a:xfrm>
          <a:prstGeom prst="rect">
            <a:avLst/>
          </a:prstGeom>
        </p:spPr>
      </p:pic>
      <p:pic>
        <p:nvPicPr>
          <p:cNvPr id="39" name="Picture 38" descr="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6" y="3838340"/>
            <a:ext cx="699177" cy="699177"/>
          </a:xfrm>
          <a:prstGeom prst="rect">
            <a:avLst/>
          </a:prstGeom>
        </p:spPr>
      </p:pic>
      <p:pic>
        <p:nvPicPr>
          <p:cNvPr id="40" name="Picture 39" descr="check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90" y="3841680"/>
            <a:ext cx="699235" cy="699235"/>
          </a:xfrm>
          <a:prstGeom prst="rect">
            <a:avLst/>
          </a:prstGeom>
        </p:spPr>
      </p:pic>
      <p:pic>
        <p:nvPicPr>
          <p:cNvPr id="17" name="Picture 16" descr="check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19" y="2595726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Sheet Music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799125" y="6363339"/>
            <a:ext cx="9289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Photo: </a:t>
            </a: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www.researchgate.net</a:t>
            </a:r>
            <a:r>
              <a:rPr lang="en-US" sz="1200" dirty="0"/>
              <a:t>/publication/307938052_Towards_spreadsheet_tools_for_end-user_music_programming/figures</a:t>
            </a:r>
          </a:p>
        </p:txBody>
      </p:sp>
      <p:pic>
        <p:nvPicPr>
          <p:cNvPr id="4" name="Picture 3" descr="The-SheetMusic-prototype_W6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" y="2262884"/>
            <a:ext cx="5662739" cy="26278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28086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8086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Integrated with </a:t>
            </a:r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673141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672760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9" name="Picture 38" descr="che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04" y="2638532"/>
            <a:ext cx="699235" cy="699235"/>
          </a:xfrm>
          <a:prstGeom prst="rect">
            <a:avLst/>
          </a:prstGeom>
        </p:spPr>
      </p:pic>
      <p:pic>
        <p:nvPicPr>
          <p:cNvPr id="40" name="Picture 39" descr="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09" y="3843494"/>
            <a:ext cx="699177" cy="699177"/>
          </a:xfrm>
          <a:prstGeom prst="rect">
            <a:avLst/>
          </a:prstGeom>
        </p:spPr>
      </p:pic>
      <p:pic>
        <p:nvPicPr>
          <p:cNvPr id="41" name="Picture 40" descr="che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03" y="3832563"/>
            <a:ext cx="699235" cy="699235"/>
          </a:xfrm>
          <a:prstGeom prst="rect">
            <a:avLst/>
          </a:prstGeom>
        </p:spPr>
      </p:pic>
      <p:pic>
        <p:nvPicPr>
          <p:cNvPr id="42" name="Picture 41" descr="che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17" y="2633974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Al-Jazari</a:t>
            </a:r>
          </a:p>
          <a:p>
            <a:endParaRPr lang="id-ID" dirty="0"/>
          </a:p>
        </p:txBody>
      </p:sp>
      <p:pic>
        <p:nvPicPr>
          <p:cNvPr id="6" name="Picture 5" descr="alJazar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45" y="1822590"/>
            <a:ext cx="5265660" cy="39526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3326" y="6363338"/>
            <a:ext cx="8510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Photo: </a:t>
            </a: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www.researchgate.net</a:t>
            </a:r>
            <a:r>
              <a:rPr lang="en-US" sz="1200" dirty="0"/>
              <a:t>/publication/229013989_Texture_Visual_Notation_for_Live_Coding_of_Pattern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086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8086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Integrated with </a:t>
            </a:r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673141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672760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6" name="Picture 35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09" y="3843494"/>
            <a:ext cx="699177" cy="699177"/>
          </a:xfrm>
          <a:prstGeom prst="rect">
            <a:avLst/>
          </a:prstGeom>
        </p:spPr>
      </p:pic>
      <p:pic>
        <p:nvPicPr>
          <p:cNvPr id="37" name="Picture 36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03" y="3832563"/>
            <a:ext cx="699235" cy="699235"/>
          </a:xfrm>
          <a:prstGeom prst="rect">
            <a:avLst/>
          </a:prstGeom>
        </p:spPr>
      </p:pic>
      <p:pic>
        <p:nvPicPr>
          <p:cNvPr id="38" name="Picture 37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17" y="2633974"/>
            <a:ext cx="699235" cy="69923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567506" y="23543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" name="Picture 39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23" y="2640347"/>
            <a:ext cx="699177" cy="6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ysClr val="windowText" lastClr="000000"/>
      </a:dk1>
      <a:lt1>
        <a:sysClr val="window" lastClr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Custom 19">
      <a:majorFont>
        <a:latin typeface="La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Preview">
      <a:dk1>
        <a:sysClr val="windowText" lastClr="000000"/>
      </a:dk1>
      <a:lt1>
        <a:sysClr val="window" lastClr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16578</TotalTime>
  <Words>258</Words>
  <Application>Microsoft Macintosh PowerPoint</Application>
  <PresentationFormat>Custom</PresentationFormat>
  <Paragraphs>110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Programs</vt:lpstr>
      <vt:lpstr>Existing Programs</vt:lpstr>
      <vt:lpstr>Existing Programs</vt:lpstr>
      <vt:lpstr>Existing Programs</vt:lpstr>
      <vt:lpstr>PowerPoint Presentation</vt:lpstr>
      <vt:lpstr>Objectives</vt:lpstr>
      <vt:lpstr>PowerPoint Presentation</vt:lpstr>
      <vt:lpstr>Design + Implementation</vt:lpstr>
      <vt:lpstr>PowerPoint Presentation</vt:lpstr>
      <vt:lpstr>Evaluation</vt:lpstr>
      <vt:lpstr>PowerPoint Presentation</vt:lpstr>
      <vt:lpstr>Evaluation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MITRA</dc:title>
  <dc:creator>Muse</dc:creator>
  <cp:lastModifiedBy>Henry Mattinson</cp:lastModifiedBy>
  <cp:revision>448</cp:revision>
  <dcterms:created xsi:type="dcterms:W3CDTF">2015-01-25T15:51:40Z</dcterms:created>
  <dcterms:modified xsi:type="dcterms:W3CDTF">2019-05-23T13:52:44Z</dcterms:modified>
</cp:coreProperties>
</file>