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57" r:id="rId5"/>
    <p:sldId id="267" r:id="rId6"/>
    <p:sldId id="268" r:id="rId7"/>
    <p:sldId id="259" r:id="rId8"/>
    <p:sldId id="263" r:id="rId9"/>
    <p:sldId id="260" r:id="rId10"/>
    <p:sldId id="261" r:id="rId11"/>
    <p:sldId id="262" r:id="rId12"/>
    <p:sldId id="264" r:id="rId13"/>
    <p:sldId id="272" r:id="rId14"/>
    <p:sldId id="265" r:id="rId15"/>
    <p:sldId id="269" r:id="rId16"/>
    <p:sldId id="270" r:id="rId17"/>
  </p:sldIdLst>
  <p:sldSz cx="12192000" cy="6858000"/>
  <p:notesSz cx="6797675" cy="9856788"/>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p:cNvSpPr>
            <a:spLocks noGrp="1"/>
          </p:cNvSpPr>
          <p:nvPr>
            <p:ph type="dt" sz="half" idx="10"/>
          </p:nvPr>
        </p:nvSpPr>
        <p:spPr/>
        <p:txBody>
          <a:bodyPr/>
          <a:lstStyle/>
          <a:p>
            <a:fld id="{F3572140-20F0-49B9-9ED8-D9B7165DF15F}" type="datetimeFigureOut">
              <a:rPr lang="nb-NO" smtClean="0"/>
              <a:t>09.10.2017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117558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F3572140-20F0-49B9-9ED8-D9B7165DF15F}" type="datetimeFigureOut">
              <a:rPr lang="nb-NO" smtClean="0"/>
              <a:t>09.10.2017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48076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F3572140-20F0-49B9-9ED8-D9B7165DF15F}" type="datetimeFigureOut">
              <a:rPr lang="nb-NO" smtClean="0"/>
              <a:t>09.10.2017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140742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F3572140-20F0-49B9-9ED8-D9B7165DF15F}" type="datetimeFigureOut">
              <a:rPr lang="nb-NO" smtClean="0"/>
              <a:t>09.10.2017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167284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F3572140-20F0-49B9-9ED8-D9B7165DF15F}" type="datetimeFigureOut">
              <a:rPr lang="nb-NO" smtClean="0"/>
              <a:t>09.10.2017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5219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F3572140-20F0-49B9-9ED8-D9B7165DF15F}" type="datetimeFigureOut">
              <a:rPr lang="nb-NO" smtClean="0"/>
              <a:t>09.10.2017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364602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F3572140-20F0-49B9-9ED8-D9B7165DF15F}" type="datetimeFigureOut">
              <a:rPr lang="nb-NO" smtClean="0"/>
              <a:t>09.10.2017</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294648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F3572140-20F0-49B9-9ED8-D9B7165DF15F}" type="datetimeFigureOut">
              <a:rPr lang="nb-NO" smtClean="0"/>
              <a:t>09.10.2017</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146019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F3572140-20F0-49B9-9ED8-D9B7165DF15F}" type="datetimeFigureOut">
              <a:rPr lang="nb-NO" smtClean="0"/>
              <a:t>09.10.2017</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264921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F3572140-20F0-49B9-9ED8-D9B7165DF15F}" type="datetimeFigureOut">
              <a:rPr lang="nb-NO" smtClean="0"/>
              <a:t>09.10.2017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378649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F3572140-20F0-49B9-9ED8-D9B7165DF15F}" type="datetimeFigureOut">
              <a:rPr lang="nb-NO" smtClean="0"/>
              <a:t>09.10.2017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A3E9F66-688C-417D-8418-75EE102928CE}" type="slidenum">
              <a:rPr lang="nb-NO" smtClean="0"/>
              <a:t>‹#›</a:t>
            </a:fld>
            <a:endParaRPr lang="nb-NO"/>
          </a:p>
        </p:txBody>
      </p:sp>
    </p:spTree>
    <p:extLst>
      <p:ext uri="{BB962C8B-B14F-4D97-AF65-F5344CB8AC3E}">
        <p14:creationId xmlns:p14="http://schemas.microsoft.com/office/powerpoint/2010/main" val="293210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72140-20F0-49B9-9ED8-D9B7165DF15F}" type="datetimeFigureOut">
              <a:rPr lang="nb-NO" smtClean="0"/>
              <a:t>09.10.2017</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E9F66-688C-417D-8418-75EE102928CE}" type="slidenum">
              <a:rPr lang="nb-NO" smtClean="0"/>
              <a:t>‹#›</a:t>
            </a:fld>
            <a:endParaRPr lang="nb-NO"/>
          </a:p>
        </p:txBody>
      </p:sp>
    </p:spTree>
    <p:extLst>
      <p:ext uri="{BB962C8B-B14F-4D97-AF65-F5344CB8AC3E}">
        <p14:creationId xmlns:p14="http://schemas.microsoft.com/office/powerpoint/2010/main" val="281366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vieralleoljebarn.od.n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9J4O5aT5hyg" TargetMode="External"/><Relationship Id="rId2" Type="http://schemas.openxmlformats.org/officeDocument/2006/relationships/hyperlink" Target="http://www.fn.no/FN-informasjon/Avtaler/Menneskerettigheter/FNs-verdenserklaering-om-menneskerettighe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290945"/>
            <a:ext cx="9144000" cy="3219018"/>
          </a:xfrm>
        </p:spPr>
        <p:txBody>
          <a:bodyPr>
            <a:normAutofit fontScale="90000"/>
          </a:bodyPr>
          <a:lstStyle/>
          <a:p>
            <a:r>
              <a:rPr lang="nb-NO" b="1" dirty="0"/>
              <a:t>OPERASJON DAGSVERK : FRA UTVINNING TIL UTDANNING I NIGERIA</a:t>
            </a:r>
            <a:br>
              <a:rPr lang="nb-NO" b="1" dirty="0"/>
            </a:br>
            <a:endParaRPr lang="nb-NO" dirty="0"/>
          </a:p>
        </p:txBody>
      </p:sp>
      <p:pic>
        <p:nvPicPr>
          <p:cNvPr id="4" name="Bilde 3" descr="Gå til vieralleoljebarn.od.no">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775460" y="3282594"/>
            <a:ext cx="8892540" cy="2339975"/>
          </a:xfrm>
          <a:prstGeom prst="rect">
            <a:avLst/>
          </a:prstGeom>
          <a:noFill/>
          <a:ln>
            <a:noFill/>
          </a:ln>
        </p:spPr>
      </p:pic>
    </p:spTree>
    <p:extLst>
      <p:ext uri="{BB962C8B-B14F-4D97-AF65-F5344CB8AC3E}">
        <p14:creationId xmlns:p14="http://schemas.microsoft.com/office/powerpoint/2010/main" val="99417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Oppdraget –del2</a:t>
            </a:r>
          </a:p>
        </p:txBody>
      </p:sp>
      <p:sp>
        <p:nvSpPr>
          <p:cNvPr id="3" name="Plassholder for innhold 2"/>
          <p:cNvSpPr>
            <a:spLocks noGrp="1"/>
          </p:cNvSpPr>
          <p:nvPr>
            <p:ph idx="1"/>
          </p:nvPr>
        </p:nvSpPr>
        <p:spPr/>
        <p:txBody>
          <a:bodyPr/>
          <a:lstStyle/>
          <a:p>
            <a:r>
              <a:rPr lang="nb-NO" dirty="0"/>
              <a:t>Oppgave 2: Lag en veggavis hvor dere tar for dere ett tema knyttet til OD- prosjektet. Veggavisen skal ha et overordnet tema (problemstilling), men gruppen må arbeide for å få frem ulike perspektiver. Vær kreative, og jobb med dybdelæring</a:t>
            </a:r>
            <a:r>
              <a:rPr lang="nb-NO" dirty="0">
                <a:sym typeface="Wingdings" panose="05000000000000000000" pitchFamily="2" charset="2"/>
              </a:rPr>
              <a:t></a:t>
            </a:r>
            <a:r>
              <a:rPr lang="nb-NO" dirty="0"/>
              <a:t> </a:t>
            </a:r>
          </a:p>
          <a:p>
            <a:endParaRPr lang="nb-NO" dirty="0"/>
          </a:p>
        </p:txBody>
      </p:sp>
    </p:spTree>
    <p:extLst>
      <p:ext uri="{BB962C8B-B14F-4D97-AF65-F5344CB8AC3E}">
        <p14:creationId xmlns:p14="http://schemas.microsoft.com/office/powerpoint/2010/main" val="40525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Vurderingskriterier-del2</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052562494"/>
              </p:ext>
            </p:extLst>
          </p:nvPr>
        </p:nvGraphicFramePr>
        <p:xfrm>
          <a:off x="838200" y="1473958"/>
          <a:ext cx="10515600" cy="4842961"/>
        </p:xfrm>
        <a:graphic>
          <a:graphicData uri="http://schemas.openxmlformats.org/drawingml/2006/table">
            <a:tbl>
              <a:tblPr firstRow="1" firstCol="1" bandRow="1">
                <a:tableStyleId>{5C22544A-7EE6-4342-B048-85BDC9FD1C3A}</a:tableStyleId>
              </a:tblPr>
              <a:tblGrid>
                <a:gridCol w="1454624">
                  <a:extLst>
                    <a:ext uri="{9D8B030D-6E8A-4147-A177-3AD203B41FA5}">
                      <a16:colId xmlns:a16="http://schemas.microsoft.com/office/drawing/2014/main" val="746008487"/>
                    </a:ext>
                  </a:extLst>
                </a:gridCol>
                <a:gridCol w="3043451">
                  <a:extLst>
                    <a:ext uri="{9D8B030D-6E8A-4147-A177-3AD203B41FA5}">
                      <a16:colId xmlns:a16="http://schemas.microsoft.com/office/drawing/2014/main" val="144018615"/>
                    </a:ext>
                  </a:extLst>
                </a:gridCol>
                <a:gridCol w="3388044">
                  <a:extLst>
                    <a:ext uri="{9D8B030D-6E8A-4147-A177-3AD203B41FA5}">
                      <a16:colId xmlns:a16="http://schemas.microsoft.com/office/drawing/2014/main" val="1362747004"/>
                    </a:ext>
                  </a:extLst>
                </a:gridCol>
                <a:gridCol w="2629481">
                  <a:extLst>
                    <a:ext uri="{9D8B030D-6E8A-4147-A177-3AD203B41FA5}">
                      <a16:colId xmlns:a16="http://schemas.microsoft.com/office/drawing/2014/main" val="2118655801"/>
                    </a:ext>
                  </a:extLst>
                </a:gridCol>
              </a:tblGrid>
              <a:tr h="277381">
                <a:tc>
                  <a:txBody>
                    <a:bodyPr/>
                    <a:lstStyle/>
                    <a:p>
                      <a:pPr>
                        <a:lnSpc>
                          <a:spcPct val="107000"/>
                        </a:lnSpc>
                        <a:spcAft>
                          <a:spcPts val="0"/>
                        </a:spcAft>
                      </a:pPr>
                      <a:r>
                        <a:rPr lang="nb-NO" sz="1400">
                          <a:effectLst/>
                        </a:rPr>
                        <a:t> </a:t>
                      </a:r>
                      <a:endParaRPr lang="nb-NO" sz="14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600" dirty="0">
                          <a:effectLst/>
                        </a:rPr>
                        <a:t>Høy grad av måloppnåelse</a:t>
                      </a:r>
                      <a:endParaRPr lang="nb-N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600">
                          <a:effectLst/>
                        </a:rPr>
                        <a:t>Middels grad av måloppnåelse</a:t>
                      </a:r>
                      <a:endParaRPr lang="nb-NO" sz="16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600" dirty="0">
                          <a:effectLst/>
                        </a:rPr>
                        <a:t>Lav grad av måloppnåelse</a:t>
                      </a:r>
                      <a:endParaRPr lang="nb-N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extLst>
                  <a:ext uri="{0D108BD9-81ED-4DB2-BD59-A6C34878D82A}">
                    <a16:rowId xmlns:a16="http://schemas.microsoft.com/office/drawing/2014/main" val="2156264131"/>
                  </a:ext>
                </a:extLst>
              </a:tr>
              <a:tr h="1791764">
                <a:tc>
                  <a:txBody>
                    <a:bodyPr/>
                    <a:lstStyle/>
                    <a:p>
                      <a:pPr>
                        <a:lnSpc>
                          <a:spcPct val="107000"/>
                        </a:lnSpc>
                        <a:spcAft>
                          <a:spcPts val="0"/>
                        </a:spcAft>
                      </a:pPr>
                      <a:r>
                        <a:rPr lang="nb-NO" sz="1600" dirty="0">
                          <a:effectLst/>
                        </a:rPr>
                        <a:t>Kommunikasjon</a:t>
                      </a:r>
                      <a:endParaRPr lang="nb-N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dirty="0">
                          <a:effectLst/>
                        </a:rPr>
                        <a:t>Plakaten er utformet på en kreativ og spennende måte, men god variasjon i bilder og tekst. Tekst og bilder har relevant til hverandre. Dere har skrevet egne tekster som gir leser god innsikt og kompetanse om tema. Tekst og bilder treffer og skaper interesse. </a:t>
                      </a:r>
                      <a:endParaRPr lang="nb-N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dirty="0">
                          <a:effectLst/>
                        </a:rPr>
                        <a:t>Plakaten er utformet på en fin måte med tekst og bilder. Dere har skrevet egne tekster. Viser til noen grad selvstendighet knyttet til refleksjon og tema</a:t>
                      </a:r>
                      <a:endParaRPr lang="nb-N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dirty="0">
                          <a:effectLst/>
                        </a:rPr>
                        <a:t>Dere har laget en plakat med tekst og bilder, men i liten grad egne refleksjoner. </a:t>
                      </a:r>
                      <a:endParaRPr lang="nb-N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extLst>
                  <a:ext uri="{0D108BD9-81ED-4DB2-BD59-A6C34878D82A}">
                    <a16:rowId xmlns:a16="http://schemas.microsoft.com/office/drawing/2014/main" val="1630528525"/>
                  </a:ext>
                </a:extLst>
              </a:tr>
              <a:tr h="1109527">
                <a:tc>
                  <a:txBody>
                    <a:bodyPr/>
                    <a:lstStyle/>
                    <a:p>
                      <a:pPr>
                        <a:lnSpc>
                          <a:spcPct val="107000"/>
                        </a:lnSpc>
                        <a:spcAft>
                          <a:spcPts val="0"/>
                        </a:spcAft>
                      </a:pPr>
                      <a:r>
                        <a:rPr lang="nb-NO" sz="1600">
                          <a:effectLst/>
                        </a:rPr>
                        <a:t>Kilder</a:t>
                      </a:r>
                      <a:endParaRPr lang="nb-NO" sz="16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a:effectLst/>
                        </a:rPr>
                        <a:t>Det er tatt i bruk et bredt spekter av kilder samt riktig kildehenvisning. Dere har brukt kildene på en reflekterende og kritisk måte</a:t>
                      </a:r>
                      <a:endParaRPr lang="nb-NO" sz="14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a:effectLst/>
                        </a:rPr>
                        <a:t>Dere har brukt flere kilder og oppgir disse.</a:t>
                      </a:r>
                      <a:endParaRPr lang="nb-NO" sz="14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dirty="0">
                          <a:effectLst/>
                        </a:rPr>
                        <a:t>Dere har brukt noen få kilder, men i liten grad brukt disse med egne refleksjoner</a:t>
                      </a:r>
                      <a:endParaRPr lang="nb-N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extLst>
                  <a:ext uri="{0D108BD9-81ED-4DB2-BD59-A6C34878D82A}">
                    <a16:rowId xmlns:a16="http://schemas.microsoft.com/office/drawing/2014/main" val="2902782586"/>
                  </a:ext>
                </a:extLst>
              </a:tr>
              <a:tr h="1664289">
                <a:tc>
                  <a:txBody>
                    <a:bodyPr/>
                    <a:lstStyle/>
                    <a:p>
                      <a:pPr>
                        <a:lnSpc>
                          <a:spcPct val="107000"/>
                        </a:lnSpc>
                        <a:spcAft>
                          <a:spcPts val="0"/>
                        </a:spcAft>
                      </a:pPr>
                      <a:r>
                        <a:rPr lang="nb-NO" sz="1600" dirty="0">
                          <a:effectLst/>
                        </a:rPr>
                        <a:t>Kunnskap</a:t>
                      </a:r>
                      <a:endParaRPr lang="nb-N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a:effectLst/>
                        </a:rPr>
                        <a:t>Dere har satt dere inn i tema og viser utmerket dybdekunnskap ved å reflektere og være kritiske, se tema fra ulike perspektiver samt begrunner dette. Dere har fått frem ulike konsekvenser knyttet til tema. </a:t>
                      </a:r>
                      <a:endParaRPr lang="nb-NO" sz="14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a:effectLst/>
                        </a:rPr>
                        <a:t>Dere har vist tema gjennom bilder og tekst, samt viser noe refleksjon knyttet til tema. </a:t>
                      </a:r>
                      <a:endParaRPr lang="nb-NO" sz="140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tc>
                  <a:txBody>
                    <a:bodyPr/>
                    <a:lstStyle/>
                    <a:p>
                      <a:pPr>
                        <a:lnSpc>
                          <a:spcPct val="107000"/>
                        </a:lnSpc>
                        <a:spcAft>
                          <a:spcPts val="0"/>
                        </a:spcAft>
                      </a:pPr>
                      <a:r>
                        <a:rPr lang="nb-NO" sz="1400" dirty="0">
                          <a:effectLst/>
                        </a:rPr>
                        <a:t>Dere har funnet informasjon om tema og skrevet enkle tekster knyttet til tema. Lite refleksjon og meninger. Få perspektiver knyttet til tema. </a:t>
                      </a:r>
                      <a:endParaRPr lang="nb-N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11" marR="41211" marT="0" marB="0"/>
                </a:tc>
                <a:extLst>
                  <a:ext uri="{0D108BD9-81ED-4DB2-BD59-A6C34878D82A}">
                    <a16:rowId xmlns:a16="http://schemas.microsoft.com/office/drawing/2014/main" val="3188257635"/>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b-NO"/>
          </a:p>
        </p:txBody>
      </p:sp>
    </p:spTree>
    <p:extLst>
      <p:ext uri="{BB962C8B-B14F-4D97-AF65-F5344CB8AC3E}">
        <p14:creationId xmlns:p14="http://schemas.microsoft.com/office/powerpoint/2010/main" val="409759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Oppdraget del 3 - </a:t>
            </a:r>
            <a:r>
              <a:rPr lang="nb-NO" dirty="0" err="1"/>
              <a:t>Kahoot</a:t>
            </a:r>
            <a:endParaRPr lang="nb-NO" dirty="0"/>
          </a:p>
        </p:txBody>
      </p:sp>
      <p:sp>
        <p:nvSpPr>
          <p:cNvPr id="3" name="Plassholder for innhold 2"/>
          <p:cNvSpPr>
            <a:spLocks noGrp="1"/>
          </p:cNvSpPr>
          <p:nvPr>
            <p:ph idx="1"/>
          </p:nvPr>
        </p:nvSpPr>
        <p:spPr/>
        <p:txBody>
          <a:bodyPr/>
          <a:lstStyle/>
          <a:p>
            <a:r>
              <a:rPr lang="nb-NO" dirty="0"/>
              <a:t>Klokka 14:00-16:00: Presentasjoner i klasserommet vårt + </a:t>
            </a:r>
            <a:r>
              <a:rPr lang="nb-NO" dirty="0" err="1"/>
              <a:t>kahoot</a:t>
            </a:r>
            <a:r>
              <a:rPr lang="nb-NO" dirty="0"/>
              <a:t>.</a:t>
            </a:r>
          </a:p>
          <a:p>
            <a:r>
              <a:rPr lang="nb-NO" dirty="0"/>
              <a:t>Alle må lage </a:t>
            </a:r>
            <a:r>
              <a:rPr lang="nb-NO" dirty="0" err="1"/>
              <a:t>kahooten</a:t>
            </a:r>
            <a:r>
              <a:rPr lang="nb-NO" dirty="0"/>
              <a:t> før dette, for eksempel etter </a:t>
            </a:r>
            <a:r>
              <a:rPr lang="nb-NO"/>
              <a:t>lunsj onsdag.</a:t>
            </a:r>
            <a:endParaRPr lang="nb-NO" dirty="0"/>
          </a:p>
        </p:txBody>
      </p:sp>
    </p:spTree>
    <p:extLst>
      <p:ext uri="{BB962C8B-B14F-4D97-AF65-F5344CB8AC3E}">
        <p14:creationId xmlns:p14="http://schemas.microsoft.com/office/powerpoint/2010/main" val="297736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DF26402-ADBB-4359-AF65-B4FD97DA06F7}"/>
              </a:ext>
            </a:extLst>
          </p:cNvPr>
          <p:cNvSpPr>
            <a:spLocks noGrp="1"/>
          </p:cNvSpPr>
          <p:nvPr>
            <p:ph type="title"/>
          </p:nvPr>
        </p:nvSpPr>
        <p:spPr/>
        <p:txBody>
          <a:bodyPr/>
          <a:lstStyle/>
          <a:p>
            <a:r>
              <a:rPr lang="nb-NO" dirty="0"/>
              <a:t>Mulige problemstillinger</a:t>
            </a:r>
          </a:p>
        </p:txBody>
      </p:sp>
      <p:pic>
        <p:nvPicPr>
          <p:cNvPr id="4" name="Plassholder for innhold 3">
            <a:extLst>
              <a:ext uri="{FF2B5EF4-FFF2-40B4-BE49-F238E27FC236}">
                <a16:creationId xmlns:a16="http://schemas.microsoft.com/office/drawing/2014/main" id="{61E23791-5D8F-4A11-8DC3-7E29250C6273}"/>
              </a:ext>
            </a:extLst>
          </p:cNvPr>
          <p:cNvPicPr>
            <a:picLocks noGrp="1" noChangeAspect="1"/>
          </p:cNvPicPr>
          <p:nvPr>
            <p:ph idx="1"/>
          </p:nvPr>
        </p:nvPicPr>
        <p:blipFill>
          <a:blip r:embed="rId2"/>
          <a:stretch>
            <a:fillRect/>
          </a:stretch>
        </p:blipFill>
        <p:spPr>
          <a:xfrm>
            <a:off x="2215226" y="1690688"/>
            <a:ext cx="8152183" cy="4500544"/>
          </a:xfrm>
          <a:prstGeom prst="rect">
            <a:avLst/>
          </a:prstGeom>
        </p:spPr>
      </p:pic>
    </p:spTree>
    <p:extLst>
      <p:ext uri="{BB962C8B-B14F-4D97-AF65-F5344CB8AC3E}">
        <p14:creationId xmlns:p14="http://schemas.microsoft.com/office/powerpoint/2010/main" val="256214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Agenda for onsdag</a:t>
            </a:r>
          </a:p>
        </p:txBody>
      </p:sp>
      <p:sp>
        <p:nvSpPr>
          <p:cNvPr id="3" name="Plassholder for innhold 2"/>
          <p:cNvSpPr>
            <a:spLocks noGrp="1"/>
          </p:cNvSpPr>
          <p:nvPr>
            <p:ph idx="1"/>
          </p:nvPr>
        </p:nvSpPr>
        <p:spPr/>
        <p:txBody>
          <a:bodyPr>
            <a:normAutofit/>
          </a:bodyPr>
          <a:lstStyle/>
          <a:p>
            <a:r>
              <a:rPr lang="nb-NO" dirty="0"/>
              <a:t>8.00-8.30: Liste over gjøremål endres ved behov. Fordeler oppgaver og planlegge dagen.</a:t>
            </a:r>
          </a:p>
          <a:p>
            <a:r>
              <a:rPr lang="nb-NO" dirty="0"/>
              <a:t>8.30-9.15: Foredrag i kantina </a:t>
            </a:r>
          </a:p>
          <a:p>
            <a:r>
              <a:rPr lang="nb-NO" dirty="0"/>
              <a:t>9.30-10.15: Film i klasserommet(?) + oppgaver knyttet til denne</a:t>
            </a:r>
          </a:p>
          <a:p>
            <a:r>
              <a:rPr lang="nb-NO" dirty="0"/>
              <a:t>10.15-11.00: Videre arbeid i gruppene</a:t>
            </a:r>
          </a:p>
          <a:p>
            <a:r>
              <a:rPr lang="nb-NO" dirty="0"/>
              <a:t>11.00-11.30: lunsj </a:t>
            </a:r>
          </a:p>
          <a:p>
            <a:r>
              <a:rPr lang="nb-NO" dirty="0"/>
              <a:t>11.30-14.00: PODCAST, VEGGAVIS OG KAHOOT FERDIGSTILLES!</a:t>
            </a:r>
          </a:p>
          <a:p>
            <a:r>
              <a:rPr lang="nb-NO" dirty="0"/>
              <a:t>14.00-16.00: Presentasjoner i klasserommet + kåring av beste gruppe</a:t>
            </a:r>
          </a:p>
        </p:txBody>
      </p:sp>
    </p:spTree>
    <p:extLst>
      <p:ext uri="{BB962C8B-B14F-4D97-AF65-F5344CB8AC3E}">
        <p14:creationId xmlns:p14="http://schemas.microsoft.com/office/powerpoint/2010/main" val="33710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636C5A-2D25-490D-98E4-15D6BBF1B79F}"/>
              </a:ext>
            </a:extLst>
          </p:cNvPr>
          <p:cNvSpPr>
            <a:spLocks noGrp="1"/>
          </p:cNvSpPr>
          <p:nvPr>
            <p:ph type="title"/>
          </p:nvPr>
        </p:nvSpPr>
        <p:spPr/>
        <p:txBody>
          <a:bodyPr/>
          <a:lstStyle/>
          <a:p>
            <a:r>
              <a:rPr lang="nb-NO" dirty="0"/>
              <a:t>Oppgaver til «en ny generasjon»</a:t>
            </a:r>
          </a:p>
        </p:txBody>
      </p:sp>
      <p:sp>
        <p:nvSpPr>
          <p:cNvPr id="3" name="Plassholder for innhold 2">
            <a:extLst>
              <a:ext uri="{FF2B5EF4-FFF2-40B4-BE49-F238E27FC236}">
                <a16:creationId xmlns:a16="http://schemas.microsoft.com/office/drawing/2014/main" id="{2591BFE3-641E-4E8E-8F07-7B362E08D8C1}"/>
              </a:ext>
            </a:extLst>
          </p:cNvPr>
          <p:cNvSpPr>
            <a:spLocks noGrp="1"/>
          </p:cNvSpPr>
          <p:nvPr>
            <p:ph idx="1"/>
          </p:nvPr>
        </p:nvSpPr>
        <p:spPr/>
        <p:txBody>
          <a:bodyPr>
            <a:normAutofit lnSpcReduction="10000"/>
          </a:bodyPr>
          <a:lstStyle/>
          <a:p>
            <a:r>
              <a:rPr lang="nb-NO" dirty="0"/>
              <a:t>Den opprinnelige </a:t>
            </a:r>
            <a:r>
              <a:rPr lang="nb-NO" u="sng" dirty="0">
                <a:hlinkClick r:id="rId2"/>
              </a:rPr>
              <a:t>menneskerettighetserklæringen</a:t>
            </a:r>
            <a:r>
              <a:rPr lang="nb-NO" dirty="0"/>
              <a:t> ble vedtatt av FN i 1948. Les gjennom </a:t>
            </a:r>
            <a:r>
              <a:rPr lang="nb-NO" u="sng" dirty="0">
                <a:hlinkClick r:id="rId2"/>
              </a:rPr>
              <a:t>artikkelen</a:t>
            </a:r>
            <a:r>
              <a:rPr lang="nb-NO" dirty="0"/>
              <a:t> og legg spesielt merke til dette som går på: liv, helse og sikkerhet, samt. mange andre artikler som går på menneskets sikkerhet og helse.</a:t>
            </a:r>
          </a:p>
          <a:p>
            <a:r>
              <a:rPr lang="nb-NO" dirty="0"/>
              <a:t> </a:t>
            </a:r>
          </a:p>
          <a:p>
            <a:r>
              <a:rPr lang="nb-NO" dirty="0"/>
              <a:t>Se filmen : «</a:t>
            </a:r>
            <a:r>
              <a:rPr lang="nb-NO" i="1" dirty="0">
                <a:hlinkClick r:id="rId3"/>
              </a:rPr>
              <a:t>En ny generasjon</a:t>
            </a:r>
            <a:r>
              <a:rPr lang="nb-NO" dirty="0"/>
              <a:t>»   </a:t>
            </a:r>
            <a:r>
              <a:rPr lang="nb-NO" dirty="0" err="1"/>
              <a:t>Ca</a:t>
            </a:r>
            <a:r>
              <a:rPr lang="nb-NO" dirty="0"/>
              <a:t> 15 min</a:t>
            </a:r>
          </a:p>
          <a:p>
            <a:pPr lvl="0"/>
            <a:r>
              <a:rPr lang="nb-NO" dirty="0"/>
              <a:t>Brytes noen av menneskerettighetene til ungdommene i disse filmene? Hvorfor / hvorfor ikke?</a:t>
            </a:r>
          </a:p>
          <a:p>
            <a:pPr lvl="0"/>
            <a:r>
              <a:rPr lang="nb-NO" dirty="0"/>
              <a:t>Hvordan kunne man motvirket brudd på menneskerettighetene?</a:t>
            </a:r>
          </a:p>
          <a:p>
            <a:r>
              <a:rPr lang="nb-NO" dirty="0"/>
              <a:t>Drøft påstanden : Forurensning skaper fattigdom</a:t>
            </a:r>
          </a:p>
          <a:p>
            <a:endParaRPr lang="nb-NO" dirty="0"/>
          </a:p>
        </p:txBody>
      </p:sp>
    </p:spTree>
    <p:extLst>
      <p:ext uri="{BB962C8B-B14F-4D97-AF65-F5344CB8AC3E}">
        <p14:creationId xmlns:p14="http://schemas.microsoft.com/office/powerpoint/2010/main" val="407979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6C4B6B9-3F2E-461F-A6AA-16DFAECC26BC}"/>
              </a:ext>
            </a:extLst>
          </p:cNvPr>
          <p:cNvSpPr>
            <a:spLocks noGrp="1"/>
          </p:cNvSpPr>
          <p:nvPr>
            <p:ph type="title"/>
          </p:nvPr>
        </p:nvSpPr>
        <p:spPr/>
        <p:txBody>
          <a:bodyPr/>
          <a:lstStyle/>
          <a:p>
            <a:r>
              <a:rPr lang="nb-NO" dirty="0"/>
              <a:t>Avslutning</a:t>
            </a:r>
          </a:p>
        </p:txBody>
      </p:sp>
      <p:sp>
        <p:nvSpPr>
          <p:cNvPr id="3" name="Plassholder for innhold 2">
            <a:extLst>
              <a:ext uri="{FF2B5EF4-FFF2-40B4-BE49-F238E27FC236}">
                <a16:creationId xmlns:a16="http://schemas.microsoft.com/office/drawing/2014/main" id="{32CC727F-1573-4A07-9369-6C3CDD28B795}"/>
              </a:ext>
            </a:extLst>
          </p:cNvPr>
          <p:cNvSpPr>
            <a:spLocks noGrp="1"/>
          </p:cNvSpPr>
          <p:nvPr>
            <p:ph idx="1"/>
          </p:nvPr>
        </p:nvSpPr>
        <p:spPr/>
        <p:txBody>
          <a:bodyPr/>
          <a:lstStyle/>
          <a:p>
            <a:r>
              <a:rPr lang="nb-NO" dirty="0"/>
              <a:t>Hver gruppe nominerer en vinnergruppe.</a:t>
            </a:r>
          </a:p>
          <a:p>
            <a:r>
              <a:rPr lang="nb-NO" dirty="0"/>
              <a:t>«Du er bra i gruppen fordi …»</a:t>
            </a:r>
          </a:p>
        </p:txBody>
      </p:sp>
    </p:spTree>
    <p:extLst>
      <p:ext uri="{BB962C8B-B14F-4D97-AF65-F5344CB8AC3E}">
        <p14:creationId xmlns:p14="http://schemas.microsoft.com/office/powerpoint/2010/main" val="263056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Agenda for tirsdag</a:t>
            </a:r>
          </a:p>
        </p:txBody>
      </p:sp>
      <p:sp>
        <p:nvSpPr>
          <p:cNvPr id="3" name="Plassholder for innhold 2"/>
          <p:cNvSpPr>
            <a:spLocks noGrp="1"/>
          </p:cNvSpPr>
          <p:nvPr>
            <p:ph idx="1"/>
          </p:nvPr>
        </p:nvSpPr>
        <p:spPr/>
        <p:txBody>
          <a:bodyPr>
            <a:normAutofit fontScale="85000" lnSpcReduction="10000"/>
          </a:bodyPr>
          <a:lstStyle/>
          <a:p>
            <a:r>
              <a:rPr lang="nb-NO" dirty="0"/>
              <a:t>8.15-9.00: Bli kjent og oppdraget gis.</a:t>
            </a:r>
          </a:p>
          <a:p>
            <a:r>
              <a:rPr lang="nb-NO" dirty="0"/>
              <a:t>9.00-9.55: Dokumentar i kinosal: </a:t>
            </a:r>
            <a:r>
              <a:rPr lang="nb-NO" dirty="0" err="1"/>
              <a:t>Piracy</a:t>
            </a:r>
            <a:r>
              <a:rPr lang="nb-NO" dirty="0"/>
              <a:t> in Nigeria</a:t>
            </a:r>
          </a:p>
          <a:p>
            <a:r>
              <a:rPr lang="nb-NO" dirty="0"/>
              <a:t>10.00-10.50: Foredrag av OD i kantinen</a:t>
            </a:r>
          </a:p>
          <a:p>
            <a:r>
              <a:rPr lang="nb-NO" dirty="0"/>
              <a:t>11.00-12.00: Planlegge arbeidet, vurderingskriterier.</a:t>
            </a:r>
          </a:p>
          <a:p>
            <a:r>
              <a:rPr lang="nb-NO" dirty="0"/>
              <a:t>12.00-12.30: Lunsj i kantine eller klasserommet</a:t>
            </a:r>
          </a:p>
          <a:p>
            <a:r>
              <a:rPr lang="nb-NO" dirty="0"/>
              <a:t>12.30-13.55: Drøfte innhold i film og foredrag. Videre arbeid med produkter. PROBLEMSTILLING SKAL VÆRE KLAR OG GODKJENT AV H ELLER IL!</a:t>
            </a:r>
          </a:p>
          <a:p>
            <a:r>
              <a:rPr lang="nb-NO" dirty="0"/>
              <a:t>14.00-14.30: Jobbe med OD-oppgaver.</a:t>
            </a:r>
          </a:p>
          <a:p>
            <a:r>
              <a:rPr lang="nb-NO" dirty="0"/>
              <a:t>14.30-15.00: Foredrag av Morten i kantina</a:t>
            </a:r>
          </a:p>
          <a:p>
            <a:r>
              <a:rPr lang="nb-NO" dirty="0"/>
              <a:t>15.00-16.00: Jobbe videre i grupper, veiledning av H og IL, ALLE LAGER TIDSPLAN SOM GODKJENNES AV H ELLER IL!</a:t>
            </a:r>
          </a:p>
          <a:p>
            <a:endParaRPr lang="nb-NO" dirty="0"/>
          </a:p>
          <a:p>
            <a:endParaRPr lang="nb-NO" dirty="0"/>
          </a:p>
          <a:p>
            <a:endParaRPr lang="nb-NO" dirty="0"/>
          </a:p>
          <a:p>
            <a:endParaRPr lang="nb-NO" dirty="0"/>
          </a:p>
          <a:p>
            <a:endParaRPr lang="nb-NO" dirty="0"/>
          </a:p>
        </p:txBody>
      </p:sp>
    </p:spTree>
    <p:extLst>
      <p:ext uri="{BB962C8B-B14F-4D97-AF65-F5344CB8AC3E}">
        <p14:creationId xmlns:p14="http://schemas.microsoft.com/office/powerpoint/2010/main" val="26680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Agenda for onsdag</a:t>
            </a:r>
          </a:p>
        </p:txBody>
      </p:sp>
      <p:sp>
        <p:nvSpPr>
          <p:cNvPr id="3" name="Plassholder for innhold 2"/>
          <p:cNvSpPr>
            <a:spLocks noGrp="1"/>
          </p:cNvSpPr>
          <p:nvPr>
            <p:ph idx="1"/>
          </p:nvPr>
        </p:nvSpPr>
        <p:spPr/>
        <p:txBody>
          <a:bodyPr>
            <a:normAutofit/>
          </a:bodyPr>
          <a:lstStyle/>
          <a:p>
            <a:r>
              <a:rPr lang="nb-NO" dirty="0"/>
              <a:t>8.00-8.30: Liste over gjøremål endres ved behov. Fordeler oppgaver og planlegge dagen.</a:t>
            </a:r>
          </a:p>
          <a:p>
            <a:r>
              <a:rPr lang="nb-NO" dirty="0"/>
              <a:t>8.30-9.15: Foredrag i kantina </a:t>
            </a:r>
          </a:p>
          <a:p>
            <a:r>
              <a:rPr lang="nb-NO" dirty="0"/>
              <a:t>9.30-10.15: Film i klasserommet(?) + oppgaver knyttet til denne</a:t>
            </a:r>
          </a:p>
          <a:p>
            <a:r>
              <a:rPr lang="nb-NO" dirty="0"/>
              <a:t>10.15-11.00: Videre arbeid i gruppene</a:t>
            </a:r>
          </a:p>
          <a:p>
            <a:r>
              <a:rPr lang="nb-NO" dirty="0"/>
              <a:t>11.00-11.30: lunsj </a:t>
            </a:r>
          </a:p>
          <a:p>
            <a:r>
              <a:rPr lang="nb-NO" dirty="0"/>
              <a:t>11.30-14.00: PODCAST, VEGGAVIS OG KAHOOT FERDIGSTILLES!</a:t>
            </a:r>
          </a:p>
          <a:p>
            <a:r>
              <a:rPr lang="nb-NO" dirty="0"/>
              <a:t>14.00-16.00: Presentasjoner i klasserommet + kåring av beste gruppe</a:t>
            </a:r>
          </a:p>
        </p:txBody>
      </p:sp>
    </p:spTree>
    <p:extLst>
      <p:ext uri="{BB962C8B-B14F-4D97-AF65-F5344CB8AC3E}">
        <p14:creationId xmlns:p14="http://schemas.microsoft.com/office/powerpoint/2010/main" val="321566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Relasjonsbygging</a:t>
            </a:r>
          </a:p>
        </p:txBody>
      </p:sp>
      <p:sp>
        <p:nvSpPr>
          <p:cNvPr id="3" name="Plassholder for innhold 2"/>
          <p:cNvSpPr>
            <a:spLocks noGrp="1"/>
          </p:cNvSpPr>
          <p:nvPr>
            <p:ph idx="1"/>
          </p:nvPr>
        </p:nvSpPr>
        <p:spPr/>
        <p:txBody>
          <a:bodyPr>
            <a:normAutofit fontScale="92500" lnSpcReduction="10000"/>
          </a:bodyPr>
          <a:lstStyle/>
          <a:p>
            <a:pPr marL="514350" indent="-514350">
              <a:buAutoNum type="arabicParenR"/>
            </a:pPr>
            <a:r>
              <a:rPr lang="nb-NO" dirty="0"/>
              <a:t>To og to intervjuer hverandre og presenterer dette for de andre på gruppa. Man skal ikke presentere seg selv.</a:t>
            </a:r>
          </a:p>
          <a:p>
            <a:pPr marL="0" indent="0">
              <a:buNone/>
            </a:pPr>
            <a:endParaRPr lang="nb-NO" dirty="0"/>
          </a:p>
          <a:p>
            <a:pPr marL="0" indent="0">
              <a:buNone/>
            </a:pPr>
            <a:r>
              <a:rPr lang="nb-NO" dirty="0"/>
              <a:t>2) Fleip eller fakta</a:t>
            </a:r>
          </a:p>
          <a:p>
            <a:pPr marL="0" indent="0">
              <a:buNone/>
            </a:pPr>
            <a:r>
              <a:rPr lang="nb-NO" dirty="0"/>
              <a:t>Du sier 3 ting om deg selv 2 er fakta og 1 er fleip. De andre skal gjette hvilken som er fleip. </a:t>
            </a:r>
          </a:p>
          <a:p>
            <a:pPr marL="0" indent="0">
              <a:buNone/>
            </a:pPr>
            <a:endParaRPr lang="nb-NO" dirty="0"/>
          </a:p>
          <a:p>
            <a:pPr marL="0" indent="0">
              <a:buNone/>
            </a:pPr>
            <a:r>
              <a:rPr lang="nb-NO" dirty="0"/>
              <a:t>3) Tegneøvelse: Lærer har med forskjellige tegninger. To og to jobber sammen og sitter rygg mot rygg. En forklarer tegningen til den andre som ikke ser. Den som ikke ser skal prøve å tegne en lik tegning. (Kan være fint å bruke blyant.) </a:t>
            </a:r>
          </a:p>
          <a:p>
            <a:endParaRPr lang="nb-NO" dirty="0"/>
          </a:p>
        </p:txBody>
      </p:sp>
    </p:spTree>
    <p:extLst>
      <p:ext uri="{BB962C8B-B14F-4D97-AF65-F5344CB8AC3E}">
        <p14:creationId xmlns:p14="http://schemas.microsoft.com/office/powerpoint/2010/main" val="353165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FA450B-88E5-4358-AA5E-3BF1809ED196}"/>
              </a:ext>
            </a:extLst>
          </p:cNvPr>
          <p:cNvSpPr>
            <a:spLocks noGrp="1"/>
          </p:cNvSpPr>
          <p:nvPr>
            <p:ph type="title"/>
          </p:nvPr>
        </p:nvSpPr>
        <p:spPr/>
        <p:txBody>
          <a:bodyPr/>
          <a:lstStyle/>
          <a:p>
            <a:r>
              <a:rPr lang="nb-NO" dirty="0"/>
              <a:t>FØR DOKUMENTAR PIRACY IN NIGERIA</a:t>
            </a:r>
          </a:p>
        </p:txBody>
      </p:sp>
      <p:sp>
        <p:nvSpPr>
          <p:cNvPr id="3" name="Plassholder for innhold 2">
            <a:extLst>
              <a:ext uri="{FF2B5EF4-FFF2-40B4-BE49-F238E27FC236}">
                <a16:creationId xmlns:a16="http://schemas.microsoft.com/office/drawing/2014/main" id="{274F032C-F677-40CF-A25C-00B7F3F4DD8A}"/>
              </a:ext>
            </a:extLst>
          </p:cNvPr>
          <p:cNvSpPr>
            <a:spLocks noGrp="1"/>
          </p:cNvSpPr>
          <p:nvPr>
            <p:ph idx="1"/>
          </p:nvPr>
        </p:nvSpPr>
        <p:spPr/>
        <p:txBody>
          <a:bodyPr/>
          <a:lstStyle/>
          <a:p>
            <a:r>
              <a:rPr lang="nb-NO" dirty="0"/>
              <a:t>Ha denne påstanden i bakhodet:</a:t>
            </a:r>
          </a:p>
          <a:p>
            <a:r>
              <a:rPr lang="nb-NO" dirty="0"/>
              <a:t>«FORURENSING FØRER TIL KRIMINALITET OG VOLD»</a:t>
            </a:r>
          </a:p>
        </p:txBody>
      </p:sp>
    </p:spTree>
    <p:extLst>
      <p:ext uri="{BB962C8B-B14F-4D97-AF65-F5344CB8AC3E}">
        <p14:creationId xmlns:p14="http://schemas.microsoft.com/office/powerpoint/2010/main" val="76442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FEFA77C-8C8B-4277-8062-CE9A8325227D}"/>
              </a:ext>
            </a:extLst>
          </p:cNvPr>
          <p:cNvSpPr>
            <a:spLocks noGrp="1"/>
          </p:cNvSpPr>
          <p:nvPr>
            <p:ph type="title"/>
          </p:nvPr>
        </p:nvSpPr>
        <p:spPr/>
        <p:txBody>
          <a:bodyPr/>
          <a:lstStyle/>
          <a:p>
            <a:r>
              <a:rPr lang="nb-NO" dirty="0"/>
              <a:t>ETTER DOKUMENTAREN</a:t>
            </a:r>
          </a:p>
        </p:txBody>
      </p:sp>
      <p:sp>
        <p:nvSpPr>
          <p:cNvPr id="3" name="Plassholder for innhold 2">
            <a:extLst>
              <a:ext uri="{FF2B5EF4-FFF2-40B4-BE49-F238E27FC236}">
                <a16:creationId xmlns:a16="http://schemas.microsoft.com/office/drawing/2014/main" id="{54465576-36C4-425E-8D0F-F99C0852F1AF}"/>
              </a:ext>
            </a:extLst>
          </p:cNvPr>
          <p:cNvSpPr>
            <a:spLocks noGrp="1"/>
          </p:cNvSpPr>
          <p:nvPr>
            <p:ph idx="1"/>
          </p:nvPr>
        </p:nvSpPr>
        <p:spPr/>
        <p:txBody>
          <a:bodyPr/>
          <a:lstStyle/>
          <a:p>
            <a:r>
              <a:rPr lang="nb-NO" dirty="0"/>
              <a:t>FORURENSING FØRER TIL KRIMINALITET OG VOLD</a:t>
            </a:r>
          </a:p>
          <a:p>
            <a:r>
              <a:rPr lang="nb-NO" dirty="0"/>
              <a:t>Hva kan de internasjonale selskapene gjøre?</a:t>
            </a:r>
          </a:p>
          <a:p>
            <a:r>
              <a:rPr lang="nb-NO" dirty="0"/>
              <a:t>Hva kan myndighetene i landet gjøre?</a:t>
            </a:r>
          </a:p>
          <a:p>
            <a:r>
              <a:rPr lang="nb-NO" dirty="0"/>
              <a:t>Hva kan vi gjøre?</a:t>
            </a:r>
          </a:p>
        </p:txBody>
      </p:sp>
    </p:spTree>
    <p:extLst>
      <p:ext uri="{BB962C8B-B14F-4D97-AF65-F5344CB8AC3E}">
        <p14:creationId xmlns:p14="http://schemas.microsoft.com/office/powerpoint/2010/main" val="63964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Oppdraget-del1</a:t>
            </a:r>
          </a:p>
        </p:txBody>
      </p:sp>
      <p:sp>
        <p:nvSpPr>
          <p:cNvPr id="3" name="Plassholder for innhold 2"/>
          <p:cNvSpPr>
            <a:spLocks noGrp="1"/>
          </p:cNvSpPr>
          <p:nvPr>
            <p:ph idx="1"/>
          </p:nvPr>
        </p:nvSpPr>
        <p:spPr/>
        <p:txBody>
          <a:bodyPr/>
          <a:lstStyle/>
          <a:p>
            <a:r>
              <a:rPr lang="nb-NO" dirty="0"/>
              <a:t>Oppgave 1: I løpet av disse to dagene skal gruppen lage en spennende og innholdsrik </a:t>
            </a:r>
            <a:r>
              <a:rPr lang="nb-NO" dirty="0" err="1"/>
              <a:t>podkast</a:t>
            </a:r>
            <a:r>
              <a:rPr lang="nb-NO" dirty="0"/>
              <a:t> basert på en valgfri problemstilling som er relevant til årets prosjektdager. </a:t>
            </a:r>
            <a:r>
              <a:rPr lang="nb-NO" dirty="0" err="1"/>
              <a:t>Podkasten</a:t>
            </a:r>
            <a:r>
              <a:rPr lang="nb-NO" dirty="0"/>
              <a:t> </a:t>
            </a:r>
            <a:r>
              <a:rPr lang="nb-NO" b="1" i="1" dirty="0"/>
              <a:t>skal </a:t>
            </a:r>
            <a:r>
              <a:rPr lang="nb-NO" dirty="0"/>
              <a:t>være et felles gruppeprosjekt hvor alle i gruppen deltar for å skape en god diskusjon. Lengde: fra 5 til 10 minutter.  </a:t>
            </a:r>
            <a:br>
              <a:rPr lang="nb-NO" dirty="0"/>
            </a:br>
            <a:r>
              <a:rPr lang="nb-NO" dirty="0"/>
              <a:t>Tenk kreativt og finn et tema dere brenner for og som dere mener er viktig å formidle til andre</a:t>
            </a:r>
            <a:r>
              <a:rPr lang="nb-NO" dirty="0">
                <a:sym typeface="Wingdings" panose="05000000000000000000" pitchFamily="2" charset="2"/>
              </a:rPr>
              <a:t></a:t>
            </a:r>
            <a:endParaRPr lang="nb-NO" dirty="0"/>
          </a:p>
          <a:p>
            <a:endParaRPr lang="nb-NO" dirty="0"/>
          </a:p>
        </p:txBody>
      </p:sp>
    </p:spTree>
    <p:extLst>
      <p:ext uri="{BB962C8B-B14F-4D97-AF65-F5344CB8AC3E}">
        <p14:creationId xmlns:p14="http://schemas.microsoft.com/office/powerpoint/2010/main" val="247810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Vurderingskriterier – del 1</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92255577"/>
              </p:ext>
            </p:extLst>
          </p:nvPr>
        </p:nvGraphicFramePr>
        <p:xfrm>
          <a:off x="2805193" y="1918967"/>
          <a:ext cx="6117590" cy="4181856"/>
        </p:xfrm>
        <a:graphic>
          <a:graphicData uri="http://schemas.openxmlformats.org/drawingml/2006/table">
            <a:tbl>
              <a:tblPr firstRow="1" firstCol="1" bandRow="1">
                <a:tableStyleId>{5C22544A-7EE6-4342-B048-85BDC9FD1C3A}</a:tableStyleId>
              </a:tblPr>
              <a:tblGrid>
                <a:gridCol w="6117590">
                  <a:extLst>
                    <a:ext uri="{9D8B030D-6E8A-4147-A177-3AD203B41FA5}">
                      <a16:colId xmlns:a16="http://schemas.microsoft.com/office/drawing/2014/main" val="1560322687"/>
                    </a:ext>
                  </a:extLst>
                </a:gridCol>
              </a:tblGrid>
              <a:tr h="571136">
                <a:tc>
                  <a:txBody>
                    <a:bodyPr/>
                    <a:lstStyle/>
                    <a:p>
                      <a:pPr>
                        <a:lnSpc>
                          <a:spcPct val="107000"/>
                        </a:lnSpc>
                        <a:spcAft>
                          <a:spcPts val="0"/>
                        </a:spcAft>
                      </a:pPr>
                      <a:r>
                        <a:rPr lang="nb-NO" sz="2000">
                          <a:effectLst/>
                        </a:rPr>
                        <a:t>Alle i gruppen er med i podkasten og bidrar jevnt over likt. Det er god debatt hvor ulike perspektiver bringes inn i diskusjonen</a:t>
                      </a:r>
                      <a:endParaRPr lang="nb-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5517401"/>
                  </a:ext>
                </a:extLst>
              </a:tr>
              <a:tr h="863164">
                <a:tc>
                  <a:txBody>
                    <a:bodyPr/>
                    <a:lstStyle/>
                    <a:p>
                      <a:pPr>
                        <a:lnSpc>
                          <a:spcPct val="107000"/>
                        </a:lnSpc>
                        <a:spcAft>
                          <a:spcPts val="0"/>
                        </a:spcAft>
                      </a:pPr>
                      <a:r>
                        <a:rPr lang="nb-NO" sz="2000">
                          <a:effectLst/>
                        </a:rPr>
                        <a:t>Podkasten har en tydelig og klar innledning som gjør at lytter får en forståelse for tema samt lyst til å høre videre. Hoveddelen er gjennomarbeidet med gode refleksjoner og ulike perspektiver knyttet til tema. Avslutning oppsummerer budskapet konkret knyttet til innledning. </a:t>
                      </a:r>
                      <a:endParaRPr lang="nb-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2710058"/>
                  </a:ext>
                </a:extLst>
              </a:tr>
              <a:tr h="672823">
                <a:tc>
                  <a:txBody>
                    <a:bodyPr/>
                    <a:lstStyle/>
                    <a:p>
                      <a:pPr>
                        <a:lnSpc>
                          <a:spcPct val="107000"/>
                        </a:lnSpc>
                        <a:spcAft>
                          <a:spcPts val="0"/>
                        </a:spcAft>
                      </a:pPr>
                      <a:r>
                        <a:rPr lang="nb-NO" sz="2000">
                          <a:effectLst/>
                        </a:rPr>
                        <a:t>Gruppen viser til flere ulike kilder og kunnskap knyttet til problemstilling. Gode refleksjoner for både for og imot. </a:t>
                      </a:r>
                      <a:endParaRPr lang="nb-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051346"/>
                  </a:ext>
                </a:extLst>
              </a:tr>
              <a:tr h="279107">
                <a:tc>
                  <a:txBody>
                    <a:bodyPr/>
                    <a:lstStyle/>
                    <a:p>
                      <a:pPr>
                        <a:lnSpc>
                          <a:spcPct val="107000"/>
                        </a:lnSpc>
                        <a:spcAft>
                          <a:spcPts val="0"/>
                        </a:spcAft>
                      </a:pPr>
                      <a:r>
                        <a:rPr lang="nb-NO" sz="2000" dirty="0">
                          <a:effectLst/>
                        </a:rPr>
                        <a:t>Viser refleksjon og egne meninger. </a:t>
                      </a:r>
                      <a:endParaRPr lang="nb-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8229502"/>
                  </a:ext>
                </a:extLst>
              </a:tr>
            </a:tbl>
          </a:graphicData>
        </a:graphic>
      </p:graphicFrame>
    </p:spTree>
    <p:extLst>
      <p:ext uri="{BB962C8B-B14F-4D97-AF65-F5344CB8AC3E}">
        <p14:creationId xmlns:p14="http://schemas.microsoft.com/office/powerpoint/2010/main" val="195584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Vurderingskriterier</a:t>
            </a:r>
          </a:p>
        </p:txBody>
      </p:sp>
      <p:sp>
        <p:nvSpPr>
          <p:cNvPr id="3" name="Plassholder for innhold 2"/>
          <p:cNvSpPr>
            <a:spLocks noGrp="1"/>
          </p:cNvSpPr>
          <p:nvPr>
            <p:ph idx="1"/>
          </p:nvPr>
        </p:nvSpPr>
        <p:spPr/>
        <p:txBody>
          <a:bodyPr>
            <a:normAutofit fontScale="55000" lnSpcReduction="20000"/>
          </a:bodyPr>
          <a:lstStyle/>
          <a:p>
            <a:r>
              <a:rPr lang="nb-NO" b="1" dirty="0"/>
              <a:t>VURDERINGSKRITERIER:</a:t>
            </a:r>
            <a:endParaRPr lang="nb-NO" dirty="0"/>
          </a:p>
          <a:p>
            <a:r>
              <a:rPr lang="nb-NO" dirty="0"/>
              <a:t>Juryen vil gjøre en helhetsvurdering av </a:t>
            </a:r>
            <a:r>
              <a:rPr lang="nb-NO" dirty="0" err="1"/>
              <a:t>podkasten</a:t>
            </a:r>
            <a:r>
              <a:rPr lang="nb-NO" dirty="0"/>
              <a:t> med utgangspunkt i følgende kriterier:</a:t>
            </a:r>
          </a:p>
          <a:p>
            <a:r>
              <a:rPr lang="nb-NO" dirty="0"/>
              <a:t>Alle i gruppen er med i </a:t>
            </a:r>
            <a:r>
              <a:rPr lang="nb-NO" dirty="0" err="1"/>
              <a:t>podkasten</a:t>
            </a:r>
            <a:r>
              <a:rPr lang="nb-NO" dirty="0"/>
              <a:t> og bidrar til refleksjon og diskusjon </a:t>
            </a:r>
            <a:br>
              <a:rPr lang="nb-NO" dirty="0"/>
            </a:br>
            <a:br>
              <a:rPr lang="nb-NO" dirty="0"/>
            </a:br>
            <a:r>
              <a:rPr lang="nb-NO" dirty="0"/>
              <a:t>God innledning, hoveddel og avslutning med oppsummering</a:t>
            </a:r>
            <a:br>
              <a:rPr lang="nb-NO" dirty="0"/>
            </a:br>
            <a:br>
              <a:rPr lang="nb-NO" dirty="0"/>
            </a:br>
            <a:r>
              <a:rPr lang="nb-NO" dirty="0"/>
              <a:t>Lengde fra 5-10 minutter </a:t>
            </a:r>
            <a:br>
              <a:rPr lang="nb-NO" dirty="0"/>
            </a:br>
            <a:br>
              <a:rPr lang="nb-NO" dirty="0"/>
            </a:br>
            <a:r>
              <a:rPr lang="nb-NO" dirty="0"/>
              <a:t>Problemstilling og innhold har en rød tråd som gir lytter lyst til å høre hele </a:t>
            </a:r>
            <a:r>
              <a:rPr lang="nb-NO" dirty="0" err="1"/>
              <a:t>podkasten</a:t>
            </a:r>
            <a:r>
              <a:rPr lang="nb-NO" dirty="0"/>
              <a:t>.</a:t>
            </a:r>
            <a:br>
              <a:rPr lang="nb-NO" dirty="0"/>
            </a:br>
            <a:br>
              <a:rPr lang="nb-NO" dirty="0"/>
            </a:br>
            <a:r>
              <a:rPr lang="nb-NO" dirty="0"/>
              <a:t>Får man frem budskapet på en tydelig måte?</a:t>
            </a:r>
            <a:br>
              <a:rPr lang="nb-NO" dirty="0"/>
            </a:br>
            <a:br>
              <a:rPr lang="nb-NO" dirty="0"/>
            </a:br>
            <a:r>
              <a:rPr lang="nb-NO" dirty="0"/>
              <a:t>Bruker elevene god fortellerteknikk som bidrar til at lytter får lyst til å høre </a:t>
            </a:r>
            <a:r>
              <a:rPr lang="nb-NO" dirty="0" err="1"/>
              <a:t>podkasten</a:t>
            </a:r>
            <a:r>
              <a:rPr lang="nb-NO" dirty="0"/>
              <a:t>? fortellerteknikker? </a:t>
            </a:r>
          </a:p>
          <a:p>
            <a:r>
              <a:rPr lang="nb-NO" dirty="0"/>
              <a:t>Klarer gruppen å formidle budskapet sitt gjennom </a:t>
            </a:r>
            <a:r>
              <a:rPr lang="nb-NO" dirty="0" err="1"/>
              <a:t>podkasten</a:t>
            </a:r>
            <a:r>
              <a:rPr lang="nb-NO" dirty="0"/>
              <a:t>? </a:t>
            </a:r>
            <a:br>
              <a:rPr lang="nb-NO" dirty="0"/>
            </a:br>
            <a:r>
              <a:rPr lang="nb-NO" dirty="0"/>
              <a:t>Er </a:t>
            </a:r>
            <a:r>
              <a:rPr lang="nb-NO" dirty="0" err="1"/>
              <a:t>podkasten</a:t>
            </a:r>
            <a:r>
              <a:rPr lang="nb-NO" dirty="0"/>
              <a:t> interessevekkende? Treffer den målgruppe? </a:t>
            </a:r>
            <a:br>
              <a:rPr lang="nb-NO" dirty="0"/>
            </a:br>
            <a:br>
              <a:rPr lang="nb-NO" dirty="0"/>
            </a:br>
            <a:r>
              <a:rPr lang="nb-NO" dirty="0"/>
              <a:t>Får </a:t>
            </a:r>
            <a:r>
              <a:rPr lang="nb-NO" dirty="0" err="1"/>
              <a:t>podkasten</a:t>
            </a:r>
            <a:r>
              <a:rPr lang="nb-NO" dirty="0"/>
              <a:t> frem refleksjon og diskusjon knyttet til temaene i prosjektet? </a:t>
            </a:r>
            <a:br>
              <a:rPr lang="nb-NO" dirty="0"/>
            </a:br>
            <a:br>
              <a:rPr lang="nb-NO" dirty="0"/>
            </a:br>
            <a:r>
              <a:rPr lang="nb-NO" dirty="0"/>
              <a:t>Viser </a:t>
            </a:r>
            <a:r>
              <a:rPr lang="nb-NO" dirty="0" err="1"/>
              <a:t>podkasten</a:t>
            </a:r>
            <a:r>
              <a:rPr lang="nb-NO" dirty="0"/>
              <a:t> at elevene har lært noe nytt og fått nye perspektiver på tema?</a:t>
            </a:r>
          </a:p>
          <a:p>
            <a:br>
              <a:rPr lang="nb-NO" dirty="0"/>
            </a:br>
            <a:endParaRPr lang="nb-NO" dirty="0"/>
          </a:p>
        </p:txBody>
      </p:sp>
    </p:spTree>
    <p:extLst>
      <p:ext uri="{BB962C8B-B14F-4D97-AF65-F5344CB8AC3E}">
        <p14:creationId xmlns:p14="http://schemas.microsoft.com/office/powerpoint/2010/main" val="186091306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947</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16</vt:i4>
      </vt:variant>
    </vt:vector>
  </HeadingPairs>
  <TitlesOfParts>
    <vt:vector size="22" baseType="lpstr">
      <vt:lpstr>Arial</vt:lpstr>
      <vt:lpstr>Calibri</vt:lpstr>
      <vt:lpstr>Calibri Light</vt:lpstr>
      <vt:lpstr>Times New Roman</vt:lpstr>
      <vt:lpstr>Wingdings</vt:lpstr>
      <vt:lpstr>Office-tema</vt:lpstr>
      <vt:lpstr>OPERASJON DAGSVERK : FRA UTVINNING TIL UTDANNING I NIGERIA </vt:lpstr>
      <vt:lpstr>Agenda for tirsdag</vt:lpstr>
      <vt:lpstr>Agenda for onsdag</vt:lpstr>
      <vt:lpstr>Relasjonsbygging</vt:lpstr>
      <vt:lpstr>FØR DOKUMENTAR PIRACY IN NIGERIA</vt:lpstr>
      <vt:lpstr>ETTER DOKUMENTAREN</vt:lpstr>
      <vt:lpstr>Oppdraget-del1</vt:lpstr>
      <vt:lpstr>Vurderingskriterier – del 1</vt:lpstr>
      <vt:lpstr>Vurderingskriterier</vt:lpstr>
      <vt:lpstr>Oppdraget –del2</vt:lpstr>
      <vt:lpstr>Vurderingskriterier-del2</vt:lpstr>
      <vt:lpstr>Oppdraget del 3 - Kahoot</vt:lpstr>
      <vt:lpstr>Mulige problemstillinger</vt:lpstr>
      <vt:lpstr>Agenda for onsdag</vt:lpstr>
      <vt:lpstr>Oppgaver til «en ny generasjon»</vt:lpstr>
      <vt:lpstr>Avslutning</vt:lpstr>
    </vt:vector>
  </TitlesOfParts>
  <Company>AFK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OPERASJON DAGSVERK : FRA UTVINNING TIL UTDANNING I NIGERIA</dc:title>
  <dc:creator>Anne-Line Bjerknes</dc:creator>
  <cp:lastModifiedBy>Inger-Lise Aasen Askautrud</cp:lastModifiedBy>
  <cp:revision>22</cp:revision>
  <cp:lastPrinted>2017-10-10T05:30:06Z</cp:lastPrinted>
  <dcterms:created xsi:type="dcterms:W3CDTF">2017-09-28T13:30:03Z</dcterms:created>
  <dcterms:modified xsi:type="dcterms:W3CDTF">2017-10-10T08:42:30Z</dcterms:modified>
</cp:coreProperties>
</file>