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5"/>
  </p:notesMasterIdLst>
  <p:sldIdLst>
    <p:sldId id="256" r:id="rId2"/>
    <p:sldId id="312" r:id="rId3"/>
    <p:sldId id="306" r:id="rId4"/>
    <p:sldId id="293" r:id="rId5"/>
    <p:sldId id="295" r:id="rId6"/>
    <p:sldId id="315" r:id="rId7"/>
    <p:sldId id="296" r:id="rId8"/>
    <p:sldId id="297" r:id="rId9"/>
    <p:sldId id="313" r:id="rId10"/>
    <p:sldId id="314" r:id="rId11"/>
    <p:sldId id="299" r:id="rId12"/>
    <p:sldId id="300" r:id="rId13"/>
    <p:sldId id="301" r:id="rId14"/>
    <p:sldId id="298" r:id="rId15"/>
    <p:sldId id="302" r:id="rId16"/>
    <p:sldId id="303" r:id="rId17"/>
    <p:sldId id="304" r:id="rId18"/>
    <p:sldId id="305" r:id="rId19"/>
    <p:sldId id="307" r:id="rId20"/>
    <p:sldId id="308" r:id="rId21"/>
    <p:sldId id="309" r:id="rId22"/>
    <p:sldId id="310" r:id="rId23"/>
    <p:sldId id="311" r:id="rId2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43" tIns="48321" rIns="96643" bIns="48321" rtlCol="0"/>
          <a:lstStyle>
            <a:lvl1pPr algn="l">
              <a:defRPr sz="1300"/>
            </a:lvl1pPr>
          </a:lstStyle>
          <a:p>
            <a:endParaRPr lang="en-GB"/>
          </a:p>
        </p:txBody>
      </p:sp>
      <p:sp>
        <p:nvSpPr>
          <p:cNvPr id="3" name="Date Placeholder 2"/>
          <p:cNvSpPr>
            <a:spLocks noGrp="1"/>
          </p:cNvSpPr>
          <p:nvPr>
            <p:ph type="dt" idx="1"/>
          </p:nvPr>
        </p:nvSpPr>
        <p:spPr>
          <a:xfrm>
            <a:off x="4143589" y="0"/>
            <a:ext cx="3169920" cy="481728"/>
          </a:xfrm>
          <a:prstGeom prst="rect">
            <a:avLst/>
          </a:prstGeom>
        </p:spPr>
        <p:txBody>
          <a:bodyPr vert="horz" lIns="96643" tIns="48321" rIns="96643" bIns="48321" rtlCol="0"/>
          <a:lstStyle>
            <a:lvl1pPr algn="r">
              <a:defRPr sz="1300"/>
            </a:lvl1pPr>
          </a:lstStyle>
          <a:p>
            <a:fld id="{31210FD6-79C5-4041-8E7A-89350618D070}" type="datetimeFigureOut">
              <a:rPr lang="en-GB" smtClean="0"/>
              <a:pPr/>
              <a:t>26/01/2022</a:t>
            </a:fld>
            <a:endParaRPr lang="en-GB"/>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43" tIns="48321" rIns="96643" bIns="48321" rtlCol="0" anchor="ctr"/>
          <a:lstStyle/>
          <a:p>
            <a:endParaRPr lang="en-GB"/>
          </a:p>
        </p:txBody>
      </p:sp>
      <p:sp>
        <p:nvSpPr>
          <p:cNvPr id="5" name="Notes Placeholder 4"/>
          <p:cNvSpPr>
            <a:spLocks noGrp="1"/>
          </p:cNvSpPr>
          <p:nvPr>
            <p:ph type="body" sz="quarter" idx="3"/>
          </p:nvPr>
        </p:nvSpPr>
        <p:spPr>
          <a:xfrm>
            <a:off x="731520" y="4620579"/>
            <a:ext cx="5852160" cy="3780472"/>
          </a:xfrm>
          <a:prstGeom prst="rect">
            <a:avLst/>
          </a:prstGeom>
        </p:spPr>
        <p:txBody>
          <a:bodyPr vert="horz" lIns="96643" tIns="48321" rIns="96643" bIns="483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4"/>
            <a:ext cx="3169920" cy="481727"/>
          </a:xfrm>
          <a:prstGeom prst="rect">
            <a:avLst/>
          </a:prstGeom>
        </p:spPr>
        <p:txBody>
          <a:bodyPr vert="horz" lIns="96643" tIns="48321" rIns="96643" bIns="48321" rtlCol="0" anchor="b"/>
          <a:lstStyle>
            <a:lvl1pPr algn="l">
              <a:defRPr sz="1300"/>
            </a:lvl1pPr>
          </a:lstStyle>
          <a:p>
            <a:endParaRPr lang="en-GB"/>
          </a:p>
        </p:txBody>
      </p:sp>
      <p:sp>
        <p:nvSpPr>
          <p:cNvPr id="7" name="Slide Number Placeholder 6"/>
          <p:cNvSpPr>
            <a:spLocks noGrp="1"/>
          </p:cNvSpPr>
          <p:nvPr>
            <p:ph type="sldNum" sz="quarter" idx="5"/>
          </p:nvPr>
        </p:nvSpPr>
        <p:spPr>
          <a:xfrm>
            <a:off x="4143589" y="9119474"/>
            <a:ext cx="3169920" cy="481727"/>
          </a:xfrm>
          <a:prstGeom prst="rect">
            <a:avLst/>
          </a:prstGeom>
        </p:spPr>
        <p:txBody>
          <a:bodyPr vert="horz" lIns="96643" tIns="48321" rIns="96643" bIns="48321" rtlCol="0" anchor="b"/>
          <a:lstStyle>
            <a:lvl1pPr algn="r">
              <a:defRPr sz="13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1/26/2022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1/26/2022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1/26/2022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1/26/2022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1/26/2022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cs.aiub.edu/profile/m.hasan" TargetMode="External"/><Relationship Id="rId7" Type="http://schemas.openxmlformats.org/officeDocument/2006/relationships/hyperlink" Target="https://www.linkedin.com/in/m-mahmudul-hasan-93043a87/"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www.researchgate.net/profile/M_Mahmudul_Hasan" TargetMode="External"/><Relationship Id="rId10" Type="http://schemas.openxmlformats.org/officeDocument/2006/relationships/image" Target="../media/image3.png"/><Relationship Id="rId4" Type="http://schemas.openxmlformats.org/officeDocument/2006/relationships/hyperlink" Target="https://wordpress.com/view/mhasansuman.wordpress.com" TargetMode="External"/><Relationship Id="rId9" Type="http://schemas.openxmlformats.org/officeDocument/2006/relationships/hyperlink" Target="https://scholar.google.com/citations?user=VqMvaIIAAAAJ&amp;hl=e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82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a:t>
            </a:r>
            <a:br>
              <a:rPr lang="en-US" sz="3000" dirty="0">
                <a:solidFill>
                  <a:srgbClr val="C00000"/>
                </a:solidFill>
              </a:rPr>
            </a:br>
            <a:br>
              <a:rPr lang="en-US" sz="3000" dirty="0">
                <a:solidFill>
                  <a:schemeClr val="tx2"/>
                </a:solidFill>
              </a:rPr>
            </a:br>
            <a:r>
              <a:rPr lang="en-US" sz="3000" dirty="0">
                <a:solidFill>
                  <a:schemeClr val="tx2"/>
                </a:solidFill>
              </a:rPr>
              <a:t>introduction to software engineering</a:t>
            </a: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321278" y="3471955"/>
            <a:ext cx="715296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DR. 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100" cap="none" dirty="0">
                <a:solidFill>
                  <a:srgbClr val="0070C0"/>
                </a:solidFill>
              </a:rPr>
              <a:t>Web:</a:t>
            </a:r>
            <a:r>
              <a:rPr lang="en-US" sz="2100" cap="none" dirty="0">
                <a:solidFill>
                  <a:srgbClr val="F49100"/>
                </a:solidFill>
              </a:rPr>
              <a:t> </a:t>
            </a:r>
            <a:r>
              <a:rPr lang="en-US" sz="2300" cap="none" dirty="0">
                <a:solidFill>
                  <a:srgbClr val="F49100"/>
                </a:solidFill>
                <a:hlinkClick r:id="rId3">
                  <a:extLst>
                    <a:ext uri="{A12FA001-AC4F-418D-AE19-62706E023703}">
                      <ahyp:hlinkClr xmlns:ahyp="http://schemas.microsoft.com/office/drawing/2018/hyperlinkcolor" val="tx"/>
                    </a:ext>
                  </a:extLst>
                </a:hlinkClick>
              </a:rPr>
              <a:t>http://cs.aiub.edu/profile/m.hasan</a:t>
            </a:r>
            <a:r>
              <a:rPr lang="en-US" sz="2300" cap="none" dirty="0">
                <a:solidFill>
                  <a:srgbClr val="F49100"/>
                </a:solidFill>
              </a:rPr>
              <a:t> </a:t>
            </a:r>
          </a:p>
          <a:p>
            <a:r>
              <a:rPr lang="en-US" sz="2100" cap="none" dirty="0">
                <a:solidFill>
                  <a:srgbClr val="0070C0"/>
                </a:solidFill>
              </a:rPr>
              <a:t>WordPress:</a:t>
            </a:r>
            <a:r>
              <a:rPr lang="en-US" sz="2300" cap="none" dirty="0">
                <a:solidFill>
                  <a:srgbClr val="0070C0"/>
                </a:solidFill>
              </a:rPr>
              <a:t> </a:t>
            </a:r>
            <a:r>
              <a:rPr lang="en-US" sz="1800" cap="none" dirty="0">
                <a:hlinkClick r:id="rId4"/>
              </a:rPr>
              <a:t>https://wordpress.com/view/mhasansuman.wordpress.com</a:t>
            </a:r>
            <a:endParaRPr lang="en-US" sz="2000" cap="none" dirty="0"/>
          </a:p>
        </p:txBody>
      </p:sp>
      <p:pic>
        <p:nvPicPr>
          <p:cNvPr id="25" name="Picture 24">
            <a:hlinkClick r:id="rId5"/>
            <a:extLst>
              <a:ext uri="{FF2B5EF4-FFF2-40B4-BE49-F238E27FC236}">
                <a16:creationId xmlns:a16="http://schemas.microsoft.com/office/drawing/2014/main" id="{50ADB631-A102-4E27-9E4F-8BEAA32309AE}"/>
              </a:ext>
            </a:extLst>
          </p:cNvPr>
          <p:cNvPicPr>
            <a:picLocks noChangeAspect="1"/>
          </p:cNvPicPr>
          <p:nvPr/>
        </p:nvPicPr>
        <p:blipFill>
          <a:blip r:embed="rId6"/>
          <a:stretch>
            <a:fillRect/>
          </a:stretch>
        </p:blipFill>
        <p:spPr>
          <a:xfrm>
            <a:off x="4725936" y="5191026"/>
            <a:ext cx="775212" cy="762000"/>
          </a:xfrm>
          <a:prstGeom prst="rect">
            <a:avLst/>
          </a:prstGeom>
        </p:spPr>
      </p:pic>
      <p:pic>
        <p:nvPicPr>
          <p:cNvPr id="26" name="Picture 25">
            <a:hlinkClick r:id="rId7"/>
            <a:extLst>
              <a:ext uri="{FF2B5EF4-FFF2-40B4-BE49-F238E27FC236}">
                <a16:creationId xmlns:a16="http://schemas.microsoft.com/office/drawing/2014/main" id="{5178D95F-BBA9-4DB7-8929-D0378B8248EA}"/>
              </a:ext>
            </a:extLst>
          </p:cNvPr>
          <p:cNvPicPr>
            <a:picLocks noChangeAspect="1"/>
          </p:cNvPicPr>
          <p:nvPr/>
        </p:nvPicPr>
        <p:blipFill>
          <a:blip r:embed="rId8"/>
          <a:stretch>
            <a:fillRect/>
          </a:stretch>
        </p:blipFill>
        <p:spPr>
          <a:xfrm>
            <a:off x="8939933" y="5210199"/>
            <a:ext cx="1966006" cy="641961"/>
          </a:xfrm>
          <a:prstGeom prst="rect">
            <a:avLst/>
          </a:prstGeom>
        </p:spPr>
      </p:pic>
      <p:pic>
        <p:nvPicPr>
          <p:cNvPr id="27" name="Picture 26">
            <a:hlinkClick r:id="rId9"/>
            <a:extLst>
              <a:ext uri="{FF2B5EF4-FFF2-40B4-BE49-F238E27FC236}">
                <a16:creationId xmlns:a16="http://schemas.microsoft.com/office/drawing/2014/main" id="{6C55067C-425B-4011-BE53-FC42477C2FFE}"/>
              </a:ext>
            </a:extLst>
          </p:cNvPr>
          <p:cNvPicPr>
            <a:picLocks noChangeAspect="1"/>
          </p:cNvPicPr>
          <p:nvPr/>
        </p:nvPicPr>
        <p:blipFill>
          <a:blip r:embed="rId10"/>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1"/>
            <a:ext cx="11029950" cy="625680"/>
          </a:xfrm>
        </p:spPr>
        <p:txBody>
          <a:bodyPr/>
          <a:lstStyle/>
          <a:p>
            <a:pPr algn="ctr"/>
            <a:r>
              <a:rPr lang="en-US" dirty="0">
                <a:solidFill>
                  <a:srgbClr val="0070C0"/>
                </a:solidFill>
                <a:cs typeface="Calibri" pitchFamily="34" charset="0"/>
              </a:rPr>
              <a:t>SDLC: Case -1</a:t>
            </a:r>
            <a:endParaRPr lang="en-GB" dirty="0">
              <a:solidFill>
                <a:srgbClr val="0070C0"/>
              </a:solidFill>
            </a:endParaRPr>
          </a:p>
        </p:txBody>
      </p:sp>
      <p:sp>
        <p:nvSpPr>
          <p:cNvPr id="3" name="Content Placeholder 2"/>
          <p:cNvSpPr>
            <a:spLocks noGrp="1"/>
          </p:cNvSpPr>
          <p:nvPr>
            <p:ph idx="4294967295"/>
          </p:nvPr>
        </p:nvSpPr>
        <p:spPr>
          <a:xfrm>
            <a:off x="643758" y="1292787"/>
            <a:ext cx="10914062" cy="3721665"/>
          </a:xfrm>
        </p:spPr>
        <p:txBody>
          <a:bodyPr>
            <a:noAutofit/>
          </a:bodyPr>
          <a:lstStyle/>
          <a:p>
            <a:pPr lvl="0" algn="just">
              <a:buFont typeface="Wingdings" panose="05000000000000000000" pitchFamily="2" charset="2"/>
              <a:buChar char="q"/>
            </a:pPr>
            <a:r>
              <a:rPr lang="en-US" sz="2200" dirty="0"/>
              <a:t>You and your development team have been commissioned to work on a database for a major bank. For obvious reasons, your client is very concerned with security. You and your team come up with many security features that could be implemented into the product. In what phase of a software life cycle process would this task occur?</a:t>
            </a:r>
          </a:p>
          <a:p>
            <a:pPr marL="0" lvl="0" indent="0">
              <a:buNone/>
            </a:pPr>
            <a:r>
              <a:rPr lang="en-US" sz="2200" dirty="0"/>
              <a:t>	(A) </a:t>
            </a:r>
            <a:r>
              <a:rPr lang="en-US" sz="2200" dirty="0">
                <a:solidFill>
                  <a:srgbClr val="00B050"/>
                </a:solidFill>
              </a:rPr>
              <a:t>Specification</a:t>
            </a:r>
          </a:p>
          <a:p>
            <a:pPr marL="0" lvl="0" indent="0">
              <a:buNone/>
            </a:pPr>
            <a:r>
              <a:rPr lang="en-US" sz="2200" dirty="0"/>
              <a:t>	(B) Design and Implementation</a:t>
            </a:r>
          </a:p>
          <a:p>
            <a:pPr marL="0" lvl="0" indent="0">
              <a:buNone/>
            </a:pPr>
            <a:r>
              <a:rPr lang="en-US" sz="2200" dirty="0"/>
              <a:t>	(C) Verification and Validation</a:t>
            </a:r>
          </a:p>
        </p:txBody>
      </p:sp>
      <p:sp>
        <p:nvSpPr>
          <p:cNvPr id="4" name="Rectangle 3" descr="M. Mhahudul Hasan">
            <a:extLst>
              <a:ext uri="{FF2B5EF4-FFF2-40B4-BE49-F238E27FC236}">
                <a16:creationId xmlns:a16="http://schemas.microsoft.com/office/drawing/2014/main" id="{F6679B10-EA8F-48A1-AB8A-00B0C2DFCF4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5" name="Rectangle 4" descr="M. Mhahudul Hasan">
            <a:extLst>
              <a:ext uri="{FF2B5EF4-FFF2-40B4-BE49-F238E27FC236}">
                <a16:creationId xmlns:a16="http://schemas.microsoft.com/office/drawing/2014/main" id="{960E4DD1-822C-4F89-AAAC-A9AAD2DA727B}"/>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
        <p:nvSpPr>
          <p:cNvPr id="6" name="Content Placeholder 2">
            <a:extLst>
              <a:ext uri="{FF2B5EF4-FFF2-40B4-BE49-F238E27FC236}">
                <a16:creationId xmlns:a16="http://schemas.microsoft.com/office/drawing/2014/main" id="{DC711281-E5D1-47BF-8AE8-8A9E196210D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CD3B524F-38E0-4159-8DDF-9B96ABD13D8D}"/>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8" name="Rectangle 7" descr="M. Mhahudul Hasan">
            <a:extLst>
              <a:ext uri="{FF2B5EF4-FFF2-40B4-BE49-F238E27FC236}">
                <a16:creationId xmlns:a16="http://schemas.microsoft.com/office/drawing/2014/main" id="{705E88A9-1D4D-4802-B896-F2326DAF793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95453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8426" y="554193"/>
            <a:ext cx="11029950" cy="551937"/>
          </a:xfrm>
        </p:spPr>
        <p:txBody>
          <a:bodyPr/>
          <a:lstStyle/>
          <a:p>
            <a:pPr algn="ctr"/>
            <a:r>
              <a:rPr lang="en-GB" dirty="0">
                <a:solidFill>
                  <a:srgbClr val="0070C0"/>
                </a:solidFill>
              </a:rPr>
              <a:t>Good &amp; bad software</a:t>
            </a:r>
          </a:p>
        </p:txBody>
      </p:sp>
      <p:sp>
        <p:nvSpPr>
          <p:cNvPr id="3" name="Content Placeholder 2"/>
          <p:cNvSpPr>
            <a:spLocks noGrp="1"/>
          </p:cNvSpPr>
          <p:nvPr>
            <p:ph idx="4294967295"/>
          </p:nvPr>
        </p:nvSpPr>
        <p:spPr>
          <a:xfrm>
            <a:off x="855405" y="1240401"/>
            <a:ext cx="10653713" cy="4349238"/>
          </a:xfrm>
        </p:spPr>
        <p:txBody>
          <a:bodyPr>
            <a:noAutofit/>
          </a:bodyPr>
          <a:lstStyle/>
          <a:p>
            <a:pPr>
              <a:lnSpc>
                <a:spcPct val="90000"/>
              </a:lnSpc>
              <a:buFont typeface="Wingdings" pitchFamily="2" charset="2"/>
              <a:buChar char="q"/>
            </a:pPr>
            <a:r>
              <a:rPr lang="en-US" altLang="zh-TW" sz="2200" dirty="0">
                <a:latin typeface="+mj-lt"/>
                <a:ea typeface="PMingLiU" pitchFamily="18" charset="-120"/>
              </a:rPr>
              <a:t>Good software is maintained—bad software is discarded</a:t>
            </a:r>
            <a:br>
              <a:rPr lang="en-US" altLang="zh-TW" sz="2200" dirty="0">
                <a:latin typeface="+mj-lt"/>
                <a:ea typeface="PMingLiU" pitchFamily="18" charset="-120"/>
              </a:rPr>
            </a:br>
            <a:endParaRPr lang="en-US" altLang="zh-TW" sz="2200" dirty="0">
              <a:latin typeface="+mj-lt"/>
              <a:ea typeface="PMingLiU" pitchFamily="18" charset="-120"/>
            </a:endParaRPr>
          </a:p>
          <a:p>
            <a:pPr>
              <a:lnSpc>
                <a:spcPct val="90000"/>
              </a:lnSpc>
              <a:buFont typeface="Wingdings" pitchFamily="2" charset="2"/>
              <a:buChar char="q"/>
            </a:pPr>
            <a:r>
              <a:rPr lang="en-US" altLang="zh-TW" sz="2200" dirty="0">
                <a:latin typeface="+mj-lt"/>
                <a:ea typeface="PMingLiU" pitchFamily="18" charset="-120"/>
              </a:rPr>
              <a:t> Different types of maintenance</a:t>
            </a:r>
          </a:p>
          <a:p>
            <a:pPr lvl="1">
              <a:lnSpc>
                <a:spcPct val="90000"/>
              </a:lnSpc>
              <a:buFont typeface="Wingdings" pitchFamily="2" charset="2"/>
              <a:buChar char="§"/>
            </a:pPr>
            <a:r>
              <a:rPr lang="en-US" altLang="zh-TW" sz="2200" dirty="0">
                <a:solidFill>
                  <a:srgbClr val="002060"/>
                </a:solidFill>
                <a:latin typeface="+mj-lt"/>
                <a:ea typeface="PMingLiU" pitchFamily="18" charset="-120"/>
              </a:rPr>
              <a:t>  Corrective maintenance </a:t>
            </a:r>
            <a:r>
              <a:rPr lang="en-US" altLang="zh-TW" sz="2200" dirty="0">
                <a:solidFill>
                  <a:srgbClr val="002060"/>
                </a:solidFill>
                <a:ea typeface="PMingLiU" pitchFamily="18" charset="-120"/>
              </a:rPr>
              <a:t>[about 20%]</a:t>
            </a:r>
            <a:endParaRPr lang="en-US" altLang="zh-TW" sz="2200" dirty="0">
              <a:solidFill>
                <a:srgbClr val="002060"/>
              </a:solidFill>
              <a:latin typeface="+mj-lt"/>
              <a:ea typeface="PMingLiU" pitchFamily="18" charset="-120"/>
            </a:endParaRPr>
          </a:p>
          <a:p>
            <a:pPr lvl="2">
              <a:lnSpc>
                <a:spcPct val="90000"/>
              </a:lnSpc>
              <a:buFontTx/>
              <a:buChar char="-"/>
            </a:pPr>
            <a:r>
              <a:rPr lang="en-US" altLang="zh-TW" sz="2200" dirty="0">
                <a:solidFill>
                  <a:srgbClr val="C00000"/>
                </a:solidFill>
                <a:latin typeface="+mj-lt"/>
                <a:ea typeface="PMingLiU" pitchFamily="18" charset="-120"/>
              </a:rPr>
              <a:t>Modification to fix a problem</a:t>
            </a:r>
            <a:endParaRPr lang="en-US" altLang="zh-TW" sz="2200" dirty="0">
              <a:solidFill>
                <a:srgbClr val="002060"/>
              </a:solidFill>
              <a:latin typeface="+mj-lt"/>
              <a:ea typeface="PMingLiU" pitchFamily="18" charset="-120"/>
            </a:endParaRPr>
          </a:p>
          <a:p>
            <a:pPr lvl="1">
              <a:lnSpc>
                <a:spcPct val="90000"/>
              </a:lnSpc>
              <a:buFont typeface="Wingdings" pitchFamily="2" charset="2"/>
              <a:buChar char="§"/>
            </a:pPr>
            <a:r>
              <a:rPr lang="en-US" altLang="zh-TW" sz="2200" dirty="0">
                <a:solidFill>
                  <a:srgbClr val="002060"/>
                </a:solidFill>
                <a:latin typeface="+mj-lt"/>
                <a:ea typeface="PMingLiU" pitchFamily="18" charset="-120"/>
              </a:rPr>
              <a:t>  Enhancement </a:t>
            </a:r>
            <a:r>
              <a:rPr lang="en-US" altLang="zh-TW" sz="2200" dirty="0">
                <a:solidFill>
                  <a:srgbClr val="002060"/>
                </a:solidFill>
                <a:ea typeface="PMingLiU" pitchFamily="18" charset="-120"/>
              </a:rPr>
              <a:t>[about 80%]</a:t>
            </a:r>
            <a:endParaRPr lang="en-US" altLang="zh-TW" sz="2200" dirty="0">
              <a:solidFill>
                <a:srgbClr val="002060"/>
              </a:solidFill>
              <a:latin typeface="+mj-lt"/>
              <a:ea typeface="PMingLiU" pitchFamily="18" charset="-120"/>
            </a:endParaRPr>
          </a:p>
          <a:p>
            <a:pPr lvl="2">
              <a:lnSpc>
                <a:spcPct val="90000"/>
              </a:lnSpc>
              <a:buFontTx/>
              <a:buChar char="-"/>
            </a:pPr>
            <a:r>
              <a:rPr lang="en-US" altLang="zh-TW" sz="2200" dirty="0">
                <a:latin typeface="+mj-lt"/>
                <a:ea typeface="PMingLiU" pitchFamily="18" charset="-120"/>
              </a:rPr>
              <a:t>  </a:t>
            </a:r>
            <a:r>
              <a:rPr lang="en-US" altLang="zh-TW" sz="2200" dirty="0">
                <a:solidFill>
                  <a:srgbClr val="C00000"/>
                </a:solidFill>
                <a:latin typeface="+mj-lt"/>
                <a:ea typeface="PMingLiU" pitchFamily="18" charset="-120"/>
              </a:rPr>
              <a:t>Perfective maintenance (modification to improve usability,…) </a:t>
            </a:r>
            <a:r>
              <a:rPr lang="en-US" altLang="zh-TW" sz="2200" dirty="0">
                <a:solidFill>
                  <a:srgbClr val="002060"/>
                </a:solidFill>
                <a:latin typeface="+mj-lt"/>
                <a:ea typeface="PMingLiU" pitchFamily="18" charset="-120"/>
              </a:rPr>
              <a:t>[about 60%]</a:t>
            </a:r>
          </a:p>
          <a:p>
            <a:pPr lvl="2">
              <a:lnSpc>
                <a:spcPct val="90000"/>
              </a:lnSpc>
              <a:buFontTx/>
              <a:buChar char="-"/>
            </a:pPr>
            <a:r>
              <a:rPr lang="en-US" altLang="zh-TW" sz="2200" dirty="0">
                <a:solidFill>
                  <a:srgbClr val="C00000"/>
                </a:solidFill>
                <a:latin typeface="+mj-lt"/>
                <a:ea typeface="PMingLiU" pitchFamily="18" charset="-120"/>
              </a:rPr>
              <a:t>  Adaptive maintenance (modification to keep up-to-date) </a:t>
            </a:r>
            <a:r>
              <a:rPr lang="en-US" altLang="zh-TW" sz="2200" dirty="0">
                <a:solidFill>
                  <a:srgbClr val="002060"/>
                </a:solidFill>
                <a:latin typeface="+mj-lt"/>
                <a:ea typeface="PMingLiU" pitchFamily="18" charset="-120"/>
              </a:rPr>
              <a:t>[about 20%]</a:t>
            </a:r>
          </a:p>
          <a:p>
            <a:pPr lvl="2">
              <a:lnSpc>
                <a:spcPct val="90000"/>
              </a:lnSpc>
              <a:buFontTx/>
              <a:buChar char="-"/>
            </a:pPr>
            <a:r>
              <a:rPr lang="en-US" altLang="zh-TW" sz="2200" dirty="0">
                <a:solidFill>
                  <a:srgbClr val="C00000"/>
                </a:solidFill>
                <a:latin typeface="+mj-lt"/>
                <a:ea typeface="PMingLiU" pitchFamily="18" charset="-120"/>
              </a:rPr>
              <a:t>  Preventive maintenance (modification to avoid any future error) </a:t>
            </a:r>
            <a:r>
              <a:rPr lang="en-US" altLang="zh-TW" sz="2200" dirty="0">
                <a:solidFill>
                  <a:srgbClr val="002060"/>
                </a:solidFill>
                <a:ea typeface="PMingLiU" pitchFamily="18" charset="-120"/>
              </a:rPr>
              <a:t>[about 20%]</a:t>
            </a:r>
          </a:p>
        </p:txBody>
      </p:sp>
      <p:sp>
        <p:nvSpPr>
          <p:cNvPr id="8" name="Content Placeholder 2">
            <a:extLst>
              <a:ext uri="{FF2B5EF4-FFF2-40B4-BE49-F238E27FC236}">
                <a16:creationId xmlns:a16="http://schemas.microsoft.com/office/drawing/2014/main" id="{6E24DB3A-78B9-421F-9E70-A7B880E4ED3D}"/>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42F2FE7A-9BE5-43D4-A3D7-97E0513397F6}"/>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10" name="Rectangle 9" descr="M. Mhahudul Hasan">
            <a:extLst>
              <a:ext uri="{FF2B5EF4-FFF2-40B4-BE49-F238E27FC236}">
                <a16:creationId xmlns:a16="http://schemas.microsoft.com/office/drawing/2014/main" id="{8D88B46E-B79E-412B-999A-440F3B541A31}"/>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descr="M. Mhahudul Hasan">
            <a:extLst>
              <a:ext uri="{FF2B5EF4-FFF2-40B4-BE49-F238E27FC236}">
                <a16:creationId xmlns:a16="http://schemas.microsoft.com/office/drawing/2014/main" id="{C3F107DC-C4D4-4E09-B9B5-F29B71A507E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2" name="Rectangle 11" descr="M. Mhahudul Hasan">
            <a:extLst>
              <a:ext uri="{FF2B5EF4-FFF2-40B4-BE49-F238E27FC236}">
                <a16:creationId xmlns:a16="http://schemas.microsoft.com/office/drawing/2014/main" id="{3584811F-E77D-4848-AB95-3A588CB24D35}"/>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09946"/>
            <a:ext cx="11029950" cy="655177"/>
          </a:xfrm>
        </p:spPr>
        <p:txBody>
          <a:bodyPr/>
          <a:lstStyle/>
          <a:p>
            <a:pPr algn="ctr"/>
            <a:r>
              <a:rPr lang="en-GB" dirty="0">
                <a:solidFill>
                  <a:srgbClr val="0070C0"/>
                </a:solidFill>
              </a:rPr>
              <a:t>Faults in software development phases</a:t>
            </a:r>
          </a:p>
        </p:txBody>
      </p:sp>
      <p:sp>
        <p:nvSpPr>
          <p:cNvPr id="3" name="Content Placeholder 2"/>
          <p:cNvSpPr>
            <a:spLocks noGrp="1"/>
          </p:cNvSpPr>
          <p:nvPr>
            <p:ph idx="4294967295"/>
          </p:nvPr>
        </p:nvSpPr>
        <p:spPr>
          <a:xfrm>
            <a:off x="707308" y="1497218"/>
            <a:ext cx="10953750" cy="4519612"/>
          </a:xfrm>
        </p:spPr>
        <p:txBody>
          <a:bodyPr>
            <a:normAutofit fontScale="85000" lnSpcReduction="20000"/>
          </a:bodyPr>
          <a:lstStyle/>
          <a:p>
            <a:pPr>
              <a:lnSpc>
                <a:spcPct val="90000"/>
              </a:lnSpc>
              <a:buFont typeface="Wingdings" pitchFamily="2" charset="2"/>
              <a:buChar char="q"/>
            </a:pPr>
            <a:r>
              <a:rPr lang="zh-TW" altLang="en-US" sz="2600" dirty="0">
                <a:latin typeface="+mj-lt"/>
                <a:ea typeface="PMingLiU" pitchFamily="18" charset="-120"/>
              </a:rPr>
              <a:t>60 </a:t>
            </a:r>
            <a:r>
              <a:rPr lang="en-US" altLang="zh-TW" sz="2600" dirty="0">
                <a:latin typeface="+mj-lt"/>
                <a:ea typeface="PMingLiU" pitchFamily="18" charset="-120"/>
              </a:rPr>
              <a:t>to 70 percent of faults are specification and design  faults</a:t>
            </a:r>
          </a:p>
          <a:p>
            <a:pPr>
              <a:lnSpc>
                <a:spcPct val="90000"/>
              </a:lnSpc>
              <a:buFont typeface="Wingdings" pitchFamily="2" charset="2"/>
              <a:buChar char="q"/>
            </a:pPr>
            <a:endParaRPr lang="en-US" altLang="zh-TW" sz="2600" dirty="0">
              <a:latin typeface="+mj-lt"/>
              <a:ea typeface="PMingLiU" pitchFamily="18" charset="-120"/>
            </a:endParaRPr>
          </a:p>
          <a:p>
            <a:pPr>
              <a:lnSpc>
                <a:spcPct val="90000"/>
              </a:lnSpc>
              <a:buFont typeface="Wingdings" pitchFamily="2" charset="2"/>
              <a:buChar char="q"/>
            </a:pPr>
            <a:r>
              <a:rPr lang="en-US" altLang="zh-TW" sz="2600" dirty="0">
                <a:solidFill>
                  <a:srgbClr val="0070C0"/>
                </a:solidFill>
                <a:latin typeface="+mj-lt"/>
                <a:ea typeface="PMingLiU" pitchFamily="18" charset="-120"/>
              </a:rPr>
              <a:t>Data of Kelly, </a:t>
            </a:r>
            <a:r>
              <a:rPr lang="en-US" altLang="zh-TW" sz="2600" dirty="0" err="1">
                <a:solidFill>
                  <a:srgbClr val="0070C0"/>
                </a:solidFill>
                <a:latin typeface="+mj-lt"/>
                <a:ea typeface="PMingLiU" pitchFamily="18" charset="-120"/>
              </a:rPr>
              <a:t>Sherif</a:t>
            </a:r>
            <a:r>
              <a:rPr lang="en-US" altLang="zh-TW" sz="2600" dirty="0">
                <a:solidFill>
                  <a:srgbClr val="0070C0"/>
                </a:solidFill>
                <a:latin typeface="+mj-lt"/>
                <a:ea typeface="PMingLiU" pitchFamily="18" charset="-120"/>
              </a:rPr>
              <a:t>, and Hops [1992]</a:t>
            </a:r>
          </a:p>
          <a:p>
            <a:pPr lvl="1">
              <a:lnSpc>
                <a:spcPct val="90000"/>
              </a:lnSpc>
              <a:buFont typeface="Wingdings" pitchFamily="2" charset="2"/>
              <a:buChar char="§"/>
            </a:pPr>
            <a:r>
              <a:rPr lang="en-US" altLang="zh-TW" sz="2600" dirty="0">
                <a:solidFill>
                  <a:srgbClr val="C00000"/>
                </a:solidFill>
                <a:latin typeface="+mj-lt"/>
                <a:ea typeface="PMingLiU" pitchFamily="18" charset="-120"/>
              </a:rPr>
              <a:t>  1.9 faults per page of specification</a:t>
            </a:r>
          </a:p>
          <a:p>
            <a:pPr lvl="1">
              <a:lnSpc>
                <a:spcPct val="90000"/>
              </a:lnSpc>
              <a:buFont typeface="Wingdings" pitchFamily="2" charset="2"/>
              <a:buChar char="§"/>
            </a:pPr>
            <a:r>
              <a:rPr lang="en-US" altLang="zh-TW" sz="2600" dirty="0">
                <a:solidFill>
                  <a:srgbClr val="C00000"/>
                </a:solidFill>
                <a:latin typeface="+mj-lt"/>
                <a:ea typeface="PMingLiU" pitchFamily="18" charset="-120"/>
              </a:rPr>
              <a:t>  0.9 faults per page of design</a:t>
            </a:r>
          </a:p>
          <a:p>
            <a:pPr lvl="1">
              <a:lnSpc>
                <a:spcPct val="90000"/>
              </a:lnSpc>
              <a:buFont typeface="Wingdings" pitchFamily="2" charset="2"/>
              <a:buChar char="§"/>
            </a:pPr>
            <a:r>
              <a:rPr lang="en-US" altLang="zh-TW" sz="2600" dirty="0">
                <a:solidFill>
                  <a:srgbClr val="C00000"/>
                </a:solidFill>
                <a:latin typeface="+mj-lt"/>
                <a:ea typeface="PMingLiU" pitchFamily="18" charset="-120"/>
              </a:rPr>
              <a:t>  0.3 faults per page of code</a:t>
            </a:r>
          </a:p>
          <a:p>
            <a:pPr>
              <a:lnSpc>
                <a:spcPct val="90000"/>
              </a:lnSpc>
            </a:pPr>
            <a:endParaRPr lang="en-US" altLang="zh-TW" sz="2600" dirty="0">
              <a:latin typeface="+mj-lt"/>
              <a:ea typeface="PMingLiU" pitchFamily="18" charset="-120"/>
            </a:endParaRPr>
          </a:p>
          <a:p>
            <a:pPr>
              <a:lnSpc>
                <a:spcPct val="90000"/>
              </a:lnSpc>
              <a:buFont typeface="Wingdings" pitchFamily="2" charset="2"/>
              <a:buChar char="q"/>
            </a:pPr>
            <a:r>
              <a:rPr lang="en-US" altLang="zh-TW" sz="2600" dirty="0">
                <a:solidFill>
                  <a:srgbClr val="0070C0"/>
                </a:solidFill>
                <a:latin typeface="+mj-lt"/>
                <a:ea typeface="PMingLiU" pitchFamily="18" charset="-120"/>
              </a:rPr>
              <a:t>Data of Bhandari et al. [1994]</a:t>
            </a:r>
          </a:p>
          <a:p>
            <a:pPr>
              <a:lnSpc>
                <a:spcPct val="90000"/>
              </a:lnSpc>
              <a:buNone/>
            </a:pPr>
            <a:r>
              <a:rPr lang="en-US" altLang="zh-TW" sz="2600" b="1" dirty="0">
                <a:solidFill>
                  <a:srgbClr val="C00000"/>
                </a:solidFill>
                <a:latin typeface="+mj-lt"/>
                <a:ea typeface="PMingLiU" pitchFamily="18" charset="-120"/>
              </a:rPr>
              <a:t>      </a:t>
            </a:r>
            <a:r>
              <a:rPr lang="en-US" altLang="zh-TW" sz="2600" dirty="0">
                <a:latin typeface="+mj-lt"/>
                <a:ea typeface="PMingLiU" pitchFamily="18" charset="-120"/>
              </a:rPr>
              <a:t>Faults at end of the design phase of the new version of the product</a:t>
            </a:r>
          </a:p>
          <a:p>
            <a:pPr lvl="1">
              <a:lnSpc>
                <a:spcPct val="90000"/>
              </a:lnSpc>
            </a:pPr>
            <a:r>
              <a:rPr lang="en-US" altLang="zh-TW" sz="2600" dirty="0">
                <a:solidFill>
                  <a:srgbClr val="C00000"/>
                </a:solidFill>
                <a:latin typeface="+mj-lt"/>
                <a:ea typeface="PMingLiU" pitchFamily="18" charset="-120"/>
              </a:rPr>
              <a:t>13% of faults from previous version of product</a:t>
            </a:r>
          </a:p>
          <a:p>
            <a:pPr lvl="1">
              <a:lnSpc>
                <a:spcPct val="90000"/>
              </a:lnSpc>
            </a:pPr>
            <a:r>
              <a:rPr lang="en-US" altLang="zh-TW" sz="2600" dirty="0">
                <a:solidFill>
                  <a:srgbClr val="C00000"/>
                </a:solidFill>
                <a:latin typeface="+mj-lt"/>
                <a:ea typeface="PMingLiU" pitchFamily="18" charset="-120"/>
              </a:rPr>
              <a:t>16% of faults in new specifications</a:t>
            </a:r>
          </a:p>
          <a:p>
            <a:pPr lvl="1">
              <a:lnSpc>
                <a:spcPct val="90000"/>
              </a:lnSpc>
            </a:pPr>
            <a:r>
              <a:rPr lang="en-US" altLang="zh-TW" sz="2600" dirty="0">
                <a:solidFill>
                  <a:srgbClr val="C00000"/>
                </a:solidFill>
                <a:latin typeface="+mj-lt"/>
                <a:ea typeface="PMingLiU" pitchFamily="18" charset="-120"/>
              </a:rPr>
              <a:t>71% of faults in new design</a:t>
            </a:r>
            <a:endParaRPr lang="en-US" altLang="zh-TW" sz="2200" dirty="0">
              <a:solidFill>
                <a:srgbClr val="00B050"/>
              </a:solidFill>
              <a:latin typeface="+mj-lt"/>
              <a:ea typeface="PMingLiU" pitchFamily="18" charset="-120"/>
            </a:endParaRPr>
          </a:p>
        </p:txBody>
      </p:sp>
      <p:sp>
        <p:nvSpPr>
          <p:cNvPr id="8" name="Content Placeholder 2">
            <a:extLst>
              <a:ext uri="{FF2B5EF4-FFF2-40B4-BE49-F238E27FC236}">
                <a16:creationId xmlns:a16="http://schemas.microsoft.com/office/drawing/2014/main" id="{96D36643-55AB-466B-9B5A-276C9D80D3CF}"/>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A2F33B1F-97FB-4C70-96D1-A8F49E0054D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10" name="Rectangle 9" descr="M. Mhahudul Hasan">
            <a:extLst>
              <a:ext uri="{FF2B5EF4-FFF2-40B4-BE49-F238E27FC236}">
                <a16:creationId xmlns:a16="http://schemas.microsoft.com/office/drawing/2014/main" id="{862940CE-7E9D-4FB0-AF44-FBF7E0D36AB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descr="M. Mhahudul Hasan">
            <a:extLst>
              <a:ext uri="{FF2B5EF4-FFF2-40B4-BE49-F238E27FC236}">
                <a16:creationId xmlns:a16="http://schemas.microsoft.com/office/drawing/2014/main" id="{C703A849-F845-4981-8436-DE5FDE641E8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2" name="Rectangle 11" descr="M. Mhahudul Hasan">
            <a:extLst>
              <a:ext uri="{FF2B5EF4-FFF2-40B4-BE49-F238E27FC236}">
                <a16:creationId xmlns:a16="http://schemas.microsoft.com/office/drawing/2014/main" id="{636F2D70-06A8-40D9-83E5-1D3A1AD6D8C1}"/>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625680"/>
          </a:xfrm>
        </p:spPr>
        <p:txBody>
          <a:bodyPr/>
          <a:lstStyle/>
          <a:p>
            <a:pPr algn="ctr"/>
            <a:r>
              <a:rPr lang="en-GB" dirty="0">
                <a:solidFill>
                  <a:srgbClr val="0070C0"/>
                </a:solidFill>
              </a:rPr>
              <a:t>Cost of detection &amp; correction of a fault</a:t>
            </a:r>
          </a:p>
        </p:txBody>
      </p:sp>
      <p:graphicFrame>
        <p:nvGraphicFramePr>
          <p:cNvPr id="2051" name="Object 0"/>
          <p:cNvGraphicFramePr>
            <a:graphicFrameLocks noChangeAspect="1"/>
          </p:cNvGraphicFramePr>
          <p:nvPr>
            <p:extLst>
              <p:ext uri="{D42A27DB-BD31-4B8C-83A1-F6EECF244321}">
                <p14:modId xmlns:p14="http://schemas.microsoft.com/office/powerpoint/2010/main" val="381436310"/>
              </p:ext>
            </p:extLst>
          </p:nvPr>
        </p:nvGraphicFramePr>
        <p:xfrm>
          <a:off x="840658" y="1421744"/>
          <a:ext cx="10427110" cy="5067546"/>
        </p:xfrm>
        <a:graphic>
          <a:graphicData uri="http://schemas.openxmlformats.org/presentationml/2006/ole">
            <mc:AlternateContent xmlns:mc="http://schemas.openxmlformats.org/markup-compatibility/2006">
              <mc:Choice xmlns:v="urn:schemas-microsoft-com:vml" Requires="v">
                <p:oleObj spid="_x0000_s1031" name="Photo Editor Photo" r:id="rId3" imgW="4590476" imgH="4667902" progId="">
                  <p:embed/>
                </p:oleObj>
              </mc:Choice>
              <mc:Fallback>
                <p:oleObj name="Photo Editor Photo" r:id="rId3" imgW="4590476" imgH="4667902" progId="">
                  <p:embed/>
                  <p:pic>
                    <p:nvPicPr>
                      <p:cNvPr id="0"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658" y="1421744"/>
                        <a:ext cx="10427110" cy="5067546"/>
                      </a:xfrm>
                      <a:prstGeom prst="rect">
                        <a:avLst/>
                      </a:prstGeom>
                      <a:noFill/>
                      <a:ln>
                        <a:noFill/>
                      </a:ln>
                      <a:effectLst/>
                    </p:spPr>
                  </p:pic>
                </p:oleObj>
              </mc:Fallback>
            </mc:AlternateContent>
          </a:graphicData>
        </a:graphic>
      </p:graphicFrame>
      <p:sp>
        <p:nvSpPr>
          <p:cNvPr id="8" name="Content Placeholder 2">
            <a:extLst>
              <a:ext uri="{FF2B5EF4-FFF2-40B4-BE49-F238E27FC236}">
                <a16:creationId xmlns:a16="http://schemas.microsoft.com/office/drawing/2014/main" id="{C2049EFF-A858-4AA0-B62F-D16B3A192C3F}"/>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3DA80859-F090-44E8-8252-0C921FB7EAD8}"/>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10" name="Rectangle 9" descr="M. Mhahudul Hasan">
            <a:extLst>
              <a:ext uri="{FF2B5EF4-FFF2-40B4-BE49-F238E27FC236}">
                <a16:creationId xmlns:a16="http://schemas.microsoft.com/office/drawing/2014/main" id="{2F7FC808-950B-4A2A-80A1-30685F29F91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descr="M. Mhahudul Hasan">
            <a:extLst>
              <a:ext uri="{FF2B5EF4-FFF2-40B4-BE49-F238E27FC236}">
                <a16:creationId xmlns:a16="http://schemas.microsoft.com/office/drawing/2014/main" id="{A3D9C771-09C2-4ADD-AF6D-C4E6DF38029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2" name="Rectangle 11" descr="M. Mhahudul Hasan">
            <a:extLst>
              <a:ext uri="{FF2B5EF4-FFF2-40B4-BE49-F238E27FC236}">
                <a16:creationId xmlns:a16="http://schemas.microsoft.com/office/drawing/2014/main" id="{F6845B14-412F-4A13-BE95-F6F37088BAC5}"/>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68941"/>
            <a:ext cx="11029950" cy="537190"/>
          </a:xfrm>
        </p:spPr>
        <p:txBody>
          <a:bodyPr/>
          <a:lstStyle/>
          <a:p>
            <a:pPr algn="ctr"/>
            <a:r>
              <a:rPr lang="en-GB" dirty="0">
                <a:solidFill>
                  <a:srgbClr val="0070C0"/>
                </a:solidFill>
              </a:rPr>
              <a:t>Cost of detection &amp; correction of a fault</a:t>
            </a:r>
          </a:p>
        </p:txBody>
      </p:sp>
      <p:graphicFrame>
        <p:nvGraphicFramePr>
          <p:cNvPr id="1026" name="Object 4"/>
          <p:cNvGraphicFramePr>
            <a:graphicFrameLocks noChangeAspect="1"/>
          </p:cNvGraphicFramePr>
          <p:nvPr>
            <p:extLst>
              <p:ext uri="{D42A27DB-BD31-4B8C-83A1-F6EECF244321}">
                <p14:modId xmlns:p14="http://schemas.microsoft.com/office/powerpoint/2010/main" val="3863556291"/>
              </p:ext>
            </p:extLst>
          </p:nvPr>
        </p:nvGraphicFramePr>
        <p:xfrm>
          <a:off x="655038" y="1639108"/>
          <a:ext cx="10182497" cy="4587240"/>
        </p:xfrm>
        <a:graphic>
          <a:graphicData uri="http://schemas.openxmlformats.org/presentationml/2006/ole">
            <mc:AlternateContent xmlns:mc="http://schemas.openxmlformats.org/markup-compatibility/2006">
              <mc:Choice xmlns:v="urn:schemas-microsoft-com:vml" Requires="v">
                <p:oleObj spid="_x0000_s2055" name="Photo Editor Photo" r:id="rId3" imgW="4809524" imgH="3734321" progId="">
                  <p:embed/>
                </p:oleObj>
              </mc:Choice>
              <mc:Fallback>
                <p:oleObj name="Photo Editor Photo" r:id="rId3" imgW="4809524" imgH="3734321" progId="">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038" y="1639108"/>
                        <a:ext cx="10182497" cy="458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Content Placeholder 2">
            <a:extLst>
              <a:ext uri="{FF2B5EF4-FFF2-40B4-BE49-F238E27FC236}">
                <a16:creationId xmlns:a16="http://schemas.microsoft.com/office/drawing/2014/main" id="{B24D3E08-5EBE-4729-A06E-9125548E3377}"/>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99451D24-347D-4DA6-A631-3BAC3C2E4734}"/>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10" name="Rectangle 9" descr="M. Mhahudul Hasan">
            <a:extLst>
              <a:ext uri="{FF2B5EF4-FFF2-40B4-BE49-F238E27FC236}">
                <a16:creationId xmlns:a16="http://schemas.microsoft.com/office/drawing/2014/main" id="{CFDA2B87-9A9E-48B2-9D86-02FA6C320E5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descr="M. Mhahudul Hasan">
            <a:extLst>
              <a:ext uri="{FF2B5EF4-FFF2-40B4-BE49-F238E27FC236}">
                <a16:creationId xmlns:a16="http://schemas.microsoft.com/office/drawing/2014/main" id="{66A7E334-F8EB-44A0-8E6F-6FAAC1D2606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2" name="Rectangle 11" descr="M. Mhahudul Hasan">
            <a:extLst>
              <a:ext uri="{FF2B5EF4-FFF2-40B4-BE49-F238E27FC236}">
                <a16:creationId xmlns:a16="http://schemas.microsoft.com/office/drawing/2014/main" id="{27236EB0-35E2-4BCA-AF61-B9A90288E42E}"/>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24694"/>
            <a:ext cx="11029950" cy="596183"/>
          </a:xfrm>
        </p:spPr>
        <p:txBody>
          <a:bodyPr/>
          <a:lstStyle/>
          <a:p>
            <a:pPr algn="ctr"/>
            <a:r>
              <a:rPr lang="en-GB" dirty="0">
                <a:solidFill>
                  <a:srgbClr val="0070C0"/>
                </a:solidFill>
              </a:rPr>
              <a:t>Cost of change</a:t>
            </a:r>
          </a:p>
        </p:txBody>
      </p:sp>
      <p:pic>
        <p:nvPicPr>
          <p:cNvPr id="5" name="Picture 3"/>
          <p:cNvPicPr>
            <a:picLocks noChangeArrowheads="1"/>
          </p:cNvPicPr>
          <p:nvPr/>
        </p:nvPicPr>
        <p:blipFill>
          <a:blip r:embed="rId2"/>
          <a:srcRect/>
          <a:stretch>
            <a:fillRect/>
          </a:stretch>
        </p:blipFill>
        <p:spPr bwMode="auto">
          <a:xfrm>
            <a:off x="3161634" y="1873045"/>
            <a:ext cx="5524500" cy="3915578"/>
          </a:xfrm>
          <a:prstGeom prst="rect">
            <a:avLst/>
          </a:prstGeom>
          <a:noFill/>
          <a:ln w="12700">
            <a:noFill/>
            <a:miter lim="800000"/>
            <a:headEnd/>
            <a:tailEnd/>
          </a:ln>
        </p:spPr>
      </p:pic>
      <p:sp>
        <p:nvSpPr>
          <p:cNvPr id="6" name="Content Placeholder 2">
            <a:extLst>
              <a:ext uri="{FF2B5EF4-FFF2-40B4-BE49-F238E27FC236}">
                <a16:creationId xmlns:a16="http://schemas.microsoft.com/office/drawing/2014/main" id="{BE6D26FB-2035-4E98-8AC4-7F6FC8BE345C}"/>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F25A9767-28A7-4371-938A-2D02A9C0BF9C}"/>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10" name="Rectangle 9" descr="M. Mhahudul Hasan">
            <a:extLst>
              <a:ext uri="{FF2B5EF4-FFF2-40B4-BE49-F238E27FC236}">
                <a16:creationId xmlns:a16="http://schemas.microsoft.com/office/drawing/2014/main" id="{284F9356-FBC3-4EEF-BF91-907120C2EDC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descr="M. Mhahudul Hasan">
            <a:extLst>
              <a:ext uri="{FF2B5EF4-FFF2-40B4-BE49-F238E27FC236}">
                <a16:creationId xmlns:a16="http://schemas.microsoft.com/office/drawing/2014/main" id="{8498985B-76D2-47C1-89F0-22CF9A1CB6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2" name="Rectangle 11" descr="M. Mhahudul Hasan">
            <a:extLst>
              <a:ext uri="{FF2B5EF4-FFF2-40B4-BE49-F238E27FC236}">
                <a16:creationId xmlns:a16="http://schemas.microsoft.com/office/drawing/2014/main" id="{B9859DD1-66A5-4EC3-8B78-89F6B359C4FB}"/>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39443"/>
            <a:ext cx="11029950" cy="596183"/>
          </a:xfrm>
        </p:spPr>
        <p:txBody>
          <a:bodyPr/>
          <a:lstStyle/>
          <a:p>
            <a:pPr algn="ctr"/>
            <a:r>
              <a:rPr lang="en-GB" dirty="0">
                <a:solidFill>
                  <a:srgbClr val="0070C0"/>
                </a:solidFill>
              </a:rPr>
              <a:t>Product bathtub curve model</a:t>
            </a:r>
          </a:p>
        </p:txBody>
      </p:sp>
      <p:sp>
        <p:nvSpPr>
          <p:cNvPr id="6" name="Rectangle 5"/>
          <p:cNvSpPr/>
          <p:nvPr/>
        </p:nvSpPr>
        <p:spPr>
          <a:xfrm>
            <a:off x="1965960" y="2003426"/>
            <a:ext cx="7620000" cy="1138773"/>
          </a:xfrm>
          <a:prstGeom prst="rect">
            <a:avLst/>
          </a:prstGeom>
        </p:spPr>
        <p:txBody>
          <a:bodyPr wrap="square">
            <a:spAutoFit/>
          </a:bodyPr>
          <a:lstStyle/>
          <a:p>
            <a:pPr>
              <a:spcBef>
                <a:spcPct val="0"/>
              </a:spcBef>
              <a:buClrTx/>
              <a:buSzTx/>
              <a:buFont typeface="Wingdings" panose="05000000000000000000" pitchFamily="2" charset="2"/>
              <a:buNone/>
              <a:defRPr/>
            </a:pPr>
            <a:endParaRPr lang="en-US" altLang="zh-TW" sz="2000" dirty="0">
              <a:latin typeface="Bell MT" pitchFamily="18" charset="0"/>
            </a:endParaRPr>
          </a:p>
          <a:p>
            <a:pPr>
              <a:buFont typeface="Wingdings" pitchFamily="2" charset="2"/>
              <a:buChar char="q"/>
            </a:pPr>
            <a:endParaRPr lang="en-US" altLang="zh-TW" sz="2400" dirty="0">
              <a:solidFill>
                <a:srgbClr val="002060"/>
              </a:solidFill>
              <a:latin typeface="Bell MT" pitchFamily="18" charset="0"/>
              <a:ea typeface="PMingLiU" pitchFamily="18" charset="-120"/>
            </a:endParaRPr>
          </a:p>
          <a:p>
            <a:pPr lvl="1"/>
            <a:endParaRPr lang="en-US" altLang="zh-TW" sz="2400" dirty="0">
              <a:latin typeface="Bell MT" pitchFamily="18" charset="0"/>
              <a:ea typeface="PMingLiU" pitchFamily="18" charset="-120"/>
            </a:endParaRPr>
          </a:p>
        </p:txBody>
      </p:sp>
      <p:grpSp>
        <p:nvGrpSpPr>
          <p:cNvPr id="7" name="Group 14"/>
          <p:cNvGrpSpPr>
            <a:grpSpLocks/>
          </p:cNvGrpSpPr>
          <p:nvPr/>
        </p:nvGrpSpPr>
        <p:grpSpPr bwMode="auto">
          <a:xfrm>
            <a:off x="2882818" y="1617508"/>
            <a:ext cx="6554787" cy="4591141"/>
            <a:chOff x="743" y="687"/>
            <a:chExt cx="4129" cy="3106"/>
          </a:xfrm>
        </p:grpSpPr>
        <p:sp>
          <p:nvSpPr>
            <p:cNvPr id="8" name="Line 3"/>
            <p:cNvSpPr>
              <a:spLocks noChangeShapeType="1"/>
            </p:cNvSpPr>
            <p:nvPr/>
          </p:nvSpPr>
          <p:spPr bwMode="auto">
            <a:xfrm flipV="1">
              <a:off x="1136" y="892"/>
              <a:ext cx="0" cy="2536"/>
            </a:xfrm>
            <a:prstGeom prst="line">
              <a:avLst/>
            </a:prstGeom>
            <a:noFill/>
            <a:ln w="28575">
              <a:solidFill>
                <a:schemeClr val="tx1"/>
              </a:solidFill>
              <a:round/>
              <a:headEnd/>
              <a:tailEnd type="triangle" w="med" len="med"/>
            </a:ln>
          </p:spPr>
          <p:txBody>
            <a:bodyPr/>
            <a:lstStyle/>
            <a:p>
              <a:endParaRPr lang="en-US"/>
            </a:p>
          </p:txBody>
        </p:sp>
        <p:sp>
          <p:nvSpPr>
            <p:cNvPr id="9" name="Line 4"/>
            <p:cNvSpPr>
              <a:spLocks noChangeShapeType="1"/>
            </p:cNvSpPr>
            <p:nvPr/>
          </p:nvSpPr>
          <p:spPr bwMode="auto">
            <a:xfrm>
              <a:off x="1136" y="3416"/>
              <a:ext cx="3736" cy="0"/>
            </a:xfrm>
            <a:prstGeom prst="line">
              <a:avLst/>
            </a:prstGeom>
            <a:noFill/>
            <a:ln w="28575">
              <a:solidFill>
                <a:schemeClr val="tx1"/>
              </a:solidFill>
              <a:round/>
              <a:headEnd/>
              <a:tailEnd type="triangle" w="med" len="med"/>
            </a:ln>
          </p:spPr>
          <p:txBody>
            <a:bodyPr/>
            <a:lstStyle/>
            <a:p>
              <a:endParaRPr lang="en-US"/>
            </a:p>
          </p:txBody>
        </p:sp>
        <p:sp>
          <p:nvSpPr>
            <p:cNvPr id="10" name="Arc 5"/>
            <p:cNvSpPr>
              <a:spLocks/>
            </p:cNvSpPr>
            <p:nvPr/>
          </p:nvSpPr>
          <p:spPr bwMode="auto">
            <a:xfrm flipH="1" flipV="1">
              <a:off x="1400" y="1133"/>
              <a:ext cx="521" cy="1935"/>
            </a:xfrm>
            <a:custGeom>
              <a:avLst/>
              <a:gdLst>
                <a:gd name="T0" fmla="*/ 0 w 21600"/>
                <a:gd name="T1" fmla="*/ 0 h 21589"/>
                <a:gd name="T2" fmla="*/ 0 w 21600"/>
                <a:gd name="T3" fmla="*/ 0 h 21589"/>
                <a:gd name="T4" fmla="*/ 0 w 21600"/>
                <a:gd name="T5" fmla="*/ 0 h 21589"/>
                <a:gd name="T6" fmla="*/ 0 60000 65536"/>
                <a:gd name="T7" fmla="*/ 0 60000 65536"/>
                <a:gd name="T8" fmla="*/ 0 60000 65536"/>
                <a:gd name="T9" fmla="*/ 0 w 21600"/>
                <a:gd name="T10" fmla="*/ 0 h 21589"/>
                <a:gd name="T11" fmla="*/ 21600 w 21600"/>
                <a:gd name="T12" fmla="*/ 21589 h 21589"/>
              </a:gdLst>
              <a:ahLst/>
              <a:cxnLst>
                <a:cxn ang="T6">
                  <a:pos x="T0" y="T1"/>
                </a:cxn>
                <a:cxn ang="T7">
                  <a:pos x="T2" y="T3"/>
                </a:cxn>
                <a:cxn ang="T8">
                  <a:pos x="T4" y="T5"/>
                </a:cxn>
              </a:cxnLst>
              <a:rect l="T9" t="T10" r="T11" b="T12"/>
              <a:pathLst>
                <a:path w="21600" h="21589" fill="none" extrusionOk="0">
                  <a:moveTo>
                    <a:pt x="680" y="-1"/>
                  </a:moveTo>
                  <a:cubicBezTo>
                    <a:pt x="12326" y="366"/>
                    <a:pt x="21582" y="9904"/>
                    <a:pt x="21599" y="21556"/>
                  </a:cubicBezTo>
                </a:path>
                <a:path w="21600" h="21589" stroke="0" extrusionOk="0">
                  <a:moveTo>
                    <a:pt x="680" y="-1"/>
                  </a:moveTo>
                  <a:cubicBezTo>
                    <a:pt x="12326" y="366"/>
                    <a:pt x="21582" y="9904"/>
                    <a:pt x="21599" y="21556"/>
                  </a:cubicBezTo>
                  <a:lnTo>
                    <a:pt x="0" y="21589"/>
                  </a:lnTo>
                  <a:lnTo>
                    <a:pt x="680" y="-1"/>
                  </a:lnTo>
                  <a:close/>
                </a:path>
              </a:pathLst>
            </a:custGeom>
            <a:noFill/>
            <a:ln w="28575">
              <a:solidFill>
                <a:schemeClr val="tx1"/>
              </a:solidFill>
              <a:round/>
              <a:headEnd/>
              <a:tailEnd/>
            </a:ln>
          </p:spPr>
          <p:txBody>
            <a:bodyPr wrap="none" anchor="ctr"/>
            <a:lstStyle/>
            <a:p>
              <a:endParaRPr lang="en-US"/>
            </a:p>
          </p:txBody>
        </p:sp>
        <p:sp>
          <p:nvSpPr>
            <p:cNvPr id="11" name="Line 6"/>
            <p:cNvSpPr>
              <a:spLocks noChangeShapeType="1"/>
            </p:cNvSpPr>
            <p:nvPr/>
          </p:nvSpPr>
          <p:spPr bwMode="auto">
            <a:xfrm>
              <a:off x="1904" y="3080"/>
              <a:ext cx="1784" cy="0"/>
            </a:xfrm>
            <a:prstGeom prst="line">
              <a:avLst/>
            </a:prstGeom>
            <a:noFill/>
            <a:ln w="28575">
              <a:solidFill>
                <a:schemeClr val="tx1"/>
              </a:solidFill>
              <a:round/>
              <a:headEnd/>
              <a:tailEnd/>
            </a:ln>
          </p:spPr>
          <p:txBody>
            <a:bodyPr/>
            <a:lstStyle/>
            <a:p>
              <a:endParaRPr lang="en-US"/>
            </a:p>
          </p:txBody>
        </p:sp>
        <p:sp>
          <p:nvSpPr>
            <p:cNvPr id="12" name="Arc 7"/>
            <p:cNvSpPr>
              <a:spLocks/>
            </p:cNvSpPr>
            <p:nvPr/>
          </p:nvSpPr>
          <p:spPr bwMode="auto">
            <a:xfrm flipV="1">
              <a:off x="3672" y="1192"/>
              <a:ext cx="1016" cy="18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round/>
              <a:headEnd/>
              <a:tailEnd/>
            </a:ln>
          </p:spPr>
          <p:txBody>
            <a:bodyPr wrap="none" anchor="ctr"/>
            <a:lstStyle/>
            <a:p>
              <a:endParaRPr lang="en-US"/>
            </a:p>
          </p:txBody>
        </p:sp>
        <p:sp>
          <p:nvSpPr>
            <p:cNvPr id="13" name="Text Box 8"/>
            <p:cNvSpPr txBox="1">
              <a:spLocks noChangeArrowheads="1"/>
            </p:cNvSpPr>
            <p:nvPr/>
          </p:nvSpPr>
          <p:spPr bwMode="auto">
            <a:xfrm rot="-5400000">
              <a:off x="435" y="1601"/>
              <a:ext cx="866" cy="250"/>
            </a:xfrm>
            <a:prstGeom prst="rect">
              <a:avLst/>
            </a:prstGeom>
            <a:noFill/>
            <a:ln w="9525">
              <a:noFill/>
              <a:miter lim="800000"/>
              <a:headEnd/>
              <a:tailEnd/>
            </a:ln>
          </p:spPr>
          <p:txBody>
            <a:bodyPr wrap="none">
              <a:spAutoFit/>
            </a:bodyPr>
            <a:lstStyle/>
            <a:p>
              <a:r>
                <a:rPr lang="en-US" altLang="zh-TW" sz="2000" b="1">
                  <a:latin typeface="Arial Narrow" pitchFamily="34" charset="0"/>
                  <a:ea typeface="PMingLiU" pitchFamily="18" charset="-120"/>
                </a:rPr>
                <a:t>Failure Rate</a:t>
              </a:r>
            </a:p>
          </p:txBody>
        </p:sp>
        <p:sp>
          <p:nvSpPr>
            <p:cNvPr id="14" name="Text Box 9"/>
            <p:cNvSpPr txBox="1">
              <a:spLocks noChangeArrowheads="1"/>
            </p:cNvSpPr>
            <p:nvPr/>
          </p:nvSpPr>
          <p:spPr bwMode="auto">
            <a:xfrm>
              <a:off x="2684" y="3543"/>
              <a:ext cx="422" cy="250"/>
            </a:xfrm>
            <a:prstGeom prst="rect">
              <a:avLst/>
            </a:prstGeom>
            <a:noFill/>
            <a:ln w="9525">
              <a:noFill/>
              <a:miter lim="800000"/>
              <a:headEnd/>
              <a:tailEnd/>
            </a:ln>
          </p:spPr>
          <p:txBody>
            <a:bodyPr wrap="none">
              <a:spAutoFit/>
            </a:bodyPr>
            <a:lstStyle/>
            <a:p>
              <a:r>
                <a:rPr lang="en-US" altLang="zh-TW" sz="2000" b="1">
                  <a:latin typeface="Arial Narrow" pitchFamily="34" charset="0"/>
                  <a:ea typeface="PMingLiU" pitchFamily="18" charset="-120"/>
                </a:rPr>
                <a:t>Time</a:t>
              </a:r>
            </a:p>
          </p:txBody>
        </p:sp>
        <p:sp>
          <p:nvSpPr>
            <p:cNvPr id="15" name="Text Box 10"/>
            <p:cNvSpPr txBox="1">
              <a:spLocks noChangeArrowheads="1"/>
            </p:cNvSpPr>
            <p:nvPr/>
          </p:nvSpPr>
          <p:spPr bwMode="auto">
            <a:xfrm>
              <a:off x="1462" y="687"/>
              <a:ext cx="1523" cy="634"/>
            </a:xfrm>
            <a:prstGeom prst="rect">
              <a:avLst/>
            </a:prstGeom>
            <a:solidFill>
              <a:srgbClr val="FFFF99"/>
            </a:solidFill>
            <a:ln w="9525">
              <a:noFill/>
              <a:miter lim="800000"/>
              <a:headEnd/>
              <a:tailEnd/>
            </a:ln>
          </p:spPr>
          <p:txBody>
            <a:bodyPr wrap="none">
              <a:spAutoFit/>
            </a:bodyPr>
            <a:lstStyle/>
            <a:p>
              <a:r>
                <a:rPr lang="en-US" altLang="zh-TW" sz="2000" b="1">
                  <a:solidFill>
                    <a:srgbClr val="FF0000"/>
                  </a:solidFill>
                  <a:latin typeface="Arial Narrow" pitchFamily="34" charset="0"/>
                  <a:ea typeface="PMingLiU" pitchFamily="18" charset="-120"/>
                </a:rPr>
                <a:t>“Infant Mortality” --</a:t>
              </a:r>
            </a:p>
            <a:p>
              <a:r>
                <a:rPr lang="en-US" altLang="zh-TW" sz="2000" b="1">
                  <a:solidFill>
                    <a:srgbClr val="FF0000"/>
                  </a:solidFill>
                  <a:latin typeface="Arial Narrow" pitchFamily="34" charset="0"/>
                  <a:ea typeface="PMingLiU" pitchFamily="18" charset="-120"/>
                </a:rPr>
                <a:t>due to design or </a:t>
              </a:r>
            </a:p>
            <a:p>
              <a:r>
                <a:rPr lang="en-US" altLang="zh-TW" sz="2000" b="1">
                  <a:solidFill>
                    <a:srgbClr val="FF0000"/>
                  </a:solidFill>
                  <a:latin typeface="Arial Narrow" pitchFamily="34" charset="0"/>
                  <a:ea typeface="PMingLiU" pitchFamily="18" charset="-120"/>
                </a:rPr>
                <a:t>manufacturing defects</a:t>
              </a:r>
            </a:p>
          </p:txBody>
        </p:sp>
        <p:sp>
          <p:nvSpPr>
            <p:cNvPr id="16" name="Line 11"/>
            <p:cNvSpPr>
              <a:spLocks noChangeShapeType="1"/>
            </p:cNvSpPr>
            <p:nvPr/>
          </p:nvSpPr>
          <p:spPr bwMode="auto">
            <a:xfrm flipH="1">
              <a:off x="1448" y="1328"/>
              <a:ext cx="288" cy="288"/>
            </a:xfrm>
            <a:prstGeom prst="line">
              <a:avLst/>
            </a:prstGeom>
            <a:noFill/>
            <a:ln w="9525">
              <a:solidFill>
                <a:schemeClr val="tx1"/>
              </a:solidFill>
              <a:round/>
              <a:headEnd/>
              <a:tailEnd type="triangle" w="med" len="med"/>
            </a:ln>
          </p:spPr>
          <p:txBody>
            <a:bodyPr/>
            <a:lstStyle/>
            <a:p>
              <a:endParaRPr lang="en-US"/>
            </a:p>
          </p:txBody>
        </p:sp>
        <p:sp>
          <p:nvSpPr>
            <p:cNvPr id="17" name="Text Box 12"/>
            <p:cNvSpPr txBox="1">
              <a:spLocks noChangeArrowheads="1"/>
            </p:cNvSpPr>
            <p:nvPr/>
          </p:nvSpPr>
          <p:spPr bwMode="auto">
            <a:xfrm>
              <a:off x="2566" y="1526"/>
              <a:ext cx="1611" cy="708"/>
            </a:xfrm>
            <a:prstGeom prst="rect">
              <a:avLst/>
            </a:prstGeom>
            <a:solidFill>
              <a:srgbClr val="99FF99"/>
            </a:solidFill>
            <a:ln w="9525">
              <a:noFill/>
              <a:miter lim="800000"/>
              <a:headEnd/>
              <a:tailEnd/>
            </a:ln>
          </p:spPr>
          <p:txBody>
            <a:bodyPr wrap="none">
              <a:spAutoFit/>
            </a:bodyPr>
            <a:lstStyle/>
            <a:p>
              <a:r>
                <a:rPr lang="en-US" altLang="zh-TW" sz="2200" b="1" dirty="0">
                  <a:solidFill>
                    <a:srgbClr val="FF0000"/>
                  </a:solidFill>
                  <a:latin typeface="Arial Narrow" pitchFamily="34" charset="0"/>
                  <a:ea typeface="PMingLiU" pitchFamily="18" charset="-120"/>
                </a:rPr>
                <a:t>“</a:t>
              </a:r>
              <a:r>
                <a:rPr lang="en-US" altLang="zh-TW" sz="2200" b="1" dirty="0">
                  <a:solidFill>
                    <a:srgbClr val="FF0000"/>
                  </a:solidFill>
                  <a:latin typeface="Arial Narrow" panose="020B0606020202030204" pitchFamily="34" charset="0"/>
                </a:rPr>
                <a:t>deteriorating</a:t>
              </a:r>
              <a:r>
                <a:rPr lang="en-US" altLang="zh-TW" sz="2000" b="1" dirty="0">
                  <a:solidFill>
                    <a:srgbClr val="FF0000"/>
                  </a:solidFill>
                  <a:latin typeface="Arial Narrow" pitchFamily="34" charset="0"/>
                  <a:ea typeface="PMingLiU" pitchFamily="18" charset="-120"/>
                </a:rPr>
                <a:t>” --</a:t>
              </a:r>
            </a:p>
            <a:p>
              <a:r>
                <a:rPr lang="en-US" altLang="zh-TW" sz="2000" b="1" dirty="0">
                  <a:solidFill>
                    <a:srgbClr val="FF0000"/>
                  </a:solidFill>
                  <a:latin typeface="Arial Narrow" pitchFamily="34" charset="0"/>
                  <a:ea typeface="PMingLiU" pitchFamily="18" charset="-120"/>
                </a:rPr>
                <a:t>due to cumulative </a:t>
              </a:r>
            </a:p>
            <a:p>
              <a:r>
                <a:rPr lang="en-US" altLang="zh-TW" sz="2000" b="1" dirty="0">
                  <a:solidFill>
                    <a:srgbClr val="FF0000"/>
                  </a:solidFill>
                  <a:latin typeface="Arial Narrow" pitchFamily="34" charset="0"/>
                  <a:ea typeface="PMingLiU" pitchFamily="18" charset="-120"/>
                </a:rPr>
                <a:t>affects of environments</a:t>
              </a:r>
            </a:p>
          </p:txBody>
        </p:sp>
        <p:sp>
          <p:nvSpPr>
            <p:cNvPr id="18" name="Line 13"/>
            <p:cNvSpPr>
              <a:spLocks noChangeShapeType="1"/>
            </p:cNvSpPr>
            <p:nvPr/>
          </p:nvSpPr>
          <p:spPr bwMode="auto">
            <a:xfrm>
              <a:off x="3896" y="2160"/>
              <a:ext cx="312" cy="664"/>
            </a:xfrm>
            <a:prstGeom prst="line">
              <a:avLst/>
            </a:prstGeom>
            <a:noFill/>
            <a:ln w="9525">
              <a:solidFill>
                <a:schemeClr val="tx1"/>
              </a:solidFill>
              <a:round/>
              <a:headEnd/>
              <a:tailEnd type="triangle" w="med" len="med"/>
            </a:ln>
          </p:spPr>
          <p:txBody>
            <a:bodyPr/>
            <a:lstStyle/>
            <a:p>
              <a:endParaRPr lang="en-US"/>
            </a:p>
          </p:txBody>
        </p:sp>
      </p:grpSp>
      <p:sp>
        <p:nvSpPr>
          <p:cNvPr id="19" name="Content Placeholder 2">
            <a:extLst>
              <a:ext uri="{FF2B5EF4-FFF2-40B4-BE49-F238E27FC236}">
                <a16:creationId xmlns:a16="http://schemas.microsoft.com/office/drawing/2014/main" id="{8281AC4D-B2ED-4512-AD28-E3A6B49208AD}"/>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22" name="Slide Number Placeholder 3">
            <a:extLst>
              <a:ext uri="{FF2B5EF4-FFF2-40B4-BE49-F238E27FC236}">
                <a16:creationId xmlns:a16="http://schemas.microsoft.com/office/drawing/2014/main" id="{CDC807D8-6B67-4C2D-B13E-C5F623A3D709}"/>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
        <p:nvSpPr>
          <p:cNvPr id="23" name="Rectangle 22" descr="M. Mhahudul Hasan">
            <a:extLst>
              <a:ext uri="{FF2B5EF4-FFF2-40B4-BE49-F238E27FC236}">
                <a16:creationId xmlns:a16="http://schemas.microsoft.com/office/drawing/2014/main" id="{2C97B5E7-363A-4B81-9D65-39A7648272B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4" name="Rectangle 23" descr="M. Mhahudul Hasan">
            <a:extLst>
              <a:ext uri="{FF2B5EF4-FFF2-40B4-BE49-F238E27FC236}">
                <a16:creationId xmlns:a16="http://schemas.microsoft.com/office/drawing/2014/main" id="{62F3C6DB-1C5A-4B95-AD7C-5745C28665F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25" name="Rectangle 24" descr="M. Mhahudul Hasan">
            <a:extLst>
              <a:ext uri="{FF2B5EF4-FFF2-40B4-BE49-F238E27FC236}">
                <a16:creationId xmlns:a16="http://schemas.microsoft.com/office/drawing/2014/main" id="{14094350-DDFA-4ED6-8AB7-08B3A12DAC78}"/>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24695"/>
            <a:ext cx="11029950" cy="640428"/>
          </a:xfrm>
        </p:spPr>
        <p:txBody>
          <a:bodyPr/>
          <a:lstStyle/>
          <a:p>
            <a:pPr algn="ctr"/>
            <a:r>
              <a:rPr lang="en-GB" dirty="0">
                <a:solidFill>
                  <a:srgbClr val="0070C0"/>
                </a:solidFill>
              </a:rPr>
              <a:t>Software idealized curve</a:t>
            </a:r>
          </a:p>
        </p:txBody>
      </p:sp>
      <p:grpSp>
        <p:nvGrpSpPr>
          <p:cNvPr id="6" name="Group 10"/>
          <p:cNvGrpSpPr>
            <a:grpSpLocks/>
          </p:cNvGrpSpPr>
          <p:nvPr/>
        </p:nvGrpSpPr>
        <p:grpSpPr bwMode="auto">
          <a:xfrm>
            <a:off x="2695372" y="2025586"/>
            <a:ext cx="7296150" cy="3834628"/>
            <a:chOff x="743" y="892"/>
            <a:chExt cx="4596" cy="2901"/>
          </a:xfrm>
        </p:grpSpPr>
        <p:sp>
          <p:nvSpPr>
            <p:cNvPr id="7" name="Line 3"/>
            <p:cNvSpPr>
              <a:spLocks noChangeShapeType="1"/>
            </p:cNvSpPr>
            <p:nvPr/>
          </p:nvSpPr>
          <p:spPr bwMode="auto">
            <a:xfrm flipV="1">
              <a:off x="1136" y="892"/>
              <a:ext cx="0" cy="2536"/>
            </a:xfrm>
            <a:prstGeom prst="line">
              <a:avLst/>
            </a:prstGeom>
            <a:noFill/>
            <a:ln w="28575">
              <a:solidFill>
                <a:schemeClr val="tx1"/>
              </a:solidFill>
              <a:round/>
              <a:headEnd/>
              <a:tailEnd type="triangle" w="med" len="med"/>
            </a:ln>
          </p:spPr>
          <p:txBody>
            <a:bodyPr/>
            <a:lstStyle/>
            <a:p>
              <a:endParaRPr lang="en-US"/>
            </a:p>
          </p:txBody>
        </p:sp>
        <p:sp>
          <p:nvSpPr>
            <p:cNvPr id="8" name="Line 4"/>
            <p:cNvSpPr>
              <a:spLocks noChangeShapeType="1"/>
            </p:cNvSpPr>
            <p:nvPr/>
          </p:nvSpPr>
          <p:spPr bwMode="auto">
            <a:xfrm>
              <a:off x="1136" y="3416"/>
              <a:ext cx="3736" cy="0"/>
            </a:xfrm>
            <a:prstGeom prst="line">
              <a:avLst/>
            </a:prstGeom>
            <a:noFill/>
            <a:ln w="28575">
              <a:solidFill>
                <a:schemeClr val="tx1"/>
              </a:solidFill>
              <a:round/>
              <a:headEnd/>
              <a:tailEnd type="triangle" w="med" len="med"/>
            </a:ln>
          </p:spPr>
          <p:txBody>
            <a:bodyPr/>
            <a:lstStyle/>
            <a:p>
              <a:endParaRPr lang="en-US"/>
            </a:p>
          </p:txBody>
        </p:sp>
        <p:sp>
          <p:nvSpPr>
            <p:cNvPr id="9" name="Arc 5"/>
            <p:cNvSpPr>
              <a:spLocks/>
            </p:cNvSpPr>
            <p:nvPr/>
          </p:nvSpPr>
          <p:spPr bwMode="auto">
            <a:xfrm flipH="1" flipV="1">
              <a:off x="1400" y="1133"/>
              <a:ext cx="521" cy="1935"/>
            </a:xfrm>
            <a:custGeom>
              <a:avLst/>
              <a:gdLst>
                <a:gd name="T0" fmla="*/ 0 w 21600"/>
                <a:gd name="T1" fmla="*/ 0 h 21589"/>
                <a:gd name="T2" fmla="*/ 0 w 21600"/>
                <a:gd name="T3" fmla="*/ 0 h 21589"/>
                <a:gd name="T4" fmla="*/ 0 w 21600"/>
                <a:gd name="T5" fmla="*/ 0 h 21589"/>
                <a:gd name="T6" fmla="*/ 0 60000 65536"/>
                <a:gd name="T7" fmla="*/ 0 60000 65536"/>
                <a:gd name="T8" fmla="*/ 0 60000 65536"/>
                <a:gd name="T9" fmla="*/ 0 w 21600"/>
                <a:gd name="T10" fmla="*/ 0 h 21589"/>
                <a:gd name="T11" fmla="*/ 21600 w 21600"/>
                <a:gd name="T12" fmla="*/ 21589 h 21589"/>
              </a:gdLst>
              <a:ahLst/>
              <a:cxnLst>
                <a:cxn ang="T6">
                  <a:pos x="T0" y="T1"/>
                </a:cxn>
                <a:cxn ang="T7">
                  <a:pos x="T2" y="T3"/>
                </a:cxn>
                <a:cxn ang="T8">
                  <a:pos x="T4" y="T5"/>
                </a:cxn>
              </a:cxnLst>
              <a:rect l="T9" t="T10" r="T11" b="T12"/>
              <a:pathLst>
                <a:path w="21600" h="21589" fill="none" extrusionOk="0">
                  <a:moveTo>
                    <a:pt x="680" y="-1"/>
                  </a:moveTo>
                  <a:cubicBezTo>
                    <a:pt x="12326" y="366"/>
                    <a:pt x="21582" y="9904"/>
                    <a:pt x="21599" y="21556"/>
                  </a:cubicBezTo>
                </a:path>
                <a:path w="21600" h="21589" stroke="0" extrusionOk="0">
                  <a:moveTo>
                    <a:pt x="680" y="-1"/>
                  </a:moveTo>
                  <a:cubicBezTo>
                    <a:pt x="12326" y="366"/>
                    <a:pt x="21582" y="9904"/>
                    <a:pt x="21599" y="21556"/>
                  </a:cubicBezTo>
                  <a:lnTo>
                    <a:pt x="0" y="21589"/>
                  </a:lnTo>
                  <a:lnTo>
                    <a:pt x="680" y="-1"/>
                  </a:lnTo>
                  <a:close/>
                </a:path>
              </a:pathLst>
            </a:custGeom>
            <a:noFill/>
            <a:ln w="28575">
              <a:solidFill>
                <a:schemeClr val="tx1"/>
              </a:solidFill>
              <a:round/>
              <a:headEnd/>
              <a:tailEnd/>
            </a:ln>
          </p:spPr>
          <p:txBody>
            <a:bodyPr wrap="none" anchor="ctr"/>
            <a:lstStyle/>
            <a:p>
              <a:endParaRPr lang="en-US"/>
            </a:p>
          </p:txBody>
        </p:sp>
        <p:sp>
          <p:nvSpPr>
            <p:cNvPr id="10" name="Line 6"/>
            <p:cNvSpPr>
              <a:spLocks noChangeShapeType="1"/>
            </p:cNvSpPr>
            <p:nvPr/>
          </p:nvSpPr>
          <p:spPr bwMode="auto">
            <a:xfrm>
              <a:off x="1904" y="3080"/>
              <a:ext cx="2328" cy="0"/>
            </a:xfrm>
            <a:prstGeom prst="line">
              <a:avLst/>
            </a:prstGeom>
            <a:noFill/>
            <a:ln w="28575">
              <a:solidFill>
                <a:schemeClr val="tx1"/>
              </a:solidFill>
              <a:round/>
              <a:headEnd/>
              <a:tailEnd/>
            </a:ln>
          </p:spPr>
          <p:txBody>
            <a:bodyPr/>
            <a:lstStyle/>
            <a:p>
              <a:endParaRPr lang="en-US"/>
            </a:p>
          </p:txBody>
        </p:sp>
        <p:sp>
          <p:nvSpPr>
            <p:cNvPr id="11" name="Text Box 7"/>
            <p:cNvSpPr txBox="1">
              <a:spLocks noChangeArrowheads="1"/>
            </p:cNvSpPr>
            <p:nvPr/>
          </p:nvSpPr>
          <p:spPr bwMode="auto">
            <a:xfrm rot="-5400000">
              <a:off x="435" y="1601"/>
              <a:ext cx="866" cy="250"/>
            </a:xfrm>
            <a:prstGeom prst="rect">
              <a:avLst/>
            </a:prstGeom>
            <a:noFill/>
            <a:ln w="9525">
              <a:noFill/>
              <a:miter lim="800000"/>
              <a:headEnd/>
              <a:tailEnd/>
            </a:ln>
          </p:spPr>
          <p:txBody>
            <a:bodyPr wrap="none">
              <a:spAutoFit/>
            </a:bodyPr>
            <a:lstStyle/>
            <a:p>
              <a:r>
                <a:rPr lang="en-US" altLang="zh-TW" sz="2000" b="1">
                  <a:latin typeface="Arial Narrow" pitchFamily="34" charset="0"/>
                  <a:ea typeface="PMingLiU" pitchFamily="18" charset="-120"/>
                </a:rPr>
                <a:t>Failure Rate</a:t>
              </a:r>
            </a:p>
          </p:txBody>
        </p:sp>
        <p:sp>
          <p:nvSpPr>
            <p:cNvPr id="12" name="Text Box 8"/>
            <p:cNvSpPr txBox="1">
              <a:spLocks noChangeArrowheads="1"/>
            </p:cNvSpPr>
            <p:nvPr/>
          </p:nvSpPr>
          <p:spPr bwMode="auto">
            <a:xfrm>
              <a:off x="2684" y="3543"/>
              <a:ext cx="422" cy="250"/>
            </a:xfrm>
            <a:prstGeom prst="rect">
              <a:avLst/>
            </a:prstGeom>
            <a:noFill/>
            <a:ln w="9525">
              <a:noFill/>
              <a:miter lim="800000"/>
              <a:headEnd/>
              <a:tailEnd/>
            </a:ln>
          </p:spPr>
          <p:txBody>
            <a:bodyPr wrap="none">
              <a:spAutoFit/>
            </a:bodyPr>
            <a:lstStyle/>
            <a:p>
              <a:r>
                <a:rPr lang="en-US" altLang="zh-TW" sz="2000" b="1">
                  <a:latin typeface="Arial Narrow" pitchFamily="34" charset="0"/>
                  <a:ea typeface="PMingLiU" pitchFamily="18" charset="-120"/>
                </a:rPr>
                <a:t>Time</a:t>
              </a:r>
            </a:p>
          </p:txBody>
        </p:sp>
        <p:sp>
          <p:nvSpPr>
            <p:cNvPr id="13" name="Text Box 9"/>
            <p:cNvSpPr txBox="1">
              <a:spLocks noChangeArrowheads="1"/>
            </p:cNvSpPr>
            <p:nvPr/>
          </p:nvSpPr>
          <p:spPr bwMode="auto">
            <a:xfrm>
              <a:off x="4262" y="2903"/>
              <a:ext cx="1077" cy="250"/>
            </a:xfrm>
            <a:prstGeom prst="rect">
              <a:avLst/>
            </a:prstGeom>
            <a:noFill/>
            <a:ln w="9525">
              <a:noFill/>
              <a:miter lim="800000"/>
              <a:headEnd/>
              <a:tailEnd/>
            </a:ln>
          </p:spPr>
          <p:txBody>
            <a:bodyPr wrap="none">
              <a:spAutoFit/>
            </a:bodyPr>
            <a:lstStyle/>
            <a:p>
              <a:r>
                <a:rPr lang="en-US" altLang="zh-TW" sz="2000" b="1">
                  <a:solidFill>
                    <a:srgbClr val="FF0000"/>
                  </a:solidFill>
                  <a:latin typeface="Arial Narrow" pitchFamily="34" charset="0"/>
                  <a:ea typeface="PMingLiU" pitchFamily="18" charset="-120"/>
                </a:rPr>
                <a:t>Idealized Curve</a:t>
              </a:r>
            </a:p>
          </p:txBody>
        </p:sp>
      </p:grpSp>
      <p:sp>
        <p:nvSpPr>
          <p:cNvPr id="14" name="Content Placeholder 2">
            <a:extLst>
              <a:ext uri="{FF2B5EF4-FFF2-40B4-BE49-F238E27FC236}">
                <a16:creationId xmlns:a16="http://schemas.microsoft.com/office/drawing/2014/main" id="{34699962-A180-4B00-9BA8-1FAD1F456D67}"/>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7" name="Slide Number Placeholder 3">
            <a:extLst>
              <a:ext uri="{FF2B5EF4-FFF2-40B4-BE49-F238E27FC236}">
                <a16:creationId xmlns:a16="http://schemas.microsoft.com/office/drawing/2014/main" id="{6AB563D8-83BE-49A3-A6BB-1D6DB1CE7484}"/>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18" name="Rectangle 17" descr="M. Mhahudul Hasan">
            <a:extLst>
              <a:ext uri="{FF2B5EF4-FFF2-40B4-BE49-F238E27FC236}">
                <a16:creationId xmlns:a16="http://schemas.microsoft.com/office/drawing/2014/main" id="{9471CC80-D43D-42DB-8867-3BB33863E58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9" name="Rectangle 18" descr="M. Mhahudul Hasan">
            <a:extLst>
              <a:ext uri="{FF2B5EF4-FFF2-40B4-BE49-F238E27FC236}">
                <a16:creationId xmlns:a16="http://schemas.microsoft.com/office/drawing/2014/main" id="{BB37F13E-A526-45AD-BC6A-95529E0D261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20" name="Rectangle 19" descr="M. Mhahudul Hasan">
            <a:extLst>
              <a:ext uri="{FF2B5EF4-FFF2-40B4-BE49-F238E27FC236}">
                <a16:creationId xmlns:a16="http://schemas.microsoft.com/office/drawing/2014/main" id="{4FF338A7-E4B0-4B82-9E4C-B5AB83CB6905}"/>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3458" y="539443"/>
            <a:ext cx="11029950" cy="655177"/>
          </a:xfrm>
        </p:spPr>
        <p:txBody>
          <a:bodyPr/>
          <a:lstStyle/>
          <a:p>
            <a:pPr algn="ctr"/>
            <a:r>
              <a:rPr lang="en-GB" dirty="0">
                <a:solidFill>
                  <a:srgbClr val="0070C0"/>
                </a:solidFill>
              </a:rPr>
              <a:t>Software actual failure curve</a:t>
            </a:r>
          </a:p>
        </p:txBody>
      </p:sp>
      <p:grpSp>
        <p:nvGrpSpPr>
          <p:cNvPr id="14" name="Group 24"/>
          <p:cNvGrpSpPr>
            <a:grpSpLocks/>
          </p:cNvGrpSpPr>
          <p:nvPr/>
        </p:nvGrpSpPr>
        <p:grpSpPr bwMode="auto">
          <a:xfrm>
            <a:off x="2772134" y="1783194"/>
            <a:ext cx="7296150" cy="4406706"/>
            <a:chOff x="743" y="418"/>
            <a:chExt cx="4596" cy="3375"/>
          </a:xfrm>
        </p:grpSpPr>
        <p:sp>
          <p:nvSpPr>
            <p:cNvPr id="15" name="Line 3"/>
            <p:cNvSpPr>
              <a:spLocks noChangeShapeType="1"/>
            </p:cNvSpPr>
            <p:nvPr/>
          </p:nvSpPr>
          <p:spPr bwMode="auto">
            <a:xfrm flipV="1">
              <a:off x="1136" y="892"/>
              <a:ext cx="0" cy="2536"/>
            </a:xfrm>
            <a:prstGeom prst="line">
              <a:avLst/>
            </a:prstGeom>
            <a:noFill/>
            <a:ln w="28575">
              <a:solidFill>
                <a:schemeClr val="tx1"/>
              </a:solidFill>
              <a:round/>
              <a:headEnd/>
              <a:tailEnd type="triangle" w="med" len="med"/>
            </a:ln>
          </p:spPr>
          <p:txBody>
            <a:bodyPr/>
            <a:lstStyle/>
            <a:p>
              <a:endParaRPr lang="en-US"/>
            </a:p>
          </p:txBody>
        </p:sp>
        <p:sp>
          <p:nvSpPr>
            <p:cNvPr id="16" name="Line 4"/>
            <p:cNvSpPr>
              <a:spLocks noChangeShapeType="1"/>
            </p:cNvSpPr>
            <p:nvPr/>
          </p:nvSpPr>
          <p:spPr bwMode="auto">
            <a:xfrm>
              <a:off x="1136" y="3416"/>
              <a:ext cx="3736" cy="0"/>
            </a:xfrm>
            <a:prstGeom prst="line">
              <a:avLst/>
            </a:prstGeom>
            <a:noFill/>
            <a:ln w="28575">
              <a:solidFill>
                <a:schemeClr val="tx1"/>
              </a:solidFill>
              <a:round/>
              <a:headEnd/>
              <a:tailEnd type="triangle" w="med" len="med"/>
            </a:ln>
          </p:spPr>
          <p:txBody>
            <a:bodyPr/>
            <a:lstStyle/>
            <a:p>
              <a:endParaRPr lang="en-US"/>
            </a:p>
          </p:txBody>
        </p:sp>
        <p:sp>
          <p:nvSpPr>
            <p:cNvPr id="17" name="Arc 5"/>
            <p:cNvSpPr>
              <a:spLocks/>
            </p:cNvSpPr>
            <p:nvPr/>
          </p:nvSpPr>
          <p:spPr bwMode="auto">
            <a:xfrm flipH="1" flipV="1">
              <a:off x="1400" y="1133"/>
              <a:ext cx="521" cy="1935"/>
            </a:xfrm>
            <a:custGeom>
              <a:avLst/>
              <a:gdLst>
                <a:gd name="T0" fmla="*/ 0 w 21600"/>
                <a:gd name="T1" fmla="*/ 0 h 21589"/>
                <a:gd name="T2" fmla="*/ 0 w 21600"/>
                <a:gd name="T3" fmla="*/ 0 h 21589"/>
                <a:gd name="T4" fmla="*/ 0 w 21600"/>
                <a:gd name="T5" fmla="*/ 0 h 21589"/>
                <a:gd name="T6" fmla="*/ 0 60000 65536"/>
                <a:gd name="T7" fmla="*/ 0 60000 65536"/>
                <a:gd name="T8" fmla="*/ 0 60000 65536"/>
                <a:gd name="T9" fmla="*/ 0 w 21600"/>
                <a:gd name="T10" fmla="*/ 0 h 21589"/>
                <a:gd name="T11" fmla="*/ 21600 w 21600"/>
                <a:gd name="T12" fmla="*/ 21589 h 21589"/>
              </a:gdLst>
              <a:ahLst/>
              <a:cxnLst>
                <a:cxn ang="T6">
                  <a:pos x="T0" y="T1"/>
                </a:cxn>
                <a:cxn ang="T7">
                  <a:pos x="T2" y="T3"/>
                </a:cxn>
                <a:cxn ang="T8">
                  <a:pos x="T4" y="T5"/>
                </a:cxn>
              </a:cxnLst>
              <a:rect l="T9" t="T10" r="T11" b="T12"/>
              <a:pathLst>
                <a:path w="21600" h="21589" fill="none" extrusionOk="0">
                  <a:moveTo>
                    <a:pt x="680" y="-1"/>
                  </a:moveTo>
                  <a:cubicBezTo>
                    <a:pt x="12326" y="366"/>
                    <a:pt x="21582" y="9904"/>
                    <a:pt x="21599" y="21556"/>
                  </a:cubicBezTo>
                </a:path>
                <a:path w="21600" h="21589" stroke="0" extrusionOk="0">
                  <a:moveTo>
                    <a:pt x="680" y="-1"/>
                  </a:moveTo>
                  <a:cubicBezTo>
                    <a:pt x="12326" y="366"/>
                    <a:pt x="21582" y="9904"/>
                    <a:pt x="21599" y="21556"/>
                  </a:cubicBezTo>
                  <a:lnTo>
                    <a:pt x="0" y="21589"/>
                  </a:lnTo>
                  <a:lnTo>
                    <a:pt x="680" y="-1"/>
                  </a:lnTo>
                  <a:close/>
                </a:path>
              </a:pathLst>
            </a:custGeom>
            <a:noFill/>
            <a:ln w="28575">
              <a:solidFill>
                <a:schemeClr val="tx1"/>
              </a:solidFill>
              <a:round/>
              <a:headEnd/>
              <a:tailEnd/>
            </a:ln>
          </p:spPr>
          <p:txBody>
            <a:bodyPr wrap="none" anchor="ctr"/>
            <a:lstStyle/>
            <a:p>
              <a:endParaRPr lang="en-US"/>
            </a:p>
          </p:txBody>
        </p:sp>
        <p:sp>
          <p:nvSpPr>
            <p:cNvPr id="18" name="Line 6"/>
            <p:cNvSpPr>
              <a:spLocks noChangeShapeType="1"/>
            </p:cNvSpPr>
            <p:nvPr/>
          </p:nvSpPr>
          <p:spPr bwMode="auto">
            <a:xfrm>
              <a:off x="1904" y="3080"/>
              <a:ext cx="2328" cy="0"/>
            </a:xfrm>
            <a:prstGeom prst="line">
              <a:avLst/>
            </a:prstGeom>
            <a:noFill/>
            <a:ln w="28575">
              <a:solidFill>
                <a:schemeClr val="tx1"/>
              </a:solidFill>
              <a:round/>
              <a:headEnd/>
              <a:tailEnd/>
            </a:ln>
          </p:spPr>
          <p:txBody>
            <a:bodyPr/>
            <a:lstStyle/>
            <a:p>
              <a:endParaRPr lang="en-US"/>
            </a:p>
          </p:txBody>
        </p:sp>
        <p:sp>
          <p:nvSpPr>
            <p:cNvPr id="19" name="Text Box 7"/>
            <p:cNvSpPr txBox="1">
              <a:spLocks noChangeArrowheads="1"/>
            </p:cNvSpPr>
            <p:nvPr/>
          </p:nvSpPr>
          <p:spPr bwMode="auto">
            <a:xfrm rot="-5400000">
              <a:off x="435" y="1601"/>
              <a:ext cx="866" cy="250"/>
            </a:xfrm>
            <a:prstGeom prst="rect">
              <a:avLst/>
            </a:prstGeom>
            <a:noFill/>
            <a:ln w="9525">
              <a:noFill/>
              <a:miter lim="800000"/>
              <a:headEnd/>
              <a:tailEnd/>
            </a:ln>
          </p:spPr>
          <p:txBody>
            <a:bodyPr wrap="none">
              <a:spAutoFit/>
            </a:bodyPr>
            <a:lstStyle/>
            <a:p>
              <a:r>
                <a:rPr lang="en-US" altLang="zh-TW" sz="2000" b="1">
                  <a:latin typeface="Arial Narrow" pitchFamily="34" charset="0"/>
                  <a:ea typeface="PMingLiU" pitchFamily="18" charset="-120"/>
                </a:rPr>
                <a:t>Failure Rate</a:t>
              </a:r>
            </a:p>
          </p:txBody>
        </p:sp>
        <p:sp>
          <p:nvSpPr>
            <p:cNvPr id="20" name="Text Box 8"/>
            <p:cNvSpPr txBox="1">
              <a:spLocks noChangeArrowheads="1"/>
            </p:cNvSpPr>
            <p:nvPr/>
          </p:nvSpPr>
          <p:spPr bwMode="auto">
            <a:xfrm>
              <a:off x="2684" y="3543"/>
              <a:ext cx="422" cy="250"/>
            </a:xfrm>
            <a:prstGeom prst="rect">
              <a:avLst/>
            </a:prstGeom>
            <a:noFill/>
            <a:ln w="9525">
              <a:noFill/>
              <a:miter lim="800000"/>
              <a:headEnd/>
              <a:tailEnd/>
            </a:ln>
          </p:spPr>
          <p:txBody>
            <a:bodyPr wrap="none">
              <a:spAutoFit/>
            </a:bodyPr>
            <a:lstStyle/>
            <a:p>
              <a:r>
                <a:rPr lang="en-US" altLang="zh-TW" sz="2000" b="1">
                  <a:latin typeface="Arial Narrow" pitchFamily="34" charset="0"/>
                  <a:ea typeface="PMingLiU" pitchFamily="18" charset="-120"/>
                </a:rPr>
                <a:t>Time</a:t>
              </a:r>
            </a:p>
          </p:txBody>
        </p:sp>
        <p:sp>
          <p:nvSpPr>
            <p:cNvPr id="21" name="Text Box 9"/>
            <p:cNvSpPr txBox="1">
              <a:spLocks noChangeArrowheads="1"/>
            </p:cNvSpPr>
            <p:nvPr/>
          </p:nvSpPr>
          <p:spPr bwMode="auto">
            <a:xfrm>
              <a:off x="4262" y="2903"/>
              <a:ext cx="1077" cy="250"/>
            </a:xfrm>
            <a:prstGeom prst="rect">
              <a:avLst/>
            </a:prstGeom>
            <a:noFill/>
            <a:ln w="9525">
              <a:noFill/>
              <a:miter lim="800000"/>
              <a:headEnd/>
              <a:tailEnd/>
            </a:ln>
          </p:spPr>
          <p:txBody>
            <a:bodyPr wrap="none">
              <a:spAutoFit/>
            </a:bodyPr>
            <a:lstStyle/>
            <a:p>
              <a:r>
                <a:rPr lang="en-US" altLang="zh-TW" sz="2000" b="1">
                  <a:solidFill>
                    <a:srgbClr val="FF0000"/>
                  </a:solidFill>
                  <a:latin typeface="Arial Narrow" pitchFamily="34" charset="0"/>
                  <a:ea typeface="PMingLiU" pitchFamily="18" charset="-120"/>
                </a:rPr>
                <a:t>Idealized Curve</a:t>
              </a:r>
            </a:p>
          </p:txBody>
        </p:sp>
        <p:sp>
          <p:nvSpPr>
            <p:cNvPr id="22" name="Arc 10"/>
            <p:cNvSpPr>
              <a:spLocks/>
            </p:cNvSpPr>
            <p:nvPr/>
          </p:nvSpPr>
          <p:spPr bwMode="auto">
            <a:xfrm flipH="1" flipV="1">
              <a:off x="1504" y="1056"/>
              <a:ext cx="560" cy="1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2"/>
              </a:solidFill>
              <a:round/>
              <a:headEnd/>
              <a:tailEnd/>
            </a:ln>
          </p:spPr>
          <p:txBody>
            <a:bodyPr wrap="none" anchor="ctr"/>
            <a:lstStyle/>
            <a:p>
              <a:endParaRPr lang="en-US"/>
            </a:p>
          </p:txBody>
        </p:sp>
        <p:sp>
          <p:nvSpPr>
            <p:cNvPr id="23" name="Arc 11"/>
            <p:cNvSpPr>
              <a:spLocks/>
            </p:cNvSpPr>
            <p:nvPr/>
          </p:nvSpPr>
          <p:spPr bwMode="auto">
            <a:xfrm flipV="1">
              <a:off x="2064" y="1840"/>
              <a:ext cx="2072" cy="9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2"/>
              </a:solidFill>
              <a:round/>
              <a:headEnd/>
              <a:tailEnd/>
            </a:ln>
          </p:spPr>
          <p:txBody>
            <a:bodyPr wrap="none" anchor="ctr"/>
            <a:lstStyle/>
            <a:p>
              <a:endParaRPr lang="en-US"/>
            </a:p>
          </p:txBody>
        </p:sp>
        <p:sp>
          <p:nvSpPr>
            <p:cNvPr id="24" name="Line 12"/>
            <p:cNvSpPr>
              <a:spLocks noChangeShapeType="1"/>
            </p:cNvSpPr>
            <p:nvPr/>
          </p:nvSpPr>
          <p:spPr bwMode="auto">
            <a:xfrm flipV="1">
              <a:off x="2016" y="1120"/>
              <a:ext cx="0" cy="1648"/>
            </a:xfrm>
            <a:prstGeom prst="line">
              <a:avLst/>
            </a:prstGeom>
            <a:noFill/>
            <a:ln w="28575">
              <a:solidFill>
                <a:schemeClr val="accent2"/>
              </a:solidFill>
              <a:round/>
              <a:headEnd/>
              <a:tailEnd/>
            </a:ln>
          </p:spPr>
          <p:txBody>
            <a:bodyPr/>
            <a:lstStyle/>
            <a:p>
              <a:endParaRPr lang="en-US"/>
            </a:p>
          </p:txBody>
        </p:sp>
        <p:sp>
          <p:nvSpPr>
            <p:cNvPr id="25" name="Arc 13"/>
            <p:cNvSpPr>
              <a:spLocks/>
            </p:cNvSpPr>
            <p:nvPr/>
          </p:nvSpPr>
          <p:spPr bwMode="auto">
            <a:xfrm flipH="1" flipV="1">
              <a:off x="2016" y="1128"/>
              <a:ext cx="512" cy="1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2"/>
              </a:solidFill>
              <a:round/>
              <a:headEnd/>
              <a:tailEnd/>
            </a:ln>
          </p:spPr>
          <p:txBody>
            <a:bodyPr wrap="none" anchor="ctr"/>
            <a:lstStyle/>
            <a:p>
              <a:endParaRPr lang="en-US"/>
            </a:p>
          </p:txBody>
        </p:sp>
        <p:sp>
          <p:nvSpPr>
            <p:cNvPr id="26" name="Line 14"/>
            <p:cNvSpPr>
              <a:spLocks noChangeShapeType="1"/>
            </p:cNvSpPr>
            <p:nvPr/>
          </p:nvSpPr>
          <p:spPr bwMode="auto">
            <a:xfrm flipV="1">
              <a:off x="2512" y="1112"/>
              <a:ext cx="0" cy="1640"/>
            </a:xfrm>
            <a:prstGeom prst="line">
              <a:avLst/>
            </a:prstGeom>
            <a:noFill/>
            <a:ln w="28575">
              <a:solidFill>
                <a:schemeClr val="accent2"/>
              </a:solidFill>
              <a:round/>
              <a:headEnd/>
              <a:tailEnd/>
            </a:ln>
          </p:spPr>
          <p:txBody>
            <a:bodyPr/>
            <a:lstStyle/>
            <a:p>
              <a:endParaRPr lang="en-US"/>
            </a:p>
          </p:txBody>
        </p:sp>
        <p:sp>
          <p:nvSpPr>
            <p:cNvPr id="27" name="Arc 15"/>
            <p:cNvSpPr>
              <a:spLocks/>
            </p:cNvSpPr>
            <p:nvPr/>
          </p:nvSpPr>
          <p:spPr bwMode="auto">
            <a:xfrm flipH="1" flipV="1">
              <a:off x="2513" y="1104"/>
              <a:ext cx="672" cy="1520"/>
            </a:xfrm>
            <a:custGeom>
              <a:avLst/>
              <a:gdLst>
                <a:gd name="T0" fmla="*/ 0 w 22282"/>
                <a:gd name="T1" fmla="*/ 0 h 21600"/>
                <a:gd name="T2" fmla="*/ 0 w 22282"/>
                <a:gd name="T3" fmla="*/ 0 h 21600"/>
                <a:gd name="T4" fmla="*/ 0 w 22282"/>
                <a:gd name="T5" fmla="*/ 0 h 21600"/>
                <a:gd name="T6" fmla="*/ 0 60000 65536"/>
                <a:gd name="T7" fmla="*/ 0 60000 65536"/>
                <a:gd name="T8" fmla="*/ 0 60000 65536"/>
                <a:gd name="T9" fmla="*/ 0 w 22282"/>
                <a:gd name="T10" fmla="*/ 0 h 21600"/>
                <a:gd name="T11" fmla="*/ 22282 w 22282"/>
                <a:gd name="T12" fmla="*/ 21600 h 21600"/>
              </a:gdLst>
              <a:ahLst/>
              <a:cxnLst>
                <a:cxn ang="T6">
                  <a:pos x="T0" y="T1"/>
                </a:cxn>
                <a:cxn ang="T7">
                  <a:pos x="T2" y="T3"/>
                </a:cxn>
                <a:cxn ang="T8">
                  <a:pos x="T4" y="T5"/>
                </a:cxn>
              </a:cxnLst>
              <a:rect l="T9" t="T10" r="T11" b="T12"/>
              <a:pathLst>
                <a:path w="22282" h="21600" fill="none" extrusionOk="0">
                  <a:moveTo>
                    <a:pt x="-1" y="10"/>
                  </a:moveTo>
                  <a:cubicBezTo>
                    <a:pt x="227" y="3"/>
                    <a:pt x="454" y="-1"/>
                    <a:pt x="682" y="0"/>
                  </a:cubicBezTo>
                  <a:cubicBezTo>
                    <a:pt x="12611" y="0"/>
                    <a:pt x="22282" y="9670"/>
                    <a:pt x="22282" y="21600"/>
                  </a:cubicBezTo>
                </a:path>
                <a:path w="22282" h="21600" stroke="0" extrusionOk="0">
                  <a:moveTo>
                    <a:pt x="-1" y="10"/>
                  </a:moveTo>
                  <a:cubicBezTo>
                    <a:pt x="227" y="3"/>
                    <a:pt x="454" y="-1"/>
                    <a:pt x="682" y="0"/>
                  </a:cubicBezTo>
                  <a:cubicBezTo>
                    <a:pt x="12611" y="0"/>
                    <a:pt x="22282" y="9670"/>
                    <a:pt x="22282" y="21600"/>
                  </a:cubicBezTo>
                  <a:lnTo>
                    <a:pt x="682" y="21600"/>
                  </a:lnTo>
                  <a:lnTo>
                    <a:pt x="-1" y="10"/>
                  </a:lnTo>
                  <a:close/>
                </a:path>
              </a:pathLst>
            </a:custGeom>
            <a:noFill/>
            <a:ln w="28575">
              <a:solidFill>
                <a:schemeClr val="accent2"/>
              </a:solidFill>
              <a:round/>
              <a:headEnd/>
              <a:tailEnd/>
            </a:ln>
          </p:spPr>
          <p:txBody>
            <a:bodyPr wrap="none" anchor="ctr"/>
            <a:lstStyle/>
            <a:p>
              <a:endParaRPr lang="en-US"/>
            </a:p>
          </p:txBody>
        </p:sp>
        <p:sp>
          <p:nvSpPr>
            <p:cNvPr id="28" name="Line 16"/>
            <p:cNvSpPr>
              <a:spLocks noChangeShapeType="1"/>
            </p:cNvSpPr>
            <p:nvPr/>
          </p:nvSpPr>
          <p:spPr bwMode="auto">
            <a:xfrm flipV="1">
              <a:off x="3192" y="1104"/>
              <a:ext cx="0" cy="1528"/>
            </a:xfrm>
            <a:prstGeom prst="line">
              <a:avLst/>
            </a:prstGeom>
            <a:noFill/>
            <a:ln w="28575">
              <a:solidFill>
                <a:schemeClr val="accent2"/>
              </a:solidFill>
              <a:round/>
              <a:headEnd/>
              <a:tailEnd/>
            </a:ln>
          </p:spPr>
          <p:txBody>
            <a:bodyPr/>
            <a:lstStyle/>
            <a:p>
              <a:endParaRPr lang="en-US"/>
            </a:p>
          </p:txBody>
        </p:sp>
        <p:sp>
          <p:nvSpPr>
            <p:cNvPr id="29" name="Arc 17"/>
            <p:cNvSpPr>
              <a:spLocks/>
            </p:cNvSpPr>
            <p:nvPr/>
          </p:nvSpPr>
          <p:spPr bwMode="auto">
            <a:xfrm flipH="1" flipV="1">
              <a:off x="3192" y="1104"/>
              <a:ext cx="552" cy="12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2"/>
              </a:solidFill>
              <a:round/>
              <a:headEnd/>
              <a:tailEnd/>
            </a:ln>
          </p:spPr>
          <p:txBody>
            <a:bodyPr wrap="none" anchor="ctr"/>
            <a:lstStyle/>
            <a:p>
              <a:endParaRPr lang="en-US"/>
            </a:p>
          </p:txBody>
        </p:sp>
        <p:sp>
          <p:nvSpPr>
            <p:cNvPr id="30" name="Oval 18"/>
            <p:cNvSpPr>
              <a:spLocks noChangeArrowheads="1"/>
            </p:cNvSpPr>
            <p:nvPr/>
          </p:nvSpPr>
          <p:spPr bwMode="auto">
            <a:xfrm>
              <a:off x="2000" y="2736"/>
              <a:ext cx="56" cy="72"/>
            </a:xfrm>
            <a:prstGeom prst="ellipse">
              <a:avLst/>
            </a:prstGeom>
            <a:solidFill>
              <a:schemeClr val="tx1"/>
            </a:solidFill>
            <a:ln w="28575">
              <a:solidFill>
                <a:schemeClr val="accent2"/>
              </a:solidFill>
              <a:round/>
              <a:headEnd/>
              <a:tailEnd/>
            </a:ln>
          </p:spPr>
          <p:txBody>
            <a:bodyPr wrap="none" anchor="ctr"/>
            <a:lstStyle/>
            <a:p>
              <a:pPr eaLnBrk="1" hangingPunct="1"/>
              <a:endParaRPr kumimoji="1" lang="en-US" altLang="en-US">
                <a:latin typeface="Tahoma" pitchFamily="34" charset="0"/>
                <a:ea typeface="PMingLiU" pitchFamily="18" charset="-120"/>
              </a:endParaRPr>
            </a:p>
          </p:txBody>
        </p:sp>
        <p:sp>
          <p:nvSpPr>
            <p:cNvPr id="31" name="Text Box 19"/>
            <p:cNvSpPr txBox="1">
              <a:spLocks noChangeArrowheads="1"/>
            </p:cNvSpPr>
            <p:nvPr/>
          </p:nvSpPr>
          <p:spPr bwMode="auto">
            <a:xfrm>
              <a:off x="2312" y="2807"/>
              <a:ext cx="576" cy="250"/>
            </a:xfrm>
            <a:prstGeom prst="rect">
              <a:avLst/>
            </a:prstGeom>
            <a:noFill/>
            <a:ln w="9525">
              <a:noFill/>
              <a:miter lim="800000"/>
              <a:headEnd/>
              <a:tailEnd/>
            </a:ln>
          </p:spPr>
          <p:txBody>
            <a:bodyPr wrap="none">
              <a:spAutoFit/>
            </a:bodyPr>
            <a:lstStyle/>
            <a:p>
              <a:r>
                <a:rPr lang="en-US" altLang="zh-TW" sz="2000">
                  <a:latin typeface="Arial Narrow" pitchFamily="34" charset="0"/>
                  <a:ea typeface="PMingLiU" pitchFamily="18" charset="-120"/>
                </a:rPr>
                <a:t>Change</a:t>
              </a:r>
            </a:p>
          </p:txBody>
        </p:sp>
        <p:sp>
          <p:nvSpPr>
            <p:cNvPr id="32" name="Line 20"/>
            <p:cNvSpPr>
              <a:spLocks noChangeShapeType="1"/>
            </p:cNvSpPr>
            <p:nvPr/>
          </p:nvSpPr>
          <p:spPr bwMode="auto">
            <a:xfrm flipH="1" flipV="1">
              <a:off x="2080" y="2808"/>
              <a:ext cx="272" cy="120"/>
            </a:xfrm>
            <a:prstGeom prst="line">
              <a:avLst/>
            </a:prstGeom>
            <a:noFill/>
            <a:ln w="9525">
              <a:solidFill>
                <a:schemeClr val="tx1"/>
              </a:solidFill>
              <a:round/>
              <a:headEnd/>
              <a:tailEnd type="triangle" w="med" len="med"/>
            </a:ln>
          </p:spPr>
          <p:txBody>
            <a:bodyPr/>
            <a:lstStyle/>
            <a:p>
              <a:endParaRPr lang="en-US"/>
            </a:p>
          </p:txBody>
        </p:sp>
        <p:sp>
          <p:nvSpPr>
            <p:cNvPr id="33" name="Text Box 21"/>
            <p:cNvSpPr txBox="1">
              <a:spLocks noChangeArrowheads="1"/>
            </p:cNvSpPr>
            <p:nvPr/>
          </p:nvSpPr>
          <p:spPr bwMode="auto">
            <a:xfrm>
              <a:off x="4150" y="2035"/>
              <a:ext cx="925" cy="250"/>
            </a:xfrm>
            <a:prstGeom prst="rect">
              <a:avLst/>
            </a:prstGeom>
            <a:noFill/>
            <a:ln w="9525">
              <a:noFill/>
              <a:miter lim="800000"/>
              <a:headEnd/>
              <a:tailEnd/>
            </a:ln>
          </p:spPr>
          <p:txBody>
            <a:bodyPr wrap="none">
              <a:spAutoFit/>
            </a:bodyPr>
            <a:lstStyle/>
            <a:p>
              <a:r>
                <a:rPr lang="en-US" altLang="zh-TW" sz="2000" b="1">
                  <a:solidFill>
                    <a:srgbClr val="FF0000"/>
                  </a:solidFill>
                  <a:latin typeface="Arial Narrow" pitchFamily="34" charset="0"/>
                  <a:ea typeface="PMingLiU" pitchFamily="18" charset="-120"/>
                </a:rPr>
                <a:t>Actual Curve</a:t>
              </a:r>
            </a:p>
          </p:txBody>
        </p:sp>
        <p:sp>
          <p:nvSpPr>
            <p:cNvPr id="34" name="Text Box 22"/>
            <p:cNvSpPr txBox="1">
              <a:spLocks noChangeArrowheads="1"/>
            </p:cNvSpPr>
            <p:nvPr/>
          </p:nvSpPr>
          <p:spPr bwMode="auto">
            <a:xfrm>
              <a:off x="2196" y="418"/>
              <a:ext cx="1502" cy="542"/>
            </a:xfrm>
            <a:prstGeom prst="rect">
              <a:avLst/>
            </a:prstGeom>
            <a:solidFill>
              <a:srgbClr val="99FF99"/>
            </a:solidFill>
            <a:ln w="9525">
              <a:noFill/>
              <a:miter lim="800000"/>
              <a:headEnd/>
              <a:tailEnd/>
            </a:ln>
          </p:spPr>
          <p:txBody>
            <a:bodyPr wrap="square">
              <a:spAutoFit/>
            </a:bodyPr>
            <a:lstStyle/>
            <a:p>
              <a:r>
                <a:rPr lang="en-US" altLang="zh-TW" sz="2000" dirty="0">
                  <a:solidFill>
                    <a:srgbClr val="FF0000"/>
                  </a:solidFill>
                  <a:latin typeface="Arial Narrow" pitchFamily="34" charset="0"/>
                  <a:ea typeface="PMingLiU" pitchFamily="18" charset="-120"/>
                </a:rPr>
                <a:t>Increased failure rates</a:t>
              </a:r>
            </a:p>
            <a:p>
              <a:r>
                <a:rPr lang="en-US" altLang="zh-TW" sz="2000" dirty="0">
                  <a:solidFill>
                    <a:srgbClr val="FF0000"/>
                  </a:solidFill>
                  <a:latin typeface="Arial Narrow" pitchFamily="34" charset="0"/>
                  <a:ea typeface="PMingLiU" pitchFamily="18" charset="-120"/>
                </a:rPr>
                <a:t>due to side effects</a:t>
              </a:r>
            </a:p>
          </p:txBody>
        </p:sp>
        <p:sp>
          <p:nvSpPr>
            <p:cNvPr id="35" name="Line 23"/>
            <p:cNvSpPr>
              <a:spLocks noChangeShapeType="1"/>
            </p:cNvSpPr>
            <p:nvPr/>
          </p:nvSpPr>
          <p:spPr bwMode="auto">
            <a:xfrm flipH="1">
              <a:off x="2056" y="912"/>
              <a:ext cx="280" cy="360"/>
            </a:xfrm>
            <a:prstGeom prst="line">
              <a:avLst/>
            </a:prstGeom>
            <a:noFill/>
            <a:ln w="9525">
              <a:solidFill>
                <a:schemeClr val="tx1"/>
              </a:solidFill>
              <a:round/>
              <a:headEnd/>
              <a:tailEnd type="triangle" w="med" len="med"/>
            </a:ln>
          </p:spPr>
          <p:txBody>
            <a:bodyPr/>
            <a:lstStyle/>
            <a:p>
              <a:endParaRPr lang="en-US"/>
            </a:p>
          </p:txBody>
        </p:sp>
      </p:grpSp>
      <p:sp>
        <p:nvSpPr>
          <p:cNvPr id="36" name="Content Placeholder 2">
            <a:extLst>
              <a:ext uri="{FF2B5EF4-FFF2-40B4-BE49-F238E27FC236}">
                <a16:creationId xmlns:a16="http://schemas.microsoft.com/office/drawing/2014/main" id="{477269BD-21F9-42B6-9FC1-66413D58B03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39" name="Slide Number Placeholder 3">
            <a:extLst>
              <a:ext uri="{FF2B5EF4-FFF2-40B4-BE49-F238E27FC236}">
                <a16:creationId xmlns:a16="http://schemas.microsoft.com/office/drawing/2014/main" id="{51753D73-2A0F-4C87-A3A1-366600EFE396}"/>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
        <p:nvSpPr>
          <p:cNvPr id="40" name="Rectangle 39" descr="M. Mhahudul Hasan">
            <a:extLst>
              <a:ext uri="{FF2B5EF4-FFF2-40B4-BE49-F238E27FC236}">
                <a16:creationId xmlns:a16="http://schemas.microsoft.com/office/drawing/2014/main" id="{37B1D4E8-36EA-498E-8059-9A6954093BB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41" name="Rectangle 40" descr="M. Mhahudul Hasan">
            <a:extLst>
              <a:ext uri="{FF2B5EF4-FFF2-40B4-BE49-F238E27FC236}">
                <a16:creationId xmlns:a16="http://schemas.microsoft.com/office/drawing/2014/main" id="{B957ED19-8AF3-4E22-AEF0-BF0B6D45A9D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42" name="Rectangle 41" descr="M. Mhahudul Hasan">
            <a:extLst>
              <a:ext uri="{FF2B5EF4-FFF2-40B4-BE49-F238E27FC236}">
                <a16:creationId xmlns:a16="http://schemas.microsoft.com/office/drawing/2014/main" id="{D029CD67-BF4E-4DE5-AF6E-615E9007E322}"/>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09946"/>
            <a:ext cx="11029950" cy="596183"/>
          </a:xfrm>
        </p:spPr>
        <p:txBody>
          <a:bodyPr/>
          <a:lstStyle/>
          <a:p>
            <a:pPr algn="ctr"/>
            <a:r>
              <a:rPr lang="en-GB" dirty="0">
                <a:solidFill>
                  <a:srgbClr val="0070C0"/>
                </a:solidFill>
              </a:rPr>
              <a:t>Software application</a:t>
            </a:r>
          </a:p>
        </p:txBody>
      </p:sp>
      <p:sp>
        <p:nvSpPr>
          <p:cNvPr id="3" name="Content Placeholder 2"/>
          <p:cNvSpPr>
            <a:spLocks noGrp="1"/>
          </p:cNvSpPr>
          <p:nvPr>
            <p:ph idx="4294967295"/>
          </p:nvPr>
        </p:nvSpPr>
        <p:spPr>
          <a:xfrm>
            <a:off x="648314" y="1307026"/>
            <a:ext cx="10953750" cy="4310062"/>
          </a:xfrm>
        </p:spPr>
        <p:txBody>
          <a:bodyPr>
            <a:normAutofit/>
          </a:bodyPr>
          <a:lstStyle/>
          <a:p>
            <a:r>
              <a:rPr lang="en-US" altLang="zh-TW" sz="2200" dirty="0">
                <a:solidFill>
                  <a:srgbClr val="C00000"/>
                </a:solidFill>
                <a:latin typeface="Bell MT" pitchFamily="18" charset="0"/>
              </a:rPr>
              <a:t>   </a:t>
            </a:r>
            <a:r>
              <a:rPr lang="en-US" altLang="zh-TW" sz="2200" dirty="0">
                <a:solidFill>
                  <a:srgbClr val="C00000"/>
                </a:solidFill>
                <a:latin typeface="+mj-lt"/>
              </a:rPr>
              <a:t>System software </a:t>
            </a:r>
            <a:r>
              <a:rPr lang="en-US" altLang="zh-TW" sz="2200" dirty="0">
                <a:latin typeface="+mj-lt"/>
              </a:rPr>
              <a:t>(control computer H/W such as OS)</a:t>
            </a:r>
          </a:p>
          <a:p>
            <a:r>
              <a:rPr lang="en-US" altLang="zh-TW" sz="2200" dirty="0">
                <a:solidFill>
                  <a:srgbClr val="C00000"/>
                </a:solidFill>
                <a:latin typeface="+mj-lt"/>
              </a:rPr>
              <a:t>   Embedded software </a:t>
            </a:r>
            <a:r>
              <a:rPr lang="en-US" altLang="zh-TW" sz="2200" dirty="0">
                <a:latin typeface="+mj-lt"/>
              </a:rPr>
              <a:t>(e.g., auto pilot, biometric device)</a:t>
            </a:r>
          </a:p>
          <a:p>
            <a:r>
              <a:rPr lang="en-US" altLang="zh-TW" sz="2200" dirty="0">
                <a:solidFill>
                  <a:srgbClr val="C00000"/>
                </a:solidFill>
                <a:latin typeface="+mj-lt"/>
              </a:rPr>
              <a:t>   Business software</a:t>
            </a:r>
            <a:r>
              <a:rPr lang="en-US" altLang="zh-TW" sz="2200" dirty="0">
                <a:latin typeface="+mj-lt"/>
              </a:rPr>
              <a:t> (commercial application for business users, SAP</a:t>
            </a:r>
            <a:r>
              <a:rPr lang="en-US" altLang="zh-TW" sz="2200">
                <a:latin typeface="+mj-lt"/>
              </a:rPr>
              <a:t>, ERP, DSE)</a:t>
            </a:r>
            <a:endParaRPr lang="en-US" altLang="zh-TW" sz="2200" dirty="0">
              <a:latin typeface="+mj-lt"/>
            </a:endParaRPr>
          </a:p>
          <a:p>
            <a:r>
              <a:rPr lang="en-US" altLang="zh-TW" sz="2200" dirty="0">
                <a:latin typeface="+mj-lt"/>
              </a:rPr>
              <a:t>   </a:t>
            </a:r>
            <a:r>
              <a:rPr lang="en-US" altLang="zh-TW" sz="2200" dirty="0">
                <a:solidFill>
                  <a:srgbClr val="C00000"/>
                </a:solidFill>
                <a:latin typeface="+mj-lt"/>
              </a:rPr>
              <a:t>Engineering and scientific software </a:t>
            </a:r>
            <a:r>
              <a:rPr lang="en-US" altLang="zh-TW" sz="2200" dirty="0">
                <a:latin typeface="+mj-lt"/>
              </a:rPr>
              <a:t>(e.g., statistical analysis-SPSS, MATLAB)</a:t>
            </a:r>
          </a:p>
          <a:p>
            <a:r>
              <a:rPr lang="en-US" altLang="zh-TW" sz="2200" dirty="0">
                <a:solidFill>
                  <a:srgbClr val="C00000"/>
                </a:solidFill>
                <a:latin typeface="+mj-lt"/>
              </a:rPr>
              <a:t>   Personal computer software </a:t>
            </a:r>
            <a:r>
              <a:rPr lang="en-US" altLang="zh-TW" sz="2200" dirty="0">
                <a:latin typeface="+mj-lt"/>
              </a:rPr>
              <a:t>(e.g., Microsoft Office)</a:t>
            </a:r>
          </a:p>
          <a:p>
            <a:r>
              <a:rPr lang="en-US" altLang="zh-TW" sz="2200" dirty="0">
                <a:latin typeface="+mj-lt"/>
              </a:rPr>
              <a:t>   </a:t>
            </a:r>
            <a:r>
              <a:rPr lang="en-US" altLang="zh-TW" sz="2200" dirty="0">
                <a:solidFill>
                  <a:srgbClr val="C00000"/>
                </a:solidFill>
                <a:latin typeface="+mj-lt"/>
              </a:rPr>
              <a:t>Web-based software </a:t>
            </a:r>
            <a:r>
              <a:rPr lang="en-US" altLang="zh-TW" sz="2200" dirty="0">
                <a:latin typeface="+mj-lt"/>
              </a:rPr>
              <a:t>(use over internet with browser, e.g., Gmail) </a:t>
            </a:r>
          </a:p>
          <a:p>
            <a:r>
              <a:rPr lang="en-US" altLang="zh-TW" sz="2200" dirty="0">
                <a:latin typeface="+mj-lt"/>
              </a:rPr>
              <a:t>   </a:t>
            </a:r>
            <a:r>
              <a:rPr lang="en-US" altLang="zh-TW" sz="2200" dirty="0">
                <a:solidFill>
                  <a:srgbClr val="C00000"/>
                </a:solidFill>
                <a:latin typeface="+mj-lt"/>
              </a:rPr>
              <a:t>Artificial intelligence software </a:t>
            </a:r>
            <a:r>
              <a:rPr lang="en-US" altLang="zh-TW" sz="2200" dirty="0">
                <a:latin typeface="+mj-lt"/>
              </a:rPr>
              <a:t>(interact with computer, HCI, game)</a:t>
            </a:r>
          </a:p>
          <a:p>
            <a:pPr>
              <a:lnSpc>
                <a:spcPct val="90000"/>
              </a:lnSpc>
              <a:buFont typeface="Wingdings" pitchFamily="2" charset="2"/>
              <a:buChar char="q"/>
            </a:pPr>
            <a:endParaRPr lang="en-US" altLang="zh-TW" sz="2200" dirty="0">
              <a:solidFill>
                <a:srgbClr val="00B050"/>
              </a:solidFill>
              <a:latin typeface="+mj-lt"/>
              <a:ea typeface="PMingLiU" pitchFamily="18" charset="-120"/>
            </a:endParaRPr>
          </a:p>
        </p:txBody>
      </p:sp>
      <p:sp>
        <p:nvSpPr>
          <p:cNvPr id="8" name="Content Placeholder 2">
            <a:extLst>
              <a:ext uri="{FF2B5EF4-FFF2-40B4-BE49-F238E27FC236}">
                <a16:creationId xmlns:a16="http://schemas.microsoft.com/office/drawing/2014/main" id="{997C84E7-A02B-44D6-AC80-9EAC60865922}"/>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10976BF4-59D4-4A4A-BADF-CEE354558778}"/>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
        <p:nvSpPr>
          <p:cNvPr id="10" name="Rectangle 9" descr="M. Mhahudul Hasan">
            <a:extLst>
              <a:ext uri="{FF2B5EF4-FFF2-40B4-BE49-F238E27FC236}">
                <a16:creationId xmlns:a16="http://schemas.microsoft.com/office/drawing/2014/main" id="{027C778B-0FEE-4479-81D4-7CAF3F78BC6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descr="M. Mhahudul Hasan">
            <a:extLst>
              <a:ext uri="{FF2B5EF4-FFF2-40B4-BE49-F238E27FC236}">
                <a16:creationId xmlns:a16="http://schemas.microsoft.com/office/drawing/2014/main" id="{3F922A40-CB4C-4FB7-ACD6-E98D70DCAE0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2" name="Rectangle 11" descr="M. Mhahudul Hasan">
            <a:extLst>
              <a:ext uri="{FF2B5EF4-FFF2-40B4-BE49-F238E27FC236}">
                <a16:creationId xmlns:a16="http://schemas.microsoft.com/office/drawing/2014/main" id="{B7D5D597-8659-4822-B388-8474BD51CCFA}"/>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1445" y="568940"/>
            <a:ext cx="10882466" cy="625680"/>
          </a:xfrm>
        </p:spPr>
        <p:txBody>
          <a:bodyPr/>
          <a:lstStyle/>
          <a:p>
            <a:pPr algn="ctr"/>
            <a:r>
              <a:rPr lang="en-GB" dirty="0">
                <a:solidFill>
                  <a:srgbClr val="0070C0"/>
                </a:solidFill>
              </a:rPr>
              <a:t>Why system fails?</a:t>
            </a:r>
          </a:p>
        </p:txBody>
      </p:sp>
      <p:sp>
        <p:nvSpPr>
          <p:cNvPr id="3" name="Content Placeholder 2"/>
          <p:cNvSpPr>
            <a:spLocks noGrp="1"/>
          </p:cNvSpPr>
          <p:nvPr>
            <p:ph idx="4294967295"/>
          </p:nvPr>
        </p:nvSpPr>
        <p:spPr>
          <a:xfrm>
            <a:off x="545690" y="1512579"/>
            <a:ext cx="11050588" cy="3649355"/>
          </a:xfrm>
        </p:spPr>
        <p:txBody>
          <a:bodyPr>
            <a:noAutofit/>
          </a:bodyPr>
          <a:lstStyle/>
          <a:p>
            <a:pPr>
              <a:buFont typeface="Wingdings" pitchFamily="2" charset="2"/>
              <a:buChar char="q"/>
            </a:pPr>
            <a:r>
              <a:rPr lang="en-GB" altLang="en-US" sz="2200" dirty="0">
                <a:latin typeface="+mj-lt"/>
              </a:rPr>
              <a:t>The system fails to meet the </a:t>
            </a:r>
            <a:r>
              <a:rPr lang="en-GB" altLang="en-US" sz="2200" dirty="0">
                <a:solidFill>
                  <a:srgbClr val="C00000"/>
                </a:solidFill>
                <a:latin typeface="+mj-lt"/>
              </a:rPr>
              <a:t>business requirements </a:t>
            </a:r>
            <a:r>
              <a:rPr lang="en-GB" altLang="en-US" sz="2200" dirty="0">
                <a:latin typeface="+mj-lt"/>
              </a:rPr>
              <a:t>for which it was developed. The system is either </a:t>
            </a:r>
            <a:r>
              <a:rPr lang="en-GB" altLang="en-US" sz="2200" dirty="0">
                <a:solidFill>
                  <a:srgbClr val="7030A0"/>
                </a:solidFill>
                <a:latin typeface="+mj-lt"/>
              </a:rPr>
              <a:t>abandoned</a:t>
            </a:r>
            <a:r>
              <a:rPr lang="en-GB" altLang="en-US" sz="2200" dirty="0">
                <a:latin typeface="+mj-lt"/>
              </a:rPr>
              <a:t> or </a:t>
            </a:r>
            <a:r>
              <a:rPr lang="en-GB" altLang="en-US" sz="2200" dirty="0">
                <a:solidFill>
                  <a:srgbClr val="7030A0"/>
                </a:solidFill>
                <a:latin typeface="+mj-lt"/>
              </a:rPr>
              <a:t>expensive adaptive maintenance </a:t>
            </a:r>
            <a:r>
              <a:rPr lang="en-GB" altLang="en-US" sz="2200" dirty="0">
                <a:latin typeface="+mj-lt"/>
              </a:rPr>
              <a:t>is undertaken.</a:t>
            </a:r>
          </a:p>
          <a:p>
            <a:pPr>
              <a:buFont typeface="Wingdings" pitchFamily="2" charset="2"/>
              <a:buChar char="q"/>
            </a:pPr>
            <a:r>
              <a:rPr lang="en-GB" altLang="en-US" sz="2200" dirty="0">
                <a:solidFill>
                  <a:srgbClr val="C00000"/>
                </a:solidFill>
                <a:latin typeface="+mj-lt"/>
              </a:rPr>
              <a:t>Errors</a:t>
            </a:r>
            <a:r>
              <a:rPr lang="en-GB" altLang="en-US" sz="2200" dirty="0">
                <a:latin typeface="+mj-lt"/>
              </a:rPr>
              <a:t> appear in the developed system causing unexpected problems. </a:t>
            </a:r>
            <a:r>
              <a:rPr lang="en-GB" altLang="en-US" sz="2200" dirty="0">
                <a:solidFill>
                  <a:srgbClr val="C00000"/>
                </a:solidFill>
                <a:latin typeface="+mj-lt"/>
              </a:rPr>
              <a:t>Patches </a:t>
            </a:r>
            <a:r>
              <a:rPr lang="en-GB" altLang="en-US" sz="2200" dirty="0">
                <a:latin typeface="+mj-lt"/>
              </a:rPr>
              <a:t>have to be applied at extra cost.</a:t>
            </a:r>
          </a:p>
          <a:p>
            <a:pPr>
              <a:buFont typeface="Wingdings" pitchFamily="2" charset="2"/>
              <a:buChar char="q"/>
            </a:pPr>
            <a:r>
              <a:rPr lang="en-GB" altLang="en-US" sz="2200" dirty="0">
                <a:latin typeface="+mj-lt"/>
              </a:rPr>
              <a:t>There are </a:t>
            </a:r>
            <a:r>
              <a:rPr lang="en-GB" altLang="en-US" sz="2200" dirty="0">
                <a:solidFill>
                  <a:srgbClr val="C00000"/>
                </a:solidFill>
                <a:latin typeface="+mj-lt"/>
              </a:rPr>
              <a:t>performance shortcomings </a:t>
            </a:r>
            <a:r>
              <a:rPr lang="en-GB" altLang="en-US" sz="2200" dirty="0">
                <a:latin typeface="+mj-lt"/>
              </a:rPr>
              <a:t>in the system, which make it inadequate for the users’ needs. Again, it is either abandoned or amended incurring extra costs.</a:t>
            </a:r>
          </a:p>
          <a:p>
            <a:pPr>
              <a:buFont typeface="Wingdings" pitchFamily="2" charset="2"/>
              <a:buChar char="q"/>
            </a:pPr>
            <a:r>
              <a:rPr lang="en-GB" altLang="en-US" sz="2200" dirty="0">
                <a:solidFill>
                  <a:srgbClr val="C00000"/>
                </a:solidFill>
                <a:latin typeface="+mj-lt"/>
              </a:rPr>
              <a:t>Users reject </a:t>
            </a:r>
            <a:r>
              <a:rPr lang="en-GB" altLang="en-US" sz="2200" dirty="0">
                <a:latin typeface="+mj-lt"/>
              </a:rPr>
              <a:t>the implemented system, lack of involvement in its development or lack of commitment to it.</a:t>
            </a:r>
          </a:p>
          <a:p>
            <a:pPr>
              <a:buFont typeface="Wingdings" pitchFamily="2" charset="2"/>
              <a:buChar char="q"/>
            </a:pPr>
            <a:r>
              <a:rPr lang="en-GB" altLang="en-US" sz="2200" dirty="0">
                <a:latin typeface="+mj-lt"/>
              </a:rPr>
              <a:t>Systems are initially accepted but over time </a:t>
            </a:r>
            <a:r>
              <a:rPr lang="en-GB" altLang="en-US" sz="2200" dirty="0">
                <a:solidFill>
                  <a:srgbClr val="C00000"/>
                </a:solidFill>
                <a:latin typeface="+mj-lt"/>
              </a:rPr>
              <a:t>become un-maintainable </a:t>
            </a:r>
            <a:r>
              <a:rPr lang="en-GB" altLang="en-US" sz="2200" dirty="0">
                <a:latin typeface="+mj-lt"/>
              </a:rPr>
              <a:t>and so pass into disuse.</a:t>
            </a:r>
            <a:endParaRPr lang="en-GB" sz="2200" dirty="0">
              <a:solidFill>
                <a:srgbClr val="C00000"/>
              </a:solidFill>
              <a:latin typeface="+mj-lt"/>
            </a:endParaRPr>
          </a:p>
        </p:txBody>
      </p:sp>
      <p:sp>
        <p:nvSpPr>
          <p:cNvPr id="6" name="Content Placeholder 2">
            <a:extLst>
              <a:ext uri="{FF2B5EF4-FFF2-40B4-BE49-F238E27FC236}">
                <a16:creationId xmlns:a16="http://schemas.microsoft.com/office/drawing/2014/main" id="{8BD5A321-87D5-41FE-9186-B332A1158A6D}"/>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7858F686-38A4-4845-9B6C-D0617EC9B30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7" name="Rectangle 6" descr="M. Mhahudul Hasan">
            <a:extLst>
              <a:ext uri="{FF2B5EF4-FFF2-40B4-BE49-F238E27FC236}">
                <a16:creationId xmlns:a16="http://schemas.microsoft.com/office/drawing/2014/main" id="{9D2BD0C0-97FC-4272-BB18-DAF99BFA2ED5}"/>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9" name="Rectangle 8" descr="M. Mhahudul Hasan">
            <a:extLst>
              <a:ext uri="{FF2B5EF4-FFF2-40B4-BE49-F238E27FC236}">
                <a16:creationId xmlns:a16="http://schemas.microsoft.com/office/drawing/2014/main" id="{A0CDAE45-B3D3-42D2-A7C1-6161CAEBF8B3}"/>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
        <p:nvSpPr>
          <p:cNvPr id="10" name="Rectangle 9" descr="M. Mhahudul Hasan">
            <a:extLst>
              <a:ext uri="{FF2B5EF4-FFF2-40B4-BE49-F238E27FC236}">
                <a16:creationId xmlns:a16="http://schemas.microsoft.com/office/drawing/2014/main" id="{0747749E-9702-4666-8707-AB9905B95040}"/>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980895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24694"/>
            <a:ext cx="11029950" cy="655177"/>
          </a:xfrm>
        </p:spPr>
        <p:txBody>
          <a:bodyPr/>
          <a:lstStyle/>
          <a:p>
            <a:pPr algn="ctr"/>
            <a:r>
              <a:rPr lang="en-GB" dirty="0">
                <a:solidFill>
                  <a:srgbClr val="0070C0"/>
                </a:solidFill>
              </a:rPr>
              <a:t>Software Myths (management)</a:t>
            </a:r>
          </a:p>
        </p:txBody>
      </p:sp>
      <p:sp>
        <p:nvSpPr>
          <p:cNvPr id="3" name="Content Placeholder 2"/>
          <p:cNvSpPr>
            <a:spLocks noGrp="1"/>
          </p:cNvSpPr>
          <p:nvPr>
            <p:ph idx="4294967295"/>
          </p:nvPr>
        </p:nvSpPr>
        <p:spPr>
          <a:xfrm>
            <a:off x="648314" y="1479909"/>
            <a:ext cx="10953750" cy="4206875"/>
          </a:xfrm>
        </p:spPr>
        <p:txBody>
          <a:bodyPr>
            <a:normAutofit/>
          </a:bodyPr>
          <a:lstStyle/>
          <a:p>
            <a:pPr>
              <a:defRPr/>
            </a:pPr>
            <a:r>
              <a:rPr lang="en-US" altLang="zh-TW" sz="2200" dirty="0">
                <a:solidFill>
                  <a:srgbClr val="C00000"/>
                </a:solidFill>
                <a:latin typeface="+mj-lt"/>
              </a:rPr>
              <a:t>   </a:t>
            </a:r>
            <a:r>
              <a:rPr lang="en-US" altLang="zh-TW" sz="2200" dirty="0">
                <a:solidFill>
                  <a:srgbClr val="FF0000"/>
                </a:solidFill>
              </a:rPr>
              <a:t>Myth1:</a:t>
            </a:r>
            <a:r>
              <a:rPr lang="en-US" altLang="zh-TW" sz="2200" i="1" dirty="0"/>
              <a:t> </a:t>
            </a:r>
            <a:r>
              <a:rPr lang="en-US" altLang="zh-TW" sz="2200" dirty="0">
                <a:latin typeface="+mj-lt"/>
              </a:rPr>
              <a:t>We already have a book that’s </a:t>
            </a:r>
            <a:r>
              <a:rPr lang="en-US" altLang="zh-TW" sz="2200" dirty="0">
                <a:solidFill>
                  <a:srgbClr val="C00000"/>
                </a:solidFill>
                <a:latin typeface="+mj-lt"/>
              </a:rPr>
              <a:t>full of standards and procedures</a:t>
            </a:r>
            <a:r>
              <a:rPr lang="zh-TW" altLang="en-US" sz="2200" dirty="0">
                <a:solidFill>
                  <a:srgbClr val="C00000"/>
                </a:solidFill>
                <a:latin typeface="+mj-lt"/>
              </a:rPr>
              <a:t> </a:t>
            </a:r>
            <a:r>
              <a:rPr lang="en-US" altLang="zh-TW" sz="2200" dirty="0">
                <a:latin typeface="+mj-lt"/>
              </a:rPr>
              <a:t>for building s/w, </a:t>
            </a:r>
            <a:br>
              <a:rPr lang="en-US" altLang="zh-TW" sz="2200" dirty="0">
                <a:latin typeface="+mj-lt"/>
              </a:rPr>
            </a:br>
            <a:r>
              <a:rPr lang="en-US" altLang="zh-TW" sz="2200" dirty="0">
                <a:latin typeface="+mj-lt"/>
              </a:rPr>
              <a:t>             won’t that  provide my people with everything they need to know?</a:t>
            </a:r>
            <a:br>
              <a:rPr lang="en-US" altLang="zh-TW" sz="2200" dirty="0">
                <a:latin typeface="+mj-lt"/>
              </a:rPr>
            </a:br>
            <a:endParaRPr lang="en-US" altLang="zh-TW" sz="2200" dirty="0">
              <a:latin typeface="+mj-lt"/>
            </a:endParaRPr>
          </a:p>
          <a:p>
            <a:pPr>
              <a:defRPr/>
            </a:pPr>
            <a:r>
              <a:rPr lang="en-US" altLang="zh-TW" sz="2200" dirty="0">
                <a:solidFill>
                  <a:srgbClr val="FF0000"/>
                </a:solidFill>
                <a:latin typeface="+mj-lt"/>
              </a:rPr>
              <a:t>   Myth2</a:t>
            </a:r>
            <a:r>
              <a:rPr lang="en-US" altLang="zh-TW" sz="2200" i="1" dirty="0">
                <a:latin typeface="+mj-lt"/>
              </a:rPr>
              <a:t>:</a:t>
            </a:r>
            <a:r>
              <a:rPr lang="en-US" altLang="zh-TW" sz="2200" dirty="0">
                <a:latin typeface="+mj-lt"/>
              </a:rPr>
              <a:t> My people have </a:t>
            </a:r>
            <a:r>
              <a:rPr lang="en-US" altLang="zh-TW" sz="2200" dirty="0">
                <a:solidFill>
                  <a:srgbClr val="C00000"/>
                </a:solidFill>
                <a:latin typeface="+mj-lt"/>
              </a:rPr>
              <a:t>state-of-the-art software development tools</a:t>
            </a:r>
            <a:r>
              <a:rPr lang="en-US" altLang="zh-TW" sz="2200" dirty="0">
                <a:latin typeface="+mj-lt"/>
              </a:rPr>
              <a:t>, after all, we buy them </a:t>
            </a:r>
            <a:br>
              <a:rPr lang="en-US" altLang="zh-TW" sz="2200" dirty="0">
                <a:latin typeface="+mj-lt"/>
              </a:rPr>
            </a:br>
            <a:r>
              <a:rPr lang="en-US" altLang="zh-TW" sz="2200" dirty="0">
                <a:latin typeface="+mj-lt"/>
              </a:rPr>
              <a:t>              the newest computers.</a:t>
            </a:r>
            <a:br>
              <a:rPr lang="en-US" altLang="zh-TW" sz="2200" dirty="0">
                <a:latin typeface="+mj-lt"/>
              </a:rPr>
            </a:br>
            <a:endParaRPr lang="zh-TW" altLang="en-US" sz="2200" dirty="0">
              <a:latin typeface="+mj-lt"/>
            </a:endParaRPr>
          </a:p>
          <a:p>
            <a:pPr>
              <a:defRPr/>
            </a:pPr>
            <a:r>
              <a:rPr lang="en-US" altLang="zh-TW" sz="2200" dirty="0">
                <a:solidFill>
                  <a:srgbClr val="FF0000"/>
                </a:solidFill>
                <a:latin typeface="+mj-lt"/>
              </a:rPr>
              <a:t>   Myth3</a:t>
            </a:r>
            <a:r>
              <a:rPr lang="en-US" altLang="zh-TW" sz="2200" i="1" dirty="0">
                <a:latin typeface="+mj-lt"/>
              </a:rPr>
              <a:t>:</a:t>
            </a:r>
            <a:r>
              <a:rPr lang="en-US" altLang="zh-TW" sz="2200" dirty="0">
                <a:latin typeface="+mj-lt"/>
              </a:rPr>
              <a:t> If we get behind schedule, we can add </a:t>
            </a:r>
            <a:r>
              <a:rPr lang="en-US" altLang="zh-TW" sz="2200" dirty="0">
                <a:solidFill>
                  <a:srgbClr val="C00000"/>
                </a:solidFill>
                <a:latin typeface="+mj-lt"/>
              </a:rPr>
              <a:t>more programmers </a:t>
            </a:r>
            <a:r>
              <a:rPr lang="en-US" altLang="zh-TW" sz="2200" dirty="0">
                <a:latin typeface="+mj-lt"/>
              </a:rPr>
              <a:t>and catch up.</a:t>
            </a:r>
            <a:br>
              <a:rPr lang="en-US" altLang="zh-TW" sz="2200" dirty="0">
                <a:latin typeface="+mj-lt"/>
              </a:rPr>
            </a:br>
            <a:endParaRPr lang="en-US" altLang="zh-TW" sz="2200" dirty="0">
              <a:latin typeface="+mj-lt"/>
            </a:endParaRPr>
          </a:p>
          <a:p>
            <a:pPr>
              <a:defRPr/>
            </a:pPr>
            <a:r>
              <a:rPr lang="en-US" altLang="zh-TW" sz="2200" dirty="0">
                <a:solidFill>
                  <a:srgbClr val="FF0000"/>
                </a:solidFill>
                <a:latin typeface="+mj-lt"/>
              </a:rPr>
              <a:t>   Myth4</a:t>
            </a:r>
            <a:r>
              <a:rPr lang="en-US" altLang="zh-TW" sz="2200" i="1" dirty="0">
                <a:latin typeface="+mj-lt"/>
              </a:rPr>
              <a:t>: </a:t>
            </a:r>
            <a:r>
              <a:rPr lang="en-US" altLang="zh-TW" sz="2200" dirty="0">
                <a:latin typeface="+mj-lt"/>
              </a:rPr>
              <a:t>If I decide to outsource the software </a:t>
            </a:r>
            <a:r>
              <a:rPr lang="en-US" altLang="zh-TW" sz="2200" dirty="0">
                <a:solidFill>
                  <a:srgbClr val="C00000"/>
                </a:solidFill>
                <a:latin typeface="+mj-lt"/>
              </a:rPr>
              <a:t>project to a third party, </a:t>
            </a:r>
            <a:r>
              <a:rPr lang="en-US" altLang="zh-TW" sz="2200" dirty="0">
                <a:latin typeface="+mj-lt"/>
              </a:rPr>
              <a:t>I can just relax and </a:t>
            </a:r>
            <a:br>
              <a:rPr lang="en-US" altLang="zh-TW" sz="2200" dirty="0">
                <a:latin typeface="+mj-lt"/>
              </a:rPr>
            </a:br>
            <a:r>
              <a:rPr lang="en-US" altLang="zh-TW" sz="2200" dirty="0">
                <a:latin typeface="+mj-lt"/>
              </a:rPr>
              <a:t>              let that firm build it.</a:t>
            </a:r>
            <a:endParaRPr lang="en-US" altLang="zh-TW" sz="2200" dirty="0">
              <a:solidFill>
                <a:srgbClr val="00B050"/>
              </a:solidFill>
              <a:latin typeface="+mj-lt"/>
              <a:ea typeface="PMingLiU" pitchFamily="18" charset="-120"/>
            </a:endParaRPr>
          </a:p>
        </p:txBody>
      </p:sp>
      <p:sp>
        <p:nvSpPr>
          <p:cNvPr id="8" name="Content Placeholder 2">
            <a:extLst>
              <a:ext uri="{FF2B5EF4-FFF2-40B4-BE49-F238E27FC236}">
                <a16:creationId xmlns:a16="http://schemas.microsoft.com/office/drawing/2014/main" id="{D527DB49-D4B9-4DFC-B3A0-D5736CCD54C0}"/>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53B298AC-2FD1-4261-A7B4-C7A5CC413A93}"/>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20</a:t>
            </a:fld>
            <a:r>
              <a:rPr lang="en-US" sz="1400" b="1" dirty="0"/>
              <a:t> </a:t>
            </a:r>
          </a:p>
        </p:txBody>
      </p:sp>
      <p:sp>
        <p:nvSpPr>
          <p:cNvPr id="10" name="Rectangle 9" descr="M. Mhahudul Hasan">
            <a:extLst>
              <a:ext uri="{FF2B5EF4-FFF2-40B4-BE49-F238E27FC236}">
                <a16:creationId xmlns:a16="http://schemas.microsoft.com/office/drawing/2014/main" id="{310FE26F-171E-47E0-8927-AD02CFD14F6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descr="M. Mhahudul Hasan">
            <a:extLst>
              <a:ext uri="{FF2B5EF4-FFF2-40B4-BE49-F238E27FC236}">
                <a16:creationId xmlns:a16="http://schemas.microsoft.com/office/drawing/2014/main" id="{3B23CAD9-065B-46A9-972C-CE7E5C86A2D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2" name="Rectangle 11" descr="M. Mhahudul Hasan">
            <a:extLst>
              <a:ext uri="{FF2B5EF4-FFF2-40B4-BE49-F238E27FC236}">
                <a16:creationId xmlns:a16="http://schemas.microsoft.com/office/drawing/2014/main" id="{575C5BAB-2678-4F14-94BC-63148C18F955}"/>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54191"/>
            <a:ext cx="11029950" cy="610931"/>
          </a:xfrm>
        </p:spPr>
        <p:txBody>
          <a:bodyPr/>
          <a:lstStyle/>
          <a:p>
            <a:pPr algn="ctr"/>
            <a:r>
              <a:rPr lang="en-GB" dirty="0">
                <a:solidFill>
                  <a:srgbClr val="0070C0"/>
                </a:solidFill>
              </a:rPr>
              <a:t>Software Myths (customer)</a:t>
            </a:r>
          </a:p>
        </p:txBody>
      </p:sp>
      <p:sp>
        <p:nvSpPr>
          <p:cNvPr id="3" name="Content Placeholder 2"/>
          <p:cNvSpPr>
            <a:spLocks noGrp="1"/>
          </p:cNvSpPr>
          <p:nvPr>
            <p:ph idx="4294967295"/>
          </p:nvPr>
        </p:nvSpPr>
        <p:spPr>
          <a:xfrm>
            <a:off x="574573" y="1524154"/>
            <a:ext cx="10953750" cy="3005137"/>
          </a:xfrm>
        </p:spPr>
        <p:txBody>
          <a:bodyPr>
            <a:normAutofit/>
          </a:bodyPr>
          <a:lstStyle/>
          <a:p>
            <a:r>
              <a:rPr lang="en-US" altLang="zh-TW" sz="2200" dirty="0">
                <a:solidFill>
                  <a:srgbClr val="C00000"/>
                </a:solidFill>
                <a:latin typeface="+mj-lt"/>
              </a:rPr>
              <a:t>   </a:t>
            </a:r>
            <a:r>
              <a:rPr lang="en-US" altLang="zh-TW" sz="2200" dirty="0">
                <a:solidFill>
                  <a:srgbClr val="FF0000"/>
                </a:solidFill>
                <a:latin typeface="+mj-lt"/>
              </a:rPr>
              <a:t>Myth1</a:t>
            </a:r>
            <a:r>
              <a:rPr lang="en-US" altLang="zh-TW" sz="2200" i="1" dirty="0">
                <a:latin typeface="+mj-lt"/>
              </a:rPr>
              <a:t>:</a:t>
            </a:r>
            <a:r>
              <a:rPr lang="en-US" altLang="zh-TW" sz="2200" dirty="0">
                <a:latin typeface="+mj-lt"/>
              </a:rPr>
              <a:t> A </a:t>
            </a:r>
            <a:r>
              <a:rPr lang="en-US" altLang="zh-TW" sz="2200" dirty="0">
                <a:solidFill>
                  <a:srgbClr val="7030A0"/>
                </a:solidFill>
                <a:latin typeface="+mj-lt"/>
              </a:rPr>
              <a:t>general statement </a:t>
            </a:r>
            <a:r>
              <a:rPr lang="en-US" altLang="zh-TW" sz="2200" dirty="0">
                <a:latin typeface="+mj-lt"/>
              </a:rPr>
              <a:t>of objectives is sufficient to begin writing programs – we can </a:t>
            </a:r>
            <a:br>
              <a:rPr lang="en-US" altLang="zh-TW" sz="2200" dirty="0">
                <a:latin typeface="+mj-lt"/>
              </a:rPr>
            </a:br>
            <a:r>
              <a:rPr lang="en-US" altLang="zh-TW" sz="2200" dirty="0">
                <a:latin typeface="+mj-lt"/>
              </a:rPr>
              <a:t>              fill in the details later.</a:t>
            </a:r>
            <a:br>
              <a:rPr lang="en-US" altLang="zh-TW" sz="2200" dirty="0">
                <a:latin typeface="+mj-lt"/>
              </a:rPr>
            </a:br>
            <a:endParaRPr lang="en-US" altLang="zh-TW" sz="2200" dirty="0">
              <a:latin typeface="+mj-lt"/>
            </a:endParaRPr>
          </a:p>
          <a:p>
            <a:r>
              <a:rPr lang="en-US" altLang="zh-TW" sz="2200" dirty="0">
                <a:solidFill>
                  <a:srgbClr val="FF0000"/>
                </a:solidFill>
                <a:latin typeface="+mj-lt"/>
              </a:rPr>
              <a:t>   Myth2</a:t>
            </a:r>
            <a:r>
              <a:rPr lang="en-US" altLang="zh-TW" sz="2200" i="1" dirty="0">
                <a:latin typeface="+mj-lt"/>
              </a:rPr>
              <a:t>:</a:t>
            </a:r>
            <a:r>
              <a:rPr lang="en-US" altLang="zh-TW" sz="2200" dirty="0">
                <a:latin typeface="+mj-lt"/>
              </a:rPr>
              <a:t> Project requirements continually change, but </a:t>
            </a:r>
            <a:r>
              <a:rPr lang="en-US" altLang="zh-TW" sz="2200" dirty="0">
                <a:solidFill>
                  <a:srgbClr val="7030A0"/>
                </a:solidFill>
                <a:latin typeface="+mj-lt"/>
              </a:rPr>
              <a:t>change can be easily accommodated </a:t>
            </a:r>
            <a:br>
              <a:rPr lang="en-US" altLang="zh-TW" sz="2200" dirty="0">
                <a:latin typeface="+mj-lt"/>
              </a:rPr>
            </a:br>
            <a:r>
              <a:rPr lang="en-US" altLang="zh-TW" sz="2200" dirty="0">
                <a:latin typeface="+mj-lt"/>
              </a:rPr>
              <a:t>              because software is flexible.</a:t>
            </a:r>
          </a:p>
          <a:p>
            <a:pPr>
              <a:defRPr/>
            </a:pPr>
            <a:endParaRPr lang="en-US" altLang="zh-TW" sz="2200" dirty="0">
              <a:solidFill>
                <a:srgbClr val="00B050"/>
              </a:solidFill>
              <a:latin typeface="+mj-lt"/>
              <a:ea typeface="PMingLiU" pitchFamily="18" charset="-120"/>
            </a:endParaRPr>
          </a:p>
        </p:txBody>
      </p:sp>
      <p:sp>
        <p:nvSpPr>
          <p:cNvPr id="8" name="Content Placeholder 2">
            <a:extLst>
              <a:ext uri="{FF2B5EF4-FFF2-40B4-BE49-F238E27FC236}">
                <a16:creationId xmlns:a16="http://schemas.microsoft.com/office/drawing/2014/main" id="{8108BC02-F95E-43A2-AA5E-F06A850D46C9}"/>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DB0344DC-19E6-41BA-A98E-518485FE365C}"/>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21</a:t>
            </a:fld>
            <a:r>
              <a:rPr lang="en-US" sz="1400" b="1" dirty="0"/>
              <a:t> </a:t>
            </a:r>
          </a:p>
        </p:txBody>
      </p:sp>
      <p:sp>
        <p:nvSpPr>
          <p:cNvPr id="10" name="Rectangle 9" descr="M. Mhahudul Hasan">
            <a:extLst>
              <a:ext uri="{FF2B5EF4-FFF2-40B4-BE49-F238E27FC236}">
                <a16:creationId xmlns:a16="http://schemas.microsoft.com/office/drawing/2014/main" id="{57936B6E-89C4-415F-9096-E06C85C37A0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descr="M. Mhahudul Hasan">
            <a:extLst>
              <a:ext uri="{FF2B5EF4-FFF2-40B4-BE49-F238E27FC236}">
                <a16:creationId xmlns:a16="http://schemas.microsoft.com/office/drawing/2014/main" id="{A1C9926A-4DA7-497C-BD46-0859EEC9BE1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2" name="Rectangle 11" descr="M. Mhahudul Hasan">
            <a:extLst>
              <a:ext uri="{FF2B5EF4-FFF2-40B4-BE49-F238E27FC236}">
                <a16:creationId xmlns:a16="http://schemas.microsoft.com/office/drawing/2014/main" id="{00BED925-DF07-4724-9632-6550A42D42EA}"/>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642681"/>
            <a:ext cx="11029950" cy="566686"/>
          </a:xfrm>
        </p:spPr>
        <p:txBody>
          <a:bodyPr/>
          <a:lstStyle/>
          <a:p>
            <a:pPr algn="ctr"/>
            <a:r>
              <a:rPr lang="en-GB" dirty="0">
                <a:solidFill>
                  <a:srgbClr val="0070C0"/>
                </a:solidFill>
              </a:rPr>
              <a:t>Software Myths (practitioner)</a:t>
            </a:r>
          </a:p>
        </p:txBody>
      </p:sp>
      <p:sp>
        <p:nvSpPr>
          <p:cNvPr id="3" name="Content Placeholder 2"/>
          <p:cNvSpPr>
            <a:spLocks noGrp="1"/>
          </p:cNvSpPr>
          <p:nvPr>
            <p:ph idx="4294967295"/>
          </p:nvPr>
        </p:nvSpPr>
        <p:spPr>
          <a:xfrm>
            <a:off x="679399" y="1591802"/>
            <a:ext cx="10952162" cy="4206875"/>
          </a:xfrm>
        </p:spPr>
        <p:txBody>
          <a:bodyPr>
            <a:normAutofit/>
          </a:bodyPr>
          <a:lstStyle/>
          <a:p>
            <a:pPr>
              <a:lnSpc>
                <a:spcPct val="90000"/>
              </a:lnSpc>
            </a:pPr>
            <a:r>
              <a:rPr lang="en-US" altLang="zh-TW" sz="2200" dirty="0">
                <a:solidFill>
                  <a:srgbClr val="FF0000"/>
                </a:solidFill>
                <a:latin typeface="+mj-lt"/>
              </a:rPr>
              <a:t> Myth1</a:t>
            </a:r>
            <a:r>
              <a:rPr lang="en-US" altLang="zh-TW" sz="2200" i="1" dirty="0">
                <a:latin typeface="+mj-lt"/>
              </a:rPr>
              <a:t>:</a:t>
            </a:r>
            <a:r>
              <a:rPr lang="en-US" altLang="zh-TW" sz="2200" dirty="0">
                <a:latin typeface="+mj-lt"/>
              </a:rPr>
              <a:t> Once we write the program and get it to work, our job is done.</a:t>
            </a:r>
            <a:br>
              <a:rPr lang="en-US" altLang="zh-TW" sz="2200" dirty="0">
                <a:latin typeface="+mj-lt"/>
              </a:rPr>
            </a:br>
            <a:endParaRPr lang="en-US" altLang="zh-TW" sz="2200" dirty="0">
              <a:latin typeface="+mj-lt"/>
            </a:endParaRPr>
          </a:p>
          <a:p>
            <a:pPr lvl="1">
              <a:lnSpc>
                <a:spcPct val="90000"/>
              </a:lnSpc>
              <a:buNone/>
            </a:pPr>
            <a:r>
              <a:rPr lang="en-US" altLang="zh-TW" sz="2200" i="1" dirty="0">
                <a:latin typeface="+mj-lt"/>
              </a:rPr>
              <a:t> Fact: </a:t>
            </a:r>
            <a:r>
              <a:rPr lang="en-US" altLang="zh-TW" sz="2200" i="1" dirty="0">
                <a:solidFill>
                  <a:srgbClr val="FF0000"/>
                </a:solidFill>
                <a:latin typeface="+mj-lt"/>
              </a:rPr>
              <a:t>the sooner you begin writing code, the longer it will take you to get done.</a:t>
            </a:r>
            <a:br>
              <a:rPr lang="en-US" altLang="zh-TW" sz="2200" i="1" dirty="0">
                <a:solidFill>
                  <a:srgbClr val="FF0000"/>
                </a:solidFill>
                <a:latin typeface="+mj-lt"/>
              </a:rPr>
            </a:br>
            <a:endParaRPr lang="en-US" altLang="zh-TW" sz="2200" dirty="0">
              <a:latin typeface="+mj-lt"/>
            </a:endParaRPr>
          </a:p>
          <a:p>
            <a:pPr>
              <a:lnSpc>
                <a:spcPct val="90000"/>
              </a:lnSpc>
            </a:pPr>
            <a:r>
              <a:rPr lang="en-US" altLang="zh-TW" sz="2200" dirty="0">
                <a:solidFill>
                  <a:srgbClr val="FF0000"/>
                </a:solidFill>
                <a:latin typeface="+mj-lt"/>
              </a:rPr>
              <a:t>  Myth2</a:t>
            </a:r>
            <a:r>
              <a:rPr lang="en-US" altLang="zh-TW" sz="2200" i="1" dirty="0">
                <a:latin typeface="+mj-lt"/>
              </a:rPr>
              <a:t>:</a:t>
            </a:r>
            <a:r>
              <a:rPr lang="en-US" altLang="zh-TW" sz="2200" dirty="0">
                <a:latin typeface="+mj-lt"/>
              </a:rPr>
              <a:t> Until I get the program “running,” I have no way of assessing its quality.</a:t>
            </a:r>
            <a:br>
              <a:rPr lang="en-US" altLang="zh-TW" sz="2200" dirty="0">
                <a:latin typeface="+mj-lt"/>
              </a:rPr>
            </a:br>
            <a:endParaRPr lang="en-US" altLang="zh-TW" sz="2200" dirty="0">
              <a:latin typeface="+mj-lt"/>
            </a:endParaRPr>
          </a:p>
          <a:p>
            <a:pPr>
              <a:lnSpc>
                <a:spcPct val="90000"/>
              </a:lnSpc>
            </a:pPr>
            <a:r>
              <a:rPr lang="en-US" altLang="zh-TW" sz="2200" dirty="0">
                <a:solidFill>
                  <a:srgbClr val="FF0000"/>
                </a:solidFill>
                <a:latin typeface="+mj-lt"/>
              </a:rPr>
              <a:t>  Myth3</a:t>
            </a:r>
            <a:r>
              <a:rPr lang="en-US" altLang="zh-TW" sz="2200" i="1" dirty="0">
                <a:latin typeface="+mj-lt"/>
              </a:rPr>
              <a:t>:</a:t>
            </a:r>
            <a:r>
              <a:rPr lang="en-US" altLang="zh-TW" sz="2200" dirty="0">
                <a:latin typeface="+mj-lt"/>
              </a:rPr>
              <a:t> The only deliverable work product for a successful project is the working program.</a:t>
            </a:r>
            <a:br>
              <a:rPr lang="en-US" altLang="zh-TW" sz="2200" dirty="0">
                <a:latin typeface="+mj-lt"/>
              </a:rPr>
            </a:br>
            <a:endParaRPr lang="en-US" altLang="zh-TW" sz="2200" dirty="0">
              <a:latin typeface="+mj-lt"/>
            </a:endParaRPr>
          </a:p>
          <a:p>
            <a:pPr>
              <a:lnSpc>
                <a:spcPct val="90000"/>
              </a:lnSpc>
            </a:pPr>
            <a:r>
              <a:rPr lang="en-US" altLang="zh-TW" sz="2200" dirty="0">
                <a:solidFill>
                  <a:srgbClr val="FF0000"/>
                </a:solidFill>
                <a:latin typeface="+mj-lt"/>
              </a:rPr>
              <a:t>  Myth4</a:t>
            </a:r>
            <a:r>
              <a:rPr lang="en-US" altLang="zh-TW" sz="2200" i="1" dirty="0">
                <a:latin typeface="+mj-lt"/>
              </a:rPr>
              <a:t>: </a:t>
            </a:r>
            <a:r>
              <a:rPr lang="en-US" altLang="zh-TW" sz="2200" dirty="0">
                <a:latin typeface="+mj-lt"/>
              </a:rPr>
              <a:t>Software engineering will make us create voluminous and unnecessary </a:t>
            </a:r>
            <a:br>
              <a:rPr lang="en-US" altLang="zh-TW" sz="2200" dirty="0">
                <a:latin typeface="+mj-lt"/>
              </a:rPr>
            </a:br>
            <a:r>
              <a:rPr lang="en-US" altLang="zh-TW" sz="2200" dirty="0">
                <a:latin typeface="+mj-lt"/>
              </a:rPr>
              <a:t>             documentation and will invariable slow us down.</a:t>
            </a:r>
            <a:endParaRPr lang="zh-TW" altLang="en-US" sz="2200" dirty="0">
              <a:latin typeface="+mj-lt"/>
            </a:endParaRPr>
          </a:p>
          <a:p>
            <a:pPr>
              <a:defRPr/>
            </a:pPr>
            <a:endParaRPr lang="en-US" altLang="zh-TW" sz="2200" dirty="0">
              <a:solidFill>
                <a:srgbClr val="00B050"/>
              </a:solidFill>
              <a:latin typeface="+mj-lt"/>
              <a:ea typeface="PMingLiU" pitchFamily="18" charset="-120"/>
            </a:endParaRPr>
          </a:p>
        </p:txBody>
      </p:sp>
      <p:sp>
        <p:nvSpPr>
          <p:cNvPr id="8" name="Content Placeholder 2">
            <a:extLst>
              <a:ext uri="{FF2B5EF4-FFF2-40B4-BE49-F238E27FC236}">
                <a16:creationId xmlns:a16="http://schemas.microsoft.com/office/drawing/2014/main" id="{9F6AE270-F852-4845-9A21-1C9F710B21A2}"/>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A93DA3D8-990D-498F-9098-D72AE56C7E93}"/>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22</a:t>
            </a:fld>
            <a:r>
              <a:rPr lang="en-US" sz="1400" b="1" dirty="0"/>
              <a:t> </a:t>
            </a:r>
          </a:p>
        </p:txBody>
      </p:sp>
      <p:sp>
        <p:nvSpPr>
          <p:cNvPr id="10" name="Rectangle 9" descr="M. Mhahudul Hasan">
            <a:extLst>
              <a:ext uri="{FF2B5EF4-FFF2-40B4-BE49-F238E27FC236}">
                <a16:creationId xmlns:a16="http://schemas.microsoft.com/office/drawing/2014/main" id="{6F70B1D0-11FE-4645-9A45-5D3AE433936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descr="M. Mhahudul Hasan">
            <a:extLst>
              <a:ext uri="{FF2B5EF4-FFF2-40B4-BE49-F238E27FC236}">
                <a16:creationId xmlns:a16="http://schemas.microsoft.com/office/drawing/2014/main" id="{A8BF4012-6C17-49FB-A376-6DCFF58A899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2" name="Rectangle 11" descr="M. Mhahudul Hasan">
            <a:extLst>
              <a:ext uri="{FF2B5EF4-FFF2-40B4-BE49-F238E27FC236}">
                <a16:creationId xmlns:a16="http://schemas.microsoft.com/office/drawing/2014/main" id="{A3180CA1-239A-43A3-A643-DC5FFC98FB14}"/>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199" y="657431"/>
            <a:ext cx="11029950" cy="551938"/>
          </a:xfrm>
        </p:spPr>
        <p:txBody>
          <a:bodyPr/>
          <a:lstStyle/>
          <a:p>
            <a:pPr algn="ctr"/>
            <a:r>
              <a:rPr lang="en-GB" dirty="0">
                <a:solidFill>
                  <a:srgbClr val="0070C0"/>
                </a:solidFill>
              </a:rPr>
              <a:t>references</a:t>
            </a:r>
          </a:p>
        </p:txBody>
      </p:sp>
      <p:sp>
        <p:nvSpPr>
          <p:cNvPr id="3" name="Content Placeholder 2"/>
          <p:cNvSpPr>
            <a:spLocks noGrp="1"/>
          </p:cNvSpPr>
          <p:nvPr>
            <p:ph idx="4294967295"/>
          </p:nvPr>
        </p:nvSpPr>
        <p:spPr>
          <a:xfrm>
            <a:off x="723645" y="1400072"/>
            <a:ext cx="10952162" cy="2625725"/>
          </a:xfrm>
        </p:spPr>
        <p:txBody>
          <a:bodyPr>
            <a:normAutofit/>
          </a:bodyPr>
          <a:lstStyle/>
          <a:p>
            <a:pPr>
              <a:defRPr/>
            </a:pPr>
            <a:r>
              <a:rPr lang="en-US" sz="2000" dirty="0">
                <a:ea typeface="ＭＳ Ｐゴシック" pitchFamily="34" charset="-128"/>
              </a:rPr>
              <a:t>Pressman, R.S.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7" name="Content Placeholder 2">
            <a:extLst>
              <a:ext uri="{FF2B5EF4-FFF2-40B4-BE49-F238E27FC236}">
                <a16:creationId xmlns:a16="http://schemas.microsoft.com/office/drawing/2014/main" id="{FEB8FEA0-2A6E-418D-A2C4-2F971B49FC59}"/>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C19DF705-12CD-47D4-A6E8-79310B66DF93}"/>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23</a:t>
            </a:fld>
            <a:r>
              <a:rPr lang="en-US" sz="1400" b="1" dirty="0"/>
              <a:t> </a:t>
            </a:r>
          </a:p>
        </p:txBody>
      </p:sp>
      <p:sp>
        <p:nvSpPr>
          <p:cNvPr id="10" name="Rectangle 9" descr="M. Mhahudul Hasan">
            <a:extLst>
              <a:ext uri="{FF2B5EF4-FFF2-40B4-BE49-F238E27FC236}">
                <a16:creationId xmlns:a16="http://schemas.microsoft.com/office/drawing/2014/main" id="{895221B6-61F8-4410-8939-C9F718A08E7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descr="M. Mhahudul Hasan">
            <a:extLst>
              <a:ext uri="{FF2B5EF4-FFF2-40B4-BE49-F238E27FC236}">
                <a16:creationId xmlns:a16="http://schemas.microsoft.com/office/drawing/2014/main" id="{00EFAFD9-3D95-4E84-8426-DB986AAA12C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2" name="Rectangle 11" descr="M. Mhahudul Hasan">
            <a:extLst>
              <a:ext uri="{FF2B5EF4-FFF2-40B4-BE49-F238E27FC236}">
                <a16:creationId xmlns:a16="http://schemas.microsoft.com/office/drawing/2014/main" id="{A93B3E8E-4722-4869-ACDD-28F0A24449F0}"/>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6403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39442"/>
            <a:ext cx="11029950" cy="581435"/>
          </a:xfrm>
        </p:spPr>
        <p:txBody>
          <a:bodyPr/>
          <a:lstStyle/>
          <a:p>
            <a:pPr algn="ctr"/>
            <a:r>
              <a:rPr lang="en-GB" dirty="0">
                <a:solidFill>
                  <a:srgbClr val="0070C0"/>
                </a:solidFill>
              </a:rPr>
              <a:t>what is Software engineering?</a:t>
            </a:r>
          </a:p>
        </p:txBody>
      </p:sp>
      <p:sp>
        <p:nvSpPr>
          <p:cNvPr id="3" name="Content Placeholder 2"/>
          <p:cNvSpPr>
            <a:spLocks noGrp="1"/>
          </p:cNvSpPr>
          <p:nvPr>
            <p:ph idx="4294967295"/>
          </p:nvPr>
        </p:nvSpPr>
        <p:spPr>
          <a:xfrm>
            <a:off x="810546" y="1296834"/>
            <a:ext cx="10953750" cy="4311650"/>
          </a:xfrm>
        </p:spPr>
        <p:txBody>
          <a:bodyPr>
            <a:normAutofit/>
          </a:bodyPr>
          <a:lstStyle/>
          <a:p>
            <a:pPr>
              <a:spcBef>
                <a:spcPct val="0"/>
              </a:spcBef>
              <a:buClrTx/>
              <a:buSzTx/>
              <a:buFont typeface="Wingdings" pitchFamily="2" charset="2"/>
              <a:buChar char="q"/>
              <a:defRPr/>
            </a:pPr>
            <a:r>
              <a:rPr lang="en-US" altLang="zh-TW" sz="2200" dirty="0">
                <a:latin typeface="+mj-lt"/>
              </a:rPr>
              <a:t>  Technologies that make it easier, faster, and less expensive to build high-quality computer    </a:t>
            </a:r>
            <a:br>
              <a:rPr lang="en-US" altLang="zh-TW" sz="2200" dirty="0">
                <a:latin typeface="+mj-lt"/>
              </a:rPr>
            </a:br>
            <a:r>
              <a:rPr lang="en-US" altLang="zh-TW" sz="2200" dirty="0">
                <a:latin typeface="+mj-lt"/>
              </a:rPr>
              <a:t>  programs</a:t>
            </a:r>
          </a:p>
          <a:p>
            <a:pPr>
              <a:spcBef>
                <a:spcPct val="0"/>
              </a:spcBef>
              <a:buClrTx/>
              <a:buSzTx/>
              <a:buFont typeface="Wingdings" pitchFamily="2" charset="2"/>
              <a:buChar char="q"/>
              <a:defRPr/>
            </a:pPr>
            <a:r>
              <a:rPr lang="en-US" altLang="zh-TW" sz="2200" dirty="0">
                <a:latin typeface="+mj-lt"/>
              </a:rPr>
              <a:t>  A discipline aiming to the production of fault-free software, delivered on time and within   </a:t>
            </a:r>
            <a:br>
              <a:rPr lang="en-US" altLang="zh-TW" sz="2200" dirty="0">
                <a:latin typeface="+mj-lt"/>
              </a:rPr>
            </a:br>
            <a:r>
              <a:rPr lang="en-US" altLang="zh-TW" sz="2200" dirty="0">
                <a:latin typeface="+mj-lt"/>
              </a:rPr>
              <a:t>  budget, that satisfies the users’ needs</a:t>
            </a:r>
          </a:p>
          <a:p>
            <a:pPr marL="0" indent="0">
              <a:spcBef>
                <a:spcPct val="0"/>
              </a:spcBef>
              <a:buClrTx/>
              <a:buSzTx/>
              <a:buNone/>
              <a:defRPr/>
            </a:pPr>
            <a:endParaRPr lang="en-US" altLang="zh-TW" sz="2200" dirty="0">
              <a:latin typeface="+mj-lt"/>
            </a:endParaRPr>
          </a:p>
          <a:p>
            <a:pPr>
              <a:spcBef>
                <a:spcPct val="0"/>
              </a:spcBef>
              <a:buClrTx/>
              <a:buSzTx/>
              <a:buFont typeface="Wingdings" pitchFamily="2" charset="2"/>
              <a:buChar char="q"/>
              <a:defRPr/>
            </a:pPr>
            <a:r>
              <a:rPr lang="en-US" altLang="zh-TW" sz="2200" dirty="0">
                <a:latin typeface="+mj-lt"/>
              </a:rPr>
              <a:t>  </a:t>
            </a:r>
            <a:r>
              <a:rPr lang="en-US" altLang="zh-TW" sz="2200" dirty="0">
                <a:solidFill>
                  <a:srgbClr val="C00000"/>
                </a:solidFill>
                <a:latin typeface="+mj-lt"/>
              </a:rPr>
              <a:t>An engineering: </a:t>
            </a:r>
            <a:r>
              <a:rPr lang="en-US" altLang="zh-TW" sz="2200" dirty="0">
                <a:latin typeface="+mj-lt"/>
              </a:rPr>
              <a:t>set of activities in software production </a:t>
            </a:r>
          </a:p>
          <a:p>
            <a:pPr>
              <a:spcBef>
                <a:spcPct val="0"/>
              </a:spcBef>
              <a:buClrTx/>
              <a:buSzTx/>
              <a:buFont typeface="Wingdings" pitchFamily="2" charset="2"/>
              <a:buChar char="q"/>
              <a:defRPr/>
            </a:pPr>
            <a:r>
              <a:rPr lang="en-US" altLang="zh-TW" sz="2200" dirty="0">
                <a:latin typeface="+mj-lt"/>
              </a:rPr>
              <a:t>  The philosophy and paradigm of established engineering disciplines to solve what are </a:t>
            </a:r>
            <a:br>
              <a:rPr lang="en-US" altLang="zh-TW" sz="2200" dirty="0">
                <a:latin typeface="+mj-lt"/>
              </a:rPr>
            </a:br>
            <a:r>
              <a:rPr lang="en-US" altLang="zh-TW" sz="2200" dirty="0">
                <a:latin typeface="+mj-lt"/>
              </a:rPr>
              <a:t>  termed software crisis</a:t>
            </a:r>
            <a:br>
              <a:rPr lang="en-US" altLang="zh-TW" sz="2200" dirty="0">
                <a:latin typeface="+mj-lt"/>
              </a:rPr>
            </a:br>
            <a:endParaRPr lang="en-US" altLang="zh-TW" sz="2200" dirty="0">
              <a:latin typeface="+mj-lt"/>
            </a:endParaRPr>
          </a:p>
          <a:p>
            <a:pPr>
              <a:lnSpc>
                <a:spcPct val="90000"/>
              </a:lnSpc>
              <a:buFont typeface="Wingdings" pitchFamily="2" charset="2"/>
              <a:buChar char="q"/>
            </a:pPr>
            <a:endParaRPr lang="en-US" altLang="zh-TW" sz="2200" dirty="0">
              <a:solidFill>
                <a:srgbClr val="00B050"/>
              </a:solidFill>
              <a:latin typeface="+mj-lt"/>
              <a:ea typeface="PMingLiU" pitchFamily="18" charset="-120"/>
            </a:endParaRPr>
          </a:p>
        </p:txBody>
      </p:sp>
      <p:sp>
        <p:nvSpPr>
          <p:cNvPr id="8" name="Content Placeholder 2">
            <a:extLst>
              <a:ext uri="{FF2B5EF4-FFF2-40B4-BE49-F238E27FC236}">
                <a16:creationId xmlns:a16="http://schemas.microsoft.com/office/drawing/2014/main" id="{02A6903C-818F-4903-A0AD-FF1D436056FF}"/>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7B1126C4-6598-45DA-9AA0-C83CDAC62E8B}"/>
              </a:ext>
            </a:extLst>
          </p:cNvPr>
          <p:cNvSpPr txBox="1">
            <a:spLocks/>
          </p:cNvSpPr>
          <p:nvPr/>
        </p:nvSpPr>
        <p:spPr>
          <a:xfrm rot="5400000">
            <a:off x="11734800"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10" name="Rectangle 9" descr="M. Mhahudul Hasan">
            <a:extLst>
              <a:ext uri="{FF2B5EF4-FFF2-40B4-BE49-F238E27FC236}">
                <a16:creationId xmlns:a16="http://schemas.microsoft.com/office/drawing/2014/main" id="{743A10A9-A91C-44E2-894C-629FA5AB74E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descr="M. Mhahudul Hasan">
            <a:extLst>
              <a:ext uri="{FF2B5EF4-FFF2-40B4-BE49-F238E27FC236}">
                <a16:creationId xmlns:a16="http://schemas.microsoft.com/office/drawing/2014/main" id="{A696581C-B6F8-4B9D-8C8C-7460A6630E1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2" name="Rectangle 11" descr="M. Mhahudul Hasan">
            <a:extLst>
              <a:ext uri="{FF2B5EF4-FFF2-40B4-BE49-F238E27FC236}">
                <a16:creationId xmlns:a16="http://schemas.microsoft.com/office/drawing/2014/main" id="{B71AD386-65F6-450B-9974-B81E190232F4}"/>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54193"/>
            <a:ext cx="11029950" cy="640428"/>
          </a:xfrm>
        </p:spPr>
        <p:txBody>
          <a:bodyPr/>
          <a:lstStyle/>
          <a:p>
            <a:pPr algn="ctr"/>
            <a:r>
              <a:rPr lang="en-GB" dirty="0">
                <a:solidFill>
                  <a:srgbClr val="0070C0"/>
                </a:solidFill>
              </a:rPr>
              <a:t>Scope of software Engineering</a:t>
            </a:r>
          </a:p>
        </p:txBody>
      </p:sp>
      <p:sp>
        <p:nvSpPr>
          <p:cNvPr id="3" name="Content Placeholder 2"/>
          <p:cNvSpPr>
            <a:spLocks noGrp="1"/>
          </p:cNvSpPr>
          <p:nvPr>
            <p:ph idx="4294967295"/>
          </p:nvPr>
        </p:nvSpPr>
        <p:spPr>
          <a:xfrm>
            <a:off x="802457" y="1325307"/>
            <a:ext cx="10652125" cy="3273425"/>
          </a:xfrm>
        </p:spPr>
        <p:txBody>
          <a:bodyPr>
            <a:normAutofit/>
          </a:bodyPr>
          <a:lstStyle/>
          <a:p>
            <a:pPr>
              <a:buFont typeface="Wingdings" pitchFamily="2" charset="2"/>
              <a:buChar char="q"/>
            </a:pPr>
            <a:r>
              <a:rPr lang="en-US" altLang="ko-KR" sz="2200" dirty="0">
                <a:latin typeface="+mj-lt"/>
                <a:ea typeface="굴림" pitchFamily="34" charset="-127"/>
              </a:rPr>
              <a:t>The aim of Software Engineering is to solve Software Crisis: </a:t>
            </a:r>
          </a:p>
          <a:p>
            <a:pPr lvl="1">
              <a:buFont typeface="Wingdings" pitchFamily="2" charset="2"/>
              <a:buChar char="§"/>
            </a:pPr>
            <a:r>
              <a:rPr lang="en-US" altLang="ko-KR" sz="2200" dirty="0">
                <a:solidFill>
                  <a:srgbClr val="FF0000"/>
                </a:solidFill>
                <a:latin typeface="+mj-lt"/>
                <a:ea typeface="굴림" pitchFamily="34" charset="-127"/>
              </a:rPr>
              <a:t>Late</a:t>
            </a:r>
          </a:p>
          <a:p>
            <a:pPr lvl="1">
              <a:buFont typeface="Wingdings" pitchFamily="2" charset="2"/>
              <a:buChar char="§"/>
            </a:pPr>
            <a:r>
              <a:rPr lang="en-US" altLang="ko-KR" sz="2200" dirty="0">
                <a:solidFill>
                  <a:srgbClr val="FF0000"/>
                </a:solidFill>
                <a:latin typeface="+mj-lt"/>
                <a:ea typeface="굴림" pitchFamily="34" charset="-127"/>
              </a:rPr>
              <a:t>Over budget</a:t>
            </a:r>
          </a:p>
          <a:p>
            <a:pPr lvl="1">
              <a:buFont typeface="Wingdings" pitchFamily="2" charset="2"/>
              <a:buChar char="§"/>
            </a:pPr>
            <a:r>
              <a:rPr lang="en-US" altLang="ko-KR" sz="2200" dirty="0">
                <a:solidFill>
                  <a:srgbClr val="FF0000"/>
                </a:solidFill>
                <a:latin typeface="+mj-lt"/>
                <a:ea typeface="굴림" pitchFamily="34" charset="-127"/>
              </a:rPr>
              <a:t>Low quality with lots of faults</a:t>
            </a:r>
          </a:p>
          <a:p>
            <a:pPr>
              <a:buFont typeface="Wingdings" pitchFamily="2" charset="2"/>
              <a:buChar char="q"/>
            </a:pPr>
            <a:r>
              <a:rPr lang="en-US" altLang="ko-KR" sz="2200" dirty="0">
                <a:latin typeface="+mj-lt"/>
                <a:ea typeface="굴림" pitchFamily="34" charset="-127"/>
              </a:rPr>
              <a:t>Software crisis is still present over 35 years later!</a:t>
            </a:r>
            <a:endParaRPr lang="en-US" altLang="zh-TW" sz="2200" dirty="0">
              <a:latin typeface="+mj-lt"/>
              <a:ea typeface="PMingLiU" pitchFamily="18" charset="-120"/>
            </a:endParaRPr>
          </a:p>
        </p:txBody>
      </p:sp>
      <p:sp>
        <p:nvSpPr>
          <p:cNvPr id="7" name="Content Placeholder 2">
            <a:extLst>
              <a:ext uri="{FF2B5EF4-FFF2-40B4-BE49-F238E27FC236}">
                <a16:creationId xmlns:a16="http://schemas.microsoft.com/office/drawing/2014/main" id="{1DCDE355-F192-4508-9B7E-A2EA410AC139}"/>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E75FBD02-2C15-4638-BD65-671442E4FB84}"/>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10" name="Rectangle 9" descr="M. Mhahudul Hasan">
            <a:extLst>
              <a:ext uri="{FF2B5EF4-FFF2-40B4-BE49-F238E27FC236}">
                <a16:creationId xmlns:a16="http://schemas.microsoft.com/office/drawing/2014/main" id="{E807F1BE-E6A3-41F8-A60F-117EAEC60F0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descr="M. Mhahudul Hasan">
            <a:extLst>
              <a:ext uri="{FF2B5EF4-FFF2-40B4-BE49-F238E27FC236}">
                <a16:creationId xmlns:a16="http://schemas.microsoft.com/office/drawing/2014/main" id="{460A1D66-2EF3-4BB4-A3F9-1B15886A979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2" name="Rectangle 11" descr="M. Mhahudul Hasan">
            <a:extLst>
              <a:ext uri="{FF2B5EF4-FFF2-40B4-BE49-F238E27FC236}">
                <a16:creationId xmlns:a16="http://schemas.microsoft.com/office/drawing/2014/main" id="{C960C62B-41A2-49E4-B1D7-ACB399D956CF}"/>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5"/>
          </a:xfrm>
        </p:spPr>
        <p:txBody>
          <a:bodyPr/>
          <a:lstStyle/>
          <a:p>
            <a:pPr algn="ctr"/>
            <a:r>
              <a:rPr lang="en-GB" dirty="0">
                <a:solidFill>
                  <a:srgbClr val="0070C0"/>
                </a:solidFill>
              </a:rPr>
              <a:t>Software characteristics</a:t>
            </a:r>
          </a:p>
        </p:txBody>
      </p:sp>
      <p:sp>
        <p:nvSpPr>
          <p:cNvPr id="3" name="Content Placeholder 2"/>
          <p:cNvSpPr>
            <a:spLocks noGrp="1"/>
          </p:cNvSpPr>
          <p:nvPr>
            <p:ph idx="4294967295"/>
          </p:nvPr>
        </p:nvSpPr>
        <p:spPr>
          <a:xfrm>
            <a:off x="516193" y="1191394"/>
            <a:ext cx="11187113" cy="4298950"/>
          </a:xfrm>
        </p:spPr>
        <p:txBody>
          <a:bodyPr>
            <a:noAutofit/>
          </a:bodyPr>
          <a:lstStyle/>
          <a:p>
            <a:pPr>
              <a:buFont typeface="Wingdings" pitchFamily="2" charset="2"/>
              <a:buChar char="q"/>
            </a:pPr>
            <a:r>
              <a:rPr lang="en-US" altLang="zh-TW" sz="2200" dirty="0">
                <a:latin typeface="+mj-lt"/>
              </a:rPr>
              <a:t>A </a:t>
            </a:r>
            <a:r>
              <a:rPr lang="en-US" altLang="zh-TW" sz="2200" dirty="0">
                <a:solidFill>
                  <a:srgbClr val="00B050"/>
                </a:solidFill>
                <a:latin typeface="+mj-lt"/>
              </a:rPr>
              <a:t>logical</a:t>
            </a:r>
            <a:r>
              <a:rPr lang="en-US" altLang="zh-TW" sz="2200" dirty="0">
                <a:latin typeface="+mj-lt"/>
              </a:rPr>
              <a:t> (intangible) rather than a </a:t>
            </a:r>
            <a:r>
              <a:rPr lang="en-US" altLang="zh-TW" sz="2200" dirty="0">
                <a:solidFill>
                  <a:srgbClr val="FF0000"/>
                </a:solidFill>
                <a:latin typeface="+mj-lt"/>
              </a:rPr>
              <a:t>physical</a:t>
            </a:r>
            <a:r>
              <a:rPr lang="en-US" altLang="zh-TW" sz="2200" dirty="0">
                <a:latin typeface="+mj-lt"/>
              </a:rPr>
              <a:t> system element </a:t>
            </a:r>
          </a:p>
          <a:p>
            <a:pPr>
              <a:buFont typeface="Wingdings" pitchFamily="2" charset="2"/>
              <a:buChar char="q"/>
            </a:pPr>
            <a:r>
              <a:rPr lang="en-US" altLang="zh-TW" sz="2200" dirty="0">
                <a:latin typeface="+mj-lt"/>
              </a:rPr>
              <a:t>Being </a:t>
            </a:r>
            <a:r>
              <a:rPr lang="en-US" altLang="zh-TW" sz="2200" dirty="0">
                <a:solidFill>
                  <a:srgbClr val="00B050"/>
                </a:solidFill>
                <a:latin typeface="+mj-lt"/>
              </a:rPr>
              <a:t>developed or engineered</a:t>
            </a:r>
            <a:r>
              <a:rPr lang="en-US" altLang="zh-TW" sz="2200" dirty="0">
                <a:latin typeface="+mj-lt"/>
              </a:rPr>
              <a:t>, but not being </a:t>
            </a:r>
            <a:r>
              <a:rPr lang="en-US" altLang="zh-TW" sz="2200" dirty="0">
                <a:solidFill>
                  <a:srgbClr val="FF0000"/>
                </a:solidFill>
                <a:latin typeface="+mj-lt"/>
              </a:rPr>
              <a:t>manufactured</a:t>
            </a:r>
          </a:p>
          <a:p>
            <a:pPr>
              <a:buFont typeface="Wingdings" pitchFamily="2" charset="2"/>
              <a:buChar char="q"/>
            </a:pPr>
            <a:r>
              <a:rPr lang="en-US" altLang="zh-TW" sz="2200" dirty="0">
                <a:latin typeface="+mj-lt"/>
              </a:rPr>
              <a:t>Software cost concentrating in </a:t>
            </a:r>
            <a:r>
              <a:rPr lang="en-US" altLang="zh-TW" sz="2200" dirty="0">
                <a:solidFill>
                  <a:srgbClr val="00B050"/>
                </a:solidFill>
                <a:latin typeface="+mj-lt"/>
              </a:rPr>
              <a:t>engineering</a:t>
            </a:r>
            <a:r>
              <a:rPr lang="en-US" altLang="zh-TW" sz="2200" dirty="0">
                <a:latin typeface="+mj-lt"/>
              </a:rPr>
              <a:t>, not in </a:t>
            </a:r>
            <a:r>
              <a:rPr lang="en-US" altLang="zh-TW" sz="2200" dirty="0">
                <a:solidFill>
                  <a:srgbClr val="FF0000"/>
                </a:solidFill>
                <a:latin typeface="+mj-lt"/>
              </a:rPr>
              <a:t>materials</a:t>
            </a:r>
          </a:p>
          <a:p>
            <a:pPr>
              <a:buFont typeface="Wingdings" pitchFamily="2" charset="2"/>
              <a:buChar char="q"/>
            </a:pPr>
            <a:r>
              <a:rPr lang="en-US" altLang="zh-TW" sz="2200" dirty="0">
                <a:latin typeface="+mj-lt"/>
              </a:rPr>
              <a:t>Software </a:t>
            </a:r>
            <a:r>
              <a:rPr lang="en-US" altLang="zh-TW" sz="2200" dirty="0">
                <a:solidFill>
                  <a:srgbClr val="FF0000"/>
                </a:solidFill>
                <a:latin typeface="+mj-lt"/>
              </a:rPr>
              <a:t>does not “wearing out”</a:t>
            </a:r>
            <a:r>
              <a:rPr lang="en-US" altLang="zh-TW" sz="2200" dirty="0">
                <a:latin typeface="+mj-lt"/>
              </a:rPr>
              <a:t> but “</a:t>
            </a:r>
            <a:r>
              <a:rPr lang="en-US" altLang="zh-TW" sz="2200" dirty="0">
                <a:solidFill>
                  <a:srgbClr val="00B050"/>
                </a:solidFill>
                <a:latin typeface="+mj-lt"/>
              </a:rPr>
              <a:t>deteriorating</a:t>
            </a:r>
            <a:r>
              <a:rPr lang="en-US" altLang="zh-TW" sz="2200" dirty="0">
                <a:latin typeface="+mj-lt"/>
              </a:rPr>
              <a:t>”(not destroyed after lifetime like hardware, but backdated by </a:t>
            </a:r>
            <a:r>
              <a:rPr lang="en-US" altLang="zh-TW" sz="2200" dirty="0">
                <a:solidFill>
                  <a:srgbClr val="00B050"/>
                </a:solidFill>
                <a:latin typeface="+mj-lt"/>
              </a:rPr>
              <a:t>aging </a:t>
            </a:r>
            <a:r>
              <a:rPr lang="en-US" altLang="zh-TW" sz="2200" dirty="0">
                <a:latin typeface="+mj-lt"/>
              </a:rPr>
              <a:t>that needs to update)</a:t>
            </a:r>
          </a:p>
          <a:p>
            <a:pPr>
              <a:buFont typeface="Wingdings" pitchFamily="2" charset="2"/>
              <a:buChar char="q"/>
            </a:pPr>
            <a:r>
              <a:rPr lang="en-US" altLang="zh-TW" sz="2200" dirty="0">
                <a:ea typeface="PMingLiU" pitchFamily="18" charset="-120"/>
              </a:rPr>
              <a:t>Software is a ‘</a:t>
            </a:r>
            <a:r>
              <a:rPr lang="en-US" altLang="zh-TW" sz="2200" dirty="0">
                <a:solidFill>
                  <a:srgbClr val="00B050"/>
                </a:solidFill>
                <a:ea typeface="PMingLiU" pitchFamily="18" charset="-120"/>
              </a:rPr>
              <a:t>differentiator</a:t>
            </a:r>
            <a:r>
              <a:rPr lang="en-US" altLang="zh-TW" sz="2200" dirty="0">
                <a:ea typeface="PMingLiU" pitchFamily="18" charset="-120"/>
              </a:rPr>
              <a:t>’ (different sub-systems, e.g., </a:t>
            </a:r>
            <a:r>
              <a:rPr lang="en-GB" sz="2200" dirty="0">
                <a:solidFill>
                  <a:srgbClr val="0070C0"/>
                </a:solidFill>
              </a:rPr>
              <a:t>cashier’s workstation in a supermarket</a:t>
            </a:r>
            <a:r>
              <a:rPr lang="en-US" altLang="zh-TW" sz="2200" dirty="0">
                <a:ea typeface="PMingLiU" pitchFamily="18" charset="-120"/>
              </a:rPr>
              <a:t>)</a:t>
            </a:r>
            <a:endParaRPr lang="en-US" altLang="zh-TW" sz="2200" dirty="0">
              <a:latin typeface="+mj-lt"/>
            </a:endParaRPr>
          </a:p>
          <a:p>
            <a:pPr>
              <a:buFont typeface="Wingdings" pitchFamily="2" charset="2"/>
              <a:buChar char="q"/>
            </a:pPr>
            <a:r>
              <a:rPr lang="en-US" altLang="zh-TW" sz="2200" dirty="0">
                <a:latin typeface="+mj-lt"/>
              </a:rPr>
              <a:t>Without “</a:t>
            </a:r>
            <a:r>
              <a:rPr lang="en-US" altLang="zh-TW" sz="2200" dirty="0">
                <a:solidFill>
                  <a:srgbClr val="FF0000"/>
                </a:solidFill>
                <a:latin typeface="+mj-lt"/>
              </a:rPr>
              <a:t>spare parts</a:t>
            </a:r>
            <a:r>
              <a:rPr lang="en-US" altLang="zh-TW" sz="2200" dirty="0">
                <a:latin typeface="+mj-lt"/>
              </a:rPr>
              <a:t>” in software maintenance (no extra useless features in software)</a:t>
            </a:r>
          </a:p>
          <a:p>
            <a:pPr>
              <a:buFont typeface="Wingdings" pitchFamily="2" charset="2"/>
              <a:buChar char="q"/>
            </a:pPr>
            <a:r>
              <a:rPr lang="en-US" altLang="zh-TW" sz="2200" dirty="0">
                <a:latin typeface="+mj-lt"/>
              </a:rPr>
              <a:t>Most software continuing to be custom built (based on the requirements)</a:t>
            </a:r>
          </a:p>
        </p:txBody>
      </p:sp>
      <p:sp>
        <p:nvSpPr>
          <p:cNvPr id="6" name="Content Placeholder 2">
            <a:extLst>
              <a:ext uri="{FF2B5EF4-FFF2-40B4-BE49-F238E27FC236}">
                <a16:creationId xmlns:a16="http://schemas.microsoft.com/office/drawing/2014/main" id="{1114A78F-B631-405E-A8F6-8AC47A698EE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CCAAE99A-0422-4828-B932-B23634E4700C}"/>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10" name="Rectangle 9" descr="M. Mhahudul Hasan">
            <a:extLst>
              <a:ext uri="{FF2B5EF4-FFF2-40B4-BE49-F238E27FC236}">
                <a16:creationId xmlns:a16="http://schemas.microsoft.com/office/drawing/2014/main" id="{D07109EE-1C8A-45B7-AED7-86304509E02C}"/>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descr="M. Mhahudul Hasan">
            <a:extLst>
              <a:ext uri="{FF2B5EF4-FFF2-40B4-BE49-F238E27FC236}">
                <a16:creationId xmlns:a16="http://schemas.microsoft.com/office/drawing/2014/main" id="{74836329-202D-4E7D-BE84-BA124F10D10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2" name="Rectangle 11" descr="M. Mhahudul Hasan">
            <a:extLst>
              <a:ext uri="{FF2B5EF4-FFF2-40B4-BE49-F238E27FC236}">
                <a16:creationId xmlns:a16="http://schemas.microsoft.com/office/drawing/2014/main" id="{91B1F21B-0BEE-4464-97B1-460940741D7F}"/>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5"/>
          </a:xfrm>
        </p:spPr>
        <p:txBody>
          <a:bodyPr/>
          <a:lstStyle/>
          <a:p>
            <a:pPr algn="ctr"/>
            <a:r>
              <a:rPr lang="en-GB" dirty="0">
                <a:solidFill>
                  <a:srgbClr val="0070C0"/>
                </a:solidFill>
              </a:rPr>
              <a:t>Sub-system  vs  module</a:t>
            </a:r>
          </a:p>
        </p:txBody>
      </p:sp>
      <p:sp>
        <p:nvSpPr>
          <p:cNvPr id="3" name="Content Placeholder 2"/>
          <p:cNvSpPr>
            <a:spLocks noGrp="1"/>
          </p:cNvSpPr>
          <p:nvPr>
            <p:ph idx="4294967295"/>
          </p:nvPr>
        </p:nvSpPr>
        <p:spPr>
          <a:xfrm>
            <a:off x="530941" y="943897"/>
            <a:ext cx="5766620" cy="5324168"/>
          </a:xfrm>
        </p:spPr>
        <p:txBody>
          <a:bodyPr>
            <a:noAutofit/>
          </a:bodyPr>
          <a:lstStyle/>
          <a:p>
            <a:pPr>
              <a:buFont typeface="Wingdings" pitchFamily="2" charset="2"/>
              <a:buChar char="q"/>
            </a:pPr>
            <a:r>
              <a:rPr lang="en-US" altLang="zh-TW" sz="2200" dirty="0">
                <a:latin typeface="+mj-lt"/>
              </a:rPr>
              <a:t>Sub-System</a:t>
            </a:r>
          </a:p>
          <a:p>
            <a:pPr marL="476100" indent="-342900">
              <a:buFont typeface="Wingdings" panose="05000000000000000000" pitchFamily="2" charset="2"/>
              <a:buChar char="§"/>
            </a:pPr>
            <a:r>
              <a:rPr lang="en-US" sz="2200" b="0" i="0" dirty="0">
                <a:solidFill>
                  <a:srgbClr val="000000"/>
                </a:solidFill>
                <a:effectLst/>
                <a:latin typeface="+mj-lt"/>
              </a:rPr>
              <a:t>Is a system in its own right whose operation does not depend on the services provided by other sub-systems</a:t>
            </a:r>
          </a:p>
          <a:p>
            <a:pPr marL="476100" indent="-342900">
              <a:buFont typeface="Wingdings" panose="05000000000000000000" pitchFamily="2" charset="2"/>
              <a:buChar char="§"/>
            </a:pPr>
            <a:r>
              <a:rPr lang="en-US" sz="2200" b="0" i="0" dirty="0">
                <a:solidFill>
                  <a:srgbClr val="000000"/>
                </a:solidFill>
                <a:effectLst/>
                <a:latin typeface="+mj-lt"/>
              </a:rPr>
              <a:t>Are composed of modules</a:t>
            </a:r>
          </a:p>
          <a:p>
            <a:pPr marL="476100" indent="-342900">
              <a:buFont typeface="Wingdings" panose="05000000000000000000" pitchFamily="2" charset="2"/>
              <a:buChar char="§"/>
            </a:pPr>
            <a:r>
              <a:rPr lang="en-US" sz="2200" b="0" i="0" dirty="0">
                <a:solidFill>
                  <a:srgbClr val="000000"/>
                </a:solidFill>
                <a:effectLst/>
                <a:latin typeface="+mj-lt"/>
              </a:rPr>
              <a:t>Have defined interfaces which are used for communication with other sub-systems</a:t>
            </a:r>
            <a:endParaRPr lang="en-US" altLang="zh-TW" sz="2200" dirty="0">
              <a:latin typeface="+mj-lt"/>
            </a:endParaRPr>
          </a:p>
          <a:p>
            <a:pPr>
              <a:buFont typeface="Wingdings" pitchFamily="2" charset="2"/>
              <a:buChar char="q"/>
            </a:pPr>
            <a:r>
              <a:rPr lang="en-US" altLang="zh-TW" sz="2200" dirty="0">
                <a:latin typeface="+mj-lt"/>
              </a:rPr>
              <a:t>Module</a:t>
            </a:r>
          </a:p>
          <a:p>
            <a:pPr algn="l">
              <a:buFont typeface="Wingdings" panose="05000000000000000000" pitchFamily="2" charset="2"/>
              <a:buChar char="§"/>
            </a:pPr>
            <a:r>
              <a:rPr lang="en-US" sz="2200" b="0" i="0" dirty="0">
                <a:solidFill>
                  <a:srgbClr val="000000"/>
                </a:solidFill>
                <a:effectLst/>
                <a:latin typeface="+mj-lt"/>
              </a:rPr>
              <a:t>Is a system component that provides one or more services to other modules</a:t>
            </a:r>
          </a:p>
          <a:p>
            <a:pPr algn="l">
              <a:buFont typeface="Wingdings" panose="05000000000000000000" pitchFamily="2" charset="2"/>
              <a:buChar char="§"/>
            </a:pPr>
            <a:r>
              <a:rPr lang="en-US" sz="2200" b="0" i="0" dirty="0">
                <a:solidFill>
                  <a:srgbClr val="000000"/>
                </a:solidFill>
                <a:effectLst/>
                <a:latin typeface="+mj-lt"/>
              </a:rPr>
              <a:t>It is not normally considered to be an independent system</a:t>
            </a:r>
            <a:endParaRPr lang="en-US" altLang="zh-TW" sz="2200" dirty="0">
              <a:latin typeface="+mj-lt"/>
            </a:endParaRPr>
          </a:p>
        </p:txBody>
      </p:sp>
      <p:sp>
        <p:nvSpPr>
          <p:cNvPr id="6" name="Content Placeholder 2">
            <a:extLst>
              <a:ext uri="{FF2B5EF4-FFF2-40B4-BE49-F238E27FC236}">
                <a16:creationId xmlns:a16="http://schemas.microsoft.com/office/drawing/2014/main" id="{1114A78F-B631-405E-A8F6-8AC47A698EE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CCAAE99A-0422-4828-B932-B23634E4700C}"/>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10" name="Rectangle 9" descr="M. Mhahudul Hasan">
            <a:extLst>
              <a:ext uri="{FF2B5EF4-FFF2-40B4-BE49-F238E27FC236}">
                <a16:creationId xmlns:a16="http://schemas.microsoft.com/office/drawing/2014/main" id="{D07109EE-1C8A-45B7-AED7-86304509E02C}"/>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descr="M. Mhahudul Hasan">
            <a:extLst>
              <a:ext uri="{FF2B5EF4-FFF2-40B4-BE49-F238E27FC236}">
                <a16:creationId xmlns:a16="http://schemas.microsoft.com/office/drawing/2014/main" id="{74836329-202D-4E7D-BE84-BA124F10D10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2" name="Rectangle 11" descr="M. Mhahudul Hasan">
            <a:extLst>
              <a:ext uri="{FF2B5EF4-FFF2-40B4-BE49-F238E27FC236}">
                <a16:creationId xmlns:a16="http://schemas.microsoft.com/office/drawing/2014/main" id="{91B1F21B-0BEE-4464-97B1-460940741D7F}"/>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pic>
        <p:nvPicPr>
          <p:cNvPr id="3074" name="Picture 2" descr="Vehicle modeling by subsystems">
            <a:extLst>
              <a:ext uri="{FF2B5EF4-FFF2-40B4-BE49-F238E27FC236}">
                <a16:creationId xmlns:a16="http://schemas.microsoft.com/office/drawing/2014/main" id="{79A5E30F-BB88-41A6-AF73-CCCB62987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0077" y="1320288"/>
            <a:ext cx="5678129" cy="493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26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7" y="613185"/>
            <a:ext cx="11029950" cy="551938"/>
          </a:xfrm>
        </p:spPr>
        <p:txBody>
          <a:bodyPr>
            <a:normAutofit/>
          </a:bodyPr>
          <a:lstStyle/>
          <a:p>
            <a:pPr algn="ctr"/>
            <a:r>
              <a:rPr lang="en-GB">
                <a:solidFill>
                  <a:srgbClr val="0070C0"/>
                </a:solidFill>
              </a:rPr>
              <a:t>Goal: Computer science   vs.   Software engineering</a:t>
            </a:r>
          </a:p>
        </p:txBody>
      </p:sp>
      <p:sp>
        <p:nvSpPr>
          <p:cNvPr id="3" name="Content Placeholder 2"/>
          <p:cNvSpPr>
            <a:spLocks noGrp="1"/>
          </p:cNvSpPr>
          <p:nvPr>
            <p:ph idx="4294967295"/>
          </p:nvPr>
        </p:nvSpPr>
        <p:spPr>
          <a:xfrm>
            <a:off x="4584905" y="1561794"/>
            <a:ext cx="7105650" cy="1812925"/>
          </a:xfrm>
        </p:spPr>
        <p:txBody>
          <a:bodyPr>
            <a:normAutofit/>
          </a:bodyPr>
          <a:lstStyle/>
          <a:p>
            <a:r>
              <a:rPr lang="en-US" altLang="zh-TW" sz="2200" dirty="0">
                <a:solidFill>
                  <a:srgbClr val="C00000"/>
                </a:solidFill>
                <a:latin typeface="+mj-lt"/>
                <a:ea typeface="PMingLiU" pitchFamily="18" charset="-120"/>
              </a:rPr>
              <a:t>CS</a:t>
            </a:r>
            <a:r>
              <a:rPr lang="en-US" altLang="zh-TW" sz="2200" dirty="0">
                <a:latin typeface="+mj-lt"/>
                <a:ea typeface="PMingLiU" pitchFamily="18" charset="-120"/>
              </a:rPr>
              <a:t>: to investigate a variety of ways to produce S/W, some good and some bad</a:t>
            </a:r>
          </a:p>
          <a:p>
            <a:r>
              <a:rPr lang="en-US" altLang="zh-TW" sz="2200" dirty="0">
                <a:solidFill>
                  <a:srgbClr val="C00000"/>
                </a:solidFill>
                <a:latin typeface="+mj-lt"/>
                <a:ea typeface="PMingLiU" pitchFamily="18" charset="-120"/>
              </a:rPr>
              <a:t>SE: </a:t>
            </a:r>
            <a:r>
              <a:rPr lang="en-US" altLang="zh-TW" sz="2200" dirty="0">
                <a:latin typeface="+mj-lt"/>
                <a:ea typeface="PMingLiU" pitchFamily="18" charset="-120"/>
              </a:rPr>
              <a:t>to be interested in only those techniques that make sound economic sense (</a:t>
            </a:r>
            <a:r>
              <a:rPr lang="en-US" altLang="zh-TW" sz="2200" dirty="0">
                <a:solidFill>
                  <a:srgbClr val="7030A0"/>
                </a:solidFill>
                <a:latin typeface="+mj-lt"/>
                <a:ea typeface="PMingLiU" pitchFamily="18" charset="-120"/>
              </a:rPr>
              <a:t>Project Mgt – time, budget, etc.)</a:t>
            </a:r>
          </a:p>
        </p:txBody>
      </p:sp>
      <p:pic>
        <p:nvPicPr>
          <p:cNvPr id="3074" name="Picture 2" descr="Image result for computer science vs software engineering">
            <a:extLst>
              <a:ext uri="{FF2B5EF4-FFF2-40B4-BE49-F238E27FC236}">
                <a16:creationId xmlns:a16="http://schemas.microsoft.com/office/drawing/2014/main" id="{7BAC4651-AC44-472A-A260-F6E0A08955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13" r="5729" b="-1"/>
          <a:stretch/>
        </p:blipFill>
        <p:spPr bwMode="auto">
          <a:xfrm>
            <a:off x="716218" y="2085512"/>
            <a:ext cx="3305175" cy="2430500"/>
          </a:xfrm>
          <a:prstGeom prst="rect">
            <a:avLst/>
          </a:prstGeom>
          <a:noFill/>
          <a:ln w="12700">
            <a:solidFill>
              <a:srgbClr val="002060"/>
            </a:solidFill>
          </a:ln>
          <a:extLst>
            <a:ext uri="{909E8E84-426E-40DD-AFC4-6F175D3DCCD1}">
              <a14:hiddenFill xmlns:a14="http://schemas.microsoft.com/office/drawing/2010/main">
                <a:solidFill>
                  <a:srgbClr val="FFFFFF"/>
                </a:solidFill>
              </a14:hiddenFill>
            </a:ext>
          </a:extLst>
        </p:spPr>
      </p:pic>
      <p:pic>
        <p:nvPicPr>
          <p:cNvPr id="3076" name="Picture 4" descr="Image result for computer science vs software engineering">
            <a:extLst>
              <a:ext uri="{FF2B5EF4-FFF2-40B4-BE49-F238E27FC236}">
                <a16:creationId xmlns:a16="http://schemas.microsoft.com/office/drawing/2014/main" id="{1A3DE26A-0A8C-4646-85DD-1C55C5115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299" y="3681210"/>
            <a:ext cx="6621952" cy="2395126"/>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AC4AE898-6060-4017-8676-FAA48FDA5BCF}"/>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D57AE83E-06DF-4108-AF1A-40F98234AAE7}"/>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12" name="Rectangle 11" descr="M. Mhahudul Hasan">
            <a:extLst>
              <a:ext uri="{FF2B5EF4-FFF2-40B4-BE49-F238E27FC236}">
                <a16:creationId xmlns:a16="http://schemas.microsoft.com/office/drawing/2014/main" id="{83BF5EAC-7927-41BD-A3CB-5F79F0A98FF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2" descr="M. Mhahudul Hasan">
            <a:extLst>
              <a:ext uri="{FF2B5EF4-FFF2-40B4-BE49-F238E27FC236}">
                <a16:creationId xmlns:a16="http://schemas.microsoft.com/office/drawing/2014/main" id="{4FE082D2-EC0D-4111-8125-D12B78CCDE0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4" name="Rectangle 13" descr="M. Mhahudul Hasan">
            <a:extLst>
              <a:ext uri="{FF2B5EF4-FFF2-40B4-BE49-F238E27FC236}">
                <a16:creationId xmlns:a16="http://schemas.microsoft.com/office/drawing/2014/main" id="{AC6480FB-C03C-47D0-88CB-41625D1E8106}"/>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7" y="539443"/>
            <a:ext cx="11029950" cy="596183"/>
          </a:xfrm>
        </p:spPr>
        <p:txBody>
          <a:bodyPr vert="horz" lIns="91440" tIns="45720" rIns="91440" bIns="45720" rtlCol="0" anchor="b">
            <a:normAutofit/>
          </a:bodyPr>
          <a:lstStyle/>
          <a:p>
            <a:pPr algn="ctr"/>
            <a:r>
              <a:rPr lang="en-US" dirty="0">
                <a:solidFill>
                  <a:srgbClr val="0070C0"/>
                </a:solidFill>
              </a:rPr>
              <a:t>Software development life cycle (SDLC)</a:t>
            </a:r>
          </a:p>
        </p:txBody>
      </p:sp>
      <p:sp>
        <p:nvSpPr>
          <p:cNvPr id="3" name="Content Placeholder 2"/>
          <p:cNvSpPr>
            <a:spLocks noGrp="1"/>
          </p:cNvSpPr>
          <p:nvPr>
            <p:ph idx="4294967295"/>
          </p:nvPr>
        </p:nvSpPr>
        <p:spPr>
          <a:xfrm>
            <a:off x="750325" y="1340566"/>
            <a:ext cx="7105650" cy="4440802"/>
          </a:xfrm>
        </p:spPr>
        <p:txBody>
          <a:bodyPr vert="horz" lIns="91440" tIns="45720" rIns="91440" bIns="45720" rtlCol="0" anchor="ctr">
            <a:noAutofit/>
          </a:bodyPr>
          <a:lstStyle/>
          <a:p>
            <a:pPr marL="0" indent="0">
              <a:buNone/>
              <a:tabLst>
                <a:tab pos="1260475" algn="l"/>
              </a:tabLst>
            </a:pPr>
            <a:r>
              <a:rPr lang="en-US" sz="2200" dirty="0"/>
              <a:t>A structured set of activities required to develop a software system. </a:t>
            </a:r>
            <a:r>
              <a:rPr lang="en-US" altLang="zh-TW" sz="2200" dirty="0"/>
              <a:t>The way we produce software, including:</a:t>
            </a:r>
            <a:br>
              <a:rPr lang="en-US" altLang="zh-TW" sz="2200" dirty="0"/>
            </a:br>
            <a:endParaRPr lang="en-US" altLang="zh-TW" sz="2200" dirty="0"/>
          </a:p>
          <a:p>
            <a:pPr marL="457200" indent="-457200">
              <a:tabLst>
                <a:tab pos="1260475" algn="l"/>
              </a:tabLst>
            </a:pPr>
            <a:r>
              <a:rPr lang="en-US" altLang="zh-TW" sz="2200" dirty="0"/>
              <a:t>Requirements Analysis/Specification</a:t>
            </a:r>
          </a:p>
          <a:p>
            <a:pPr marL="457200" indent="-457200">
              <a:tabLst>
                <a:tab pos="1260475" algn="l"/>
              </a:tabLst>
            </a:pPr>
            <a:r>
              <a:rPr lang="en-US" altLang="zh-TW" sz="2200" dirty="0"/>
              <a:t>Designing/Modeling</a:t>
            </a:r>
          </a:p>
          <a:p>
            <a:pPr marL="457200" indent="-457200">
              <a:tabLst>
                <a:tab pos="1260475" algn="l"/>
              </a:tabLst>
            </a:pPr>
            <a:r>
              <a:rPr lang="en-US" altLang="zh-TW" sz="2200" dirty="0"/>
              <a:t>Coding /Development</a:t>
            </a:r>
          </a:p>
          <a:p>
            <a:pPr marL="457200" indent="-457200">
              <a:tabLst>
                <a:tab pos="1260475" algn="l"/>
              </a:tabLst>
            </a:pPr>
            <a:r>
              <a:rPr lang="en-US" altLang="zh-TW" sz="2200" dirty="0"/>
              <a:t>Testing/QA/Verification &amp; Validation</a:t>
            </a:r>
          </a:p>
          <a:p>
            <a:pPr marL="457200" indent="-457200">
              <a:tabLst>
                <a:tab pos="1260475" algn="l"/>
              </a:tabLst>
            </a:pPr>
            <a:r>
              <a:rPr lang="en-US" altLang="zh-TW" sz="2200" dirty="0"/>
              <a:t>Implementation/Integration/Deployment/Delivery</a:t>
            </a:r>
          </a:p>
          <a:p>
            <a:pPr marL="457200" indent="-457200">
              <a:tabLst>
                <a:tab pos="1260475" algn="l"/>
              </a:tabLst>
            </a:pPr>
            <a:r>
              <a:rPr lang="en-US" altLang="zh-TW" sz="2200" dirty="0"/>
              <a:t>Operation/Maintenance</a:t>
            </a:r>
          </a:p>
          <a:p>
            <a:pPr marL="457200" indent="-457200">
              <a:tabLst>
                <a:tab pos="1260475" algn="l"/>
              </a:tabLst>
            </a:pPr>
            <a:r>
              <a:rPr lang="en-US" altLang="zh-TW" sz="2200" dirty="0"/>
              <a:t>Documentation</a:t>
            </a:r>
          </a:p>
        </p:txBody>
      </p:sp>
      <p:pic>
        <p:nvPicPr>
          <p:cNvPr id="4098" name="Picture 2" descr="Image result for software development life cycle&quot;">
            <a:extLst>
              <a:ext uri="{FF2B5EF4-FFF2-40B4-BE49-F238E27FC236}">
                <a16:creationId xmlns:a16="http://schemas.microsoft.com/office/drawing/2014/main" id="{B2D36707-ABBB-40FA-A3E4-FCCDDEDD05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5122" y="1216828"/>
            <a:ext cx="5256878" cy="509548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AEB02180-2192-4C6B-A8D2-0395DDBD2559}"/>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3" name="Slide Number Placeholder 3">
            <a:extLst>
              <a:ext uri="{FF2B5EF4-FFF2-40B4-BE49-F238E27FC236}">
                <a16:creationId xmlns:a16="http://schemas.microsoft.com/office/drawing/2014/main" id="{A8205A5C-1FD8-4C22-94D2-275E9EA961F3}"/>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9" name="Rectangle 8" descr="M. Mhahudul Hasan">
            <a:extLst>
              <a:ext uri="{FF2B5EF4-FFF2-40B4-BE49-F238E27FC236}">
                <a16:creationId xmlns:a16="http://schemas.microsoft.com/office/drawing/2014/main" id="{20FD7B6D-EB53-4BF7-B41E-4B98B202967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0" name="Rectangle 9" descr="M. Mhahudul Hasan">
            <a:extLst>
              <a:ext uri="{FF2B5EF4-FFF2-40B4-BE49-F238E27FC236}">
                <a16:creationId xmlns:a16="http://schemas.microsoft.com/office/drawing/2014/main" id="{704D98EB-B89C-421F-B7B2-B952051E409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11" name="Rectangle 10" descr="M. Mhahudul Hasan">
            <a:extLst>
              <a:ext uri="{FF2B5EF4-FFF2-40B4-BE49-F238E27FC236}">
                <a16:creationId xmlns:a16="http://schemas.microsoft.com/office/drawing/2014/main" id="{AF8A0412-1E18-4419-89EB-4C46C6353B01}"/>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Tree>
    <p:extLst>
      <p:ext uri="{BB962C8B-B14F-4D97-AF65-F5344CB8AC3E}">
        <p14:creationId xmlns:p14="http://schemas.microsoft.com/office/powerpoint/2010/main" val="341168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1"/>
            <a:ext cx="11029950" cy="625680"/>
          </a:xfrm>
        </p:spPr>
        <p:txBody>
          <a:bodyPr/>
          <a:lstStyle/>
          <a:p>
            <a:pPr algn="ctr"/>
            <a:r>
              <a:rPr lang="en-US" dirty="0">
                <a:solidFill>
                  <a:srgbClr val="0070C0"/>
                </a:solidFill>
                <a:cs typeface="Calibri" pitchFamily="34" charset="0"/>
              </a:rPr>
              <a:t>SDLC: Case -1</a:t>
            </a:r>
            <a:endParaRPr lang="en-GB" dirty="0">
              <a:solidFill>
                <a:srgbClr val="0070C0"/>
              </a:solidFill>
            </a:endParaRPr>
          </a:p>
        </p:txBody>
      </p:sp>
      <p:sp>
        <p:nvSpPr>
          <p:cNvPr id="3" name="Content Placeholder 2"/>
          <p:cNvSpPr>
            <a:spLocks noGrp="1"/>
          </p:cNvSpPr>
          <p:nvPr>
            <p:ph idx="4294967295"/>
          </p:nvPr>
        </p:nvSpPr>
        <p:spPr>
          <a:xfrm>
            <a:off x="643758" y="1292787"/>
            <a:ext cx="10914062" cy="3721665"/>
          </a:xfrm>
        </p:spPr>
        <p:txBody>
          <a:bodyPr>
            <a:noAutofit/>
          </a:bodyPr>
          <a:lstStyle/>
          <a:p>
            <a:pPr lvl="0" algn="just">
              <a:buFont typeface="Wingdings" panose="05000000000000000000" pitchFamily="2" charset="2"/>
              <a:buChar char="q"/>
            </a:pPr>
            <a:r>
              <a:rPr lang="en-US" sz="2200" dirty="0"/>
              <a:t>You and your development team have been appointed to work on a database for a major bank. For obvious reasons, your client is very concerned with security. You and your team come up with many security features that could be implemented into the product. In what phase of a software life cycle process would this task occur?</a:t>
            </a:r>
          </a:p>
          <a:p>
            <a:pPr marL="0" lvl="0" indent="0">
              <a:buNone/>
            </a:pPr>
            <a:r>
              <a:rPr lang="en-US" sz="2200" dirty="0"/>
              <a:t>	(A) Specification</a:t>
            </a:r>
          </a:p>
          <a:p>
            <a:pPr marL="0" lvl="0" indent="0">
              <a:buNone/>
            </a:pPr>
            <a:r>
              <a:rPr lang="en-US" sz="2200" dirty="0"/>
              <a:t>	(B) Design and Implementation</a:t>
            </a:r>
          </a:p>
          <a:p>
            <a:pPr marL="0" lvl="0" indent="0">
              <a:buNone/>
            </a:pPr>
            <a:r>
              <a:rPr lang="en-US" sz="2200" dirty="0"/>
              <a:t>	(C) Verification and Validation</a:t>
            </a:r>
          </a:p>
        </p:txBody>
      </p:sp>
      <p:sp>
        <p:nvSpPr>
          <p:cNvPr id="4" name="Rectangle 3" descr="M. Mhahudul Hasan">
            <a:extLst>
              <a:ext uri="{FF2B5EF4-FFF2-40B4-BE49-F238E27FC236}">
                <a16:creationId xmlns:a16="http://schemas.microsoft.com/office/drawing/2014/main" id="{5241394E-69C1-460D-814D-2E19FC3141B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Introduction to Software Engineering </a:t>
            </a:r>
          </a:p>
        </p:txBody>
      </p:sp>
      <p:sp>
        <p:nvSpPr>
          <p:cNvPr id="5" name="Rectangle 4" descr="M. Mhahudul Hasan">
            <a:extLst>
              <a:ext uri="{FF2B5EF4-FFF2-40B4-BE49-F238E27FC236}">
                <a16:creationId xmlns:a16="http://schemas.microsoft.com/office/drawing/2014/main" id="{2B6DD16F-F962-4613-9B71-D94739E8535B}"/>
              </a:ext>
            </a:extLst>
          </p:cNvPr>
          <p:cNvSpPr/>
          <p:nvPr/>
        </p:nvSpPr>
        <p:spPr>
          <a:xfrm>
            <a:off x="6356555" y="0"/>
            <a:ext cx="5835445"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Dr. M. Mahmudul Hasan</a:t>
            </a:r>
          </a:p>
        </p:txBody>
      </p:sp>
      <p:sp>
        <p:nvSpPr>
          <p:cNvPr id="6" name="Content Placeholder 2">
            <a:extLst>
              <a:ext uri="{FF2B5EF4-FFF2-40B4-BE49-F238E27FC236}">
                <a16:creationId xmlns:a16="http://schemas.microsoft.com/office/drawing/2014/main" id="{9BB6CF10-D942-4144-9B51-00406B7DD3D3}"/>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1A4B12D6-C37B-4CBB-897C-0AED80CD337D}"/>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8" name="Rectangle 7" descr="M. Mhahudul Hasan">
            <a:extLst>
              <a:ext uri="{FF2B5EF4-FFF2-40B4-BE49-F238E27FC236}">
                <a16:creationId xmlns:a16="http://schemas.microsoft.com/office/drawing/2014/main" id="{2DB24F35-F2DB-43C5-8926-5FD9AC235780}"/>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936644763"/>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F518C3D7A8364DA733FDF9E814B61D" ma:contentTypeVersion="2" ma:contentTypeDescription="Create a new document." ma:contentTypeScope="" ma:versionID="81d1903ea4166a81f237e7ea60968ef2">
  <xsd:schema xmlns:xsd="http://www.w3.org/2001/XMLSchema" xmlns:xs="http://www.w3.org/2001/XMLSchema" xmlns:p="http://schemas.microsoft.com/office/2006/metadata/properties" xmlns:ns2="8532f6ee-fd98-4ba3-94dd-7d35041e413e" targetNamespace="http://schemas.microsoft.com/office/2006/metadata/properties" ma:root="true" ma:fieldsID="2b2ef076bc55674296f9db9ede2d3372" ns2:_="">
    <xsd:import namespace="8532f6ee-fd98-4ba3-94dd-7d35041e413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32f6ee-fd98-4ba3-94dd-7d35041e41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B1F713-7059-48AF-B2D4-B87795C38064}"/>
</file>

<file path=customXml/itemProps2.xml><?xml version="1.0" encoding="utf-8"?>
<ds:datastoreItem xmlns:ds="http://schemas.openxmlformats.org/officeDocument/2006/customXml" ds:itemID="{EA6334FB-8C92-40DE-A61D-5D03DC3A3A28}"/>
</file>

<file path=customXml/itemProps3.xml><?xml version="1.0" encoding="utf-8"?>
<ds:datastoreItem xmlns:ds="http://schemas.openxmlformats.org/officeDocument/2006/customXml" ds:itemID="{0FBE60BA-0DB5-42E8-AB78-FFE894FC46AE}"/>
</file>

<file path=docProps/app.xml><?xml version="1.0" encoding="utf-8"?>
<Properties xmlns="http://schemas.openxmlformats.org/officeDocument/2006/extended-properties" xmlns:vt="http://schemas.openxmlformats.org/officeDocument/2006/docPropsVTypes">
  <TotalTime>2452</TotalTime>
  <Words>1889</Words>
  <Application>Microsoft Office PowerPoint</Application>
  <PresentationFormat>Widescreen</PresentationFormat>
  <Paragraphs>227</Paragraphs>
  <Slides>23</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 Narrow</vt:lpstr>
      <vt:lpstr>Bell MT</vt:lpstr>
      <vt:lpstr>Calibri</vt:lpstr>
      <vt:lpstr>Gill Sans MT</vt:lpstr>
      <vt:lpstr>Tahoma</vt:lpstr>
      <vt:lpstr>Wingdings</vt:lpstr>
      <vt:lpstr>Wingdings 2</vt:lpstr>
      <vt:lpstr>Dividend</vt:lpstr>
      <vt:lpstr>Photo Editor Photo</vt:lpstr>
      <vt:lpstr>PowerPoint Presentation</vt:lpstr>
      <vt:lpstr>Why system fails?</vt:lpstr>
      <vt:lpstr>what is Software engineering?</vt:lpstr>
      <vt:lpstr>Scope of software Engineering</vt:lpstr>
      <vt:lpstr>Software characteristics</vt:lpstr>
      <vt:lpstr>Sub-system  vs  module</vt:lpstr>
      <vt:lpstr>Goal: Computer science   vs.   Software engineering</vt:lpstr>
      <vt:lpstr>Software development life cycle (SDLC)</vt:lpstr>
      <vt:lpstr>SDLC: Case -1</vt:lpstr>
      <vt:lpstr>SDLC: Case -1</vt:lpstr>
      <vt:lpstr>Good &amp; bad software</vt:lpstr>
      <vt:lpstr>Faults in software development phases</vt:lpstr>
      <vt:lpstr>Cost of detection &amp; correction of a fault</vt:lpstr>
      <vt:lpstr>Cost of detection &amp; correction of a fault</vt:lpstr>
      <vt:lpstr>Cost of change</vt:lpstr>
      <vt:lpstr>Product bathtub curve model</vt:lpstr>
      <vt:lpstr>Software idealized curve</vt:lpstr>
      <vt:lpstr>Software actual failure curve</vt:lpstr>
      <vt:lpstr>Software application</vt:lpstr>
      <vt:lpstr>Software Myths (management)</vt:lpstr>
      <vt:lpstr>Software Myths (customer)</vt:lpstr>
      <vt:lpstr>Software Myths (practitioner)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Ch.01 - Introduction to Software Engineering</dc:title>
  <dc:creator>M. Mahmudul Hasan</dc:creator>
  <cp:lastModifiedBy>Dr.M. Mahmudul Hasan</cp:lastModifiedBy>
  <cp:revision>59</cp:revision>
  <cp:lastPrinted>2021-09-12T10:02:51Z</cp:lastPrinted>
  <dcterms:created xsi:type="dcterms:W3CDTF">2020-01-27T03:00:43Z</dcterms:created>
  <dcterms:modified xsi:type="dcterms:W3CDTF">2022-01-26T05:54:37Z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0x010100E7F518C3D7A8364DA733FDF9E814B61D</vt:lpwstr>
  </property>
</Properties>
</file>