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9" r:id="rId2"/>
    <p:sldId id="261" r:id="rId3"/>
    <p:sldId id="262" r:id="rId4"/>
    <p:sldId id="264" r:id="rId5"/>
    <p:sldId id="266" r:id="rId6"/>
    <p:sldId id="267" r:id="rId7"/>
    <p:sldId id="265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6" r:id="rId18"/>
    <p:sldId id="278" r:id="rId19"/>
    <p:sldId id="279" r:id="rId20"/>
    <p:sldId id="280" r:id="rId21"/>
    <p:sldId id="281" r:id="rId22"/>
    <p:sldId id="282" r:id="rId23"/>
    <p:sldId id="283" r:id="rId2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568" autoAdjust="0"/>
  </p:normalViewPr>
  <p:slideViewPr>
    <p:cSldViewPr snapToGrid="0" snapToObjects="1">
      <p:cViewPr varScale="1">
        <p:scale>
          <a:sx n="57" d="100"/>
          <a:sy n="57" d="100"/>
        </p:scale>
        <p:origin x="1218" y="66"/>
      </p:cViewPr>
      <p:guideLst>
        <p:guide orient="horz" pos="2160"/>
        <p:guide pos="28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E05294F-B22A-40EE-B48A-0E59D3B58828}" type="datetimeFigureOut">
              <a:rPr lang="vi-VN"/>
              <a:pPr>
                <a:defRPr/>
              </a:pPr>
              <a:t>17/12/2016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3B8D5AD-2DDE-43D5-B1D3-A18DF4C1722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3672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OCR</a:t>
            </a:r>
            <a:r>
              <a:rPr lang="en-US" baseline="0" dirty="0"/>
              <a:t> – Optical Character Recognition</a:t>
            </a:r>
          </a:p>
          <a:p>
            <a:r>
              <a:rPr lang="en-US" baseline="0" dirty="0" err="1"/>
              <a:t>Nhận</a:t>
            </a:r>
            <a:r>
              <a:rPr lang="en-US" baseline="0" dirty="0"/>
              <a:t> </a:t>
            </a:r>
            <a:r>
              <a:rPr lang="en-US" baseline="0" dirty="0" err="1"/>
              <a:t>dạng</a:t>
            </a:r>
            <a:r>
              <a:rPr lang="en-US" baseline="0" dirty="0"/>
              <a:t> </a:t>
            </a:r>
            <a:r>
              <a:rPr lang="en-US" baseline="0" dirty="0" err="1"/>
              <a:t>chính</a:t>
            </a:r>
            <a:r>
              <a:rPr lang="en-US" baseline="0" dirty="0"/>
              <a:t> </a:t>
            </a:r>
            <a:r>
              <a:rPr lang="en-US" baseline="0" dirty="0" err="1"/>
              <a:t>xác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B8D5AD-2DDE-43D5-B1D3-A18DF4C17221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894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nay, </a:t>
            </a:r>
            <a:r>
              <a:rPr lang="en-US" baseline="0" dirty="0" err="1"/>
              <a:t>công</a:t>
            </a:r>
            <a:r>
              <a:rPr lang="en-US" baseline="0" dirty="0"/>
              <a:t> </a:t>
            </a:r>
            <a:r>
              <a:rPr lang="en-US" baseline="0" dirty="0" err="1"/>
              <a:t>nghệ</a:t>
            </a:r>
            <a:r>
              <a:rPr lang="en-US" baseline="0" dirty="0"/>
              <a:t> </a:t>
            </a:r>
            <a:r>
              <a:rPr lang="en-US" baseline="0" dirty="0" err="1"/>
              <a:t>ngày</a:t>
            </a:r>
            <a:r>
              <a:rPr lang="en-US" baseline="0" dirty="0"/>
              <a:t> </a:t>
            </a:r>
            <a:r>
              <a:rPr lang="en-US" baseline="0" dirty="0" err="1"/>
              <a:t>càng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triển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biệt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thiết</a:t>
            </a:r>
            <a:r>
              <a:rPr lang="en-US" baseline="0" dirty="0"/>
              <a:t> </a:t>
            </a:r>
            <a:r>
              <a:rPr lang="en-US" baseline="0" dirty="0" err="1"/>
              <a:t>bị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smart phone, laptop </a:t>
            </a:r>
            <a:r>
              <a:rPr lang="en-US" baseline="0" dirty="0" err="1"/>
              <a:t>ra</a:t>
            </a:r>
            <a:r>
              <a:rPr lang="en-US" baseline="0" dirty="0"/>
              <a:t> </a:t>
            </a:r>
            <a:r>
              <a:rPr lang="en-US" baseline="0" dirty="0" err="1"/>
              <a:t>đời</a:t>
            </a:r>
            <a:r>
              <a:rPr lang="en-US" baseline="0" dirty="0"/>
              <a:t> </a:t>
            </a:r>
            <a:r>
              <a:rPr lang="en-US" baseline="0" dirty="0" err="1"/>
              <a:t>càng</a:t>
            </a:r>
            <a:r>
              <a:rPr lang="en-US" baseline="0" dirty="0"/>
              <a:t> </a:t>
            </a:r>
            <a:r>
              <a:rPr lang="en-US" baseline="0" dirty="0" err="1"/>
              <a:t>nhiều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càng</a:t>
            </a:r>
            <a:r>
              <a:rPr lang="en-US" baseline="0" dirty="0"/>
              <a:t> </a:t>
            </a:r>
            <a:r>
              <a:rPr lang="en-US" baseline="0" dirty="0" err="1"/>
              <a:t>thông</a:t>
            </a:r>
            <a:r>
              <a:rPr lang="en-US" baseline="0" dirty="0"/>
              <a:t> </a:t>
            </a:r>
            <a:r>
              <a:rPr lang="en-US" baseline="0" dirty="0" err="1"/>
              <a:t>minh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video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những</a:t>
            </a:r>
            <a:r>
              <a:rPr lang="en-US" baseline="0" dirty="0"/>
              <a:t> </a:t>
            </a:r>
            <a:r>
              <a:rPr lang="en-US" baseline="0" dirty="0" err="1"/>
              <a:t>nhu</a:t>
            </a:r>
            <a:r>
              <a:rPr lang="en-US" baseline="0" dirty="0"/>
              <a:t> </a:t>
            </a:r>
            <a:r>
              <a:rPr lang="en-US" baseline="0" dirty="0" err="1"/>
              <a:t>câu</a:t>
            </a:r>
            <a:r>
              <a:rPr lang="en-US" baseline="0" dirty="0"/>
              <a:t> </a:t>
            </a:r>
            <a:r>
              <a:rPr lang="en-US" baseline="0" dirty="0" err="1"/>
              <a:t>thiết</a:t>
            </a:r>
            <a:r>
              <a:rPr lang="en-US" baseline="0" dirty="0"/>
              <a:t> </a:t>
            </a:r>
            <a:r>
              <a:rPr lang="en-US" baseline="0" dirty="0" err="1"/>
              <a:t>yếu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.</a:t>
            </a:r>
          </a:p>
          <a:p>
            <a:r>
              <a:rPr lang="en-US" baseline="0" dirty="0" err="1"/>
              <a:t>Máy</a:t>
            </a:r>
            <a:r>
              <a:rPr lang="en-US" baseline="0" dirty="0"/>
              <a:t> </a:t>
            </a:r>
            <a:r>
              <a:rPr lang="en-US" baseline="0" dirty="0" err="1"/>
              <a:t>học</a:t>
            </a:r>
            <a:r>
              <a:rPr lang="en-US" baseline="0" dirty="0"/>
              <a:t> </a:t>
            </a:r>
            <a:r>
              <a:rPr lang="en-US" baseline="0" dirty="0" err="1"/>
              <a:t>đóng</a:t>
            </a:r>
            <a:r>
              <a:rPr lang="en-US" baseline="0" dirty="0"/>
              <a:t> </a:t>
            </a:r>
            <a:r>
              <a:rPr lang="en-US" baseline="0" dirty="0" err="1"/>
              <a:t>vai</a:t>
            </a:r>
            <a:r>
              <a:rPr lang="en-US" baseline="0" dirty="0"/>
              <a:t> </a:t>
            </a:r>
            <a:r>
              <a:rPr lang="en-US" baseline="0" dirty="0" err="1"/>
              <a:t>trò</a:t>
            </a:r>
            <a:r>
              <a:rPr lang="en-US" baseline="0" dirty="0"/>
              <a:t> </a:t>
            </a:r>
            <a:r>
              <a:rPr lang="en-US" baseline="0" dirty="0" err="1"/>
              <a:t>quan</a:t>
            </a:r>
            <a:r>
              <a:rPr lang="en-US" baseline="0" dirty="0"/>
              <a:t> </a:t>
            </a:r>
            <a:r>
              <a:rPr lang="en-US" baseline="0" dirty="0" err="1"/>
              <a:t>trọng</a:t>
            </a:r>
            <a:r>
              <a:rPr lang="en-US" baseline="0" dirty="0"/>
              <a:t> -&gt;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xử</a:t>
            </a:r>
            <a:r>
              <a:rPr lang="en-US" baseline="0" dirty="0"/>
              <a:t> </a:t>
            </a:r>
            <a:r>
              <a:rPr lang="en-US" baseline="0" dirty="0" err="1"/>
              <a:t>lý</a:t>
            </a:r>
            <a:r>
              <a:rPr lang="en-US" baseline="0" dirty="0"/>
              <a:t>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giúp</a:t>
            </a:r>
            <a:r>
              <a:rPr lang="en-US" baseline="0" dirty="0"/>
              <a:t> </a:t>
            </a:r>
            <a:r>
              <a:rPr lang="en-US" baseline="0" dirty="0" err="1"/>
              <a:t>xây</a:t>
            </a:r>
            <a:r>
              <a:rPr lang="en-US" baseline="0" dirty="0"/>
              <a:t> </a:t>
            </a:r>
            <a:r>
              <a:rPr lang="en-US" baseline="0" dirty="0" err="1"/>
              <a:t>dựng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những</a:t>
            </a:r>
            <a:r>
              <a:rPr lang="en-US" baseline="0" dirty="0"/>
              <a:t> </a:t>
            </a:r>
            <a:r>
              <a:rPr lang="en-US" baseline="0" dirty="0" err="1"/>
              <a:t>công</a:t>
            </a:r>
            <a:r>
              <a:rPr lang="en-US" baseline="0" dirty="0"/>
              <a:t> </a:t>
            </a:r>
            <a:r>
              <a:rPr lang="en-US" baseline="0" dirty="0" err="1"/>
              <a:t>cụ</a:t>
            </a:r>
            <a:r>
              <a:rPr lang="en-US" baseline="0" dirty="0"/>
              <a:t> </a:t>
            </a:r>
            <a:r>
              <a:rPr lang="en-US" baseline="0" dirty="0" err="1"/>
              <a:t>quan</a:t>
            </a:r>
            <a:r>
              <a:rPr lang="en-US" baseline="0" dirty="0"/>
              <a:t> </a:t>
            </a:r>
            <a:r>
              <a:rPr lang="en-US" baseline="0" dirty="0" err="1"/>
              <a:t>trọng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thời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nay</a:t>
            </a:r>
          </a:p>
          <a:p>
            <a:r>
              <a:rPr lang="en-US" baseline="0" dirty="0" err="1"/>
              <a:t>Lĩnh</a:t>
            </a:r>
            <a:r>
              <a:rPr lang="en-US" baseline="0" dirty="0"/>
              <a:t> </a:t>
            </a:r>
            <a:r>
              <a:rPr lang="en-US" baseline="0" dirty="0" err="1"/>
              <a:t>vưc</a:t>
            </a:r>
            <a:r>
              <a:rPr lang="en-US" baseline="0" dirty="0"/>
              <a:t> OCR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giải</a:t>
            </a:r>
            <a:r>
              <a:rPr lang="en-US" baseline="0" dirty="0"/>
              <a:t> </a:t>
            </a:r>
            <a:r>
              <a:rPr lang="en-US" baseline="0" dirty="0" err="1"/>
              <a:t>quyết</a:t>
            </a:r>
            <a:r>
              <a:rPr lang="en-US" baseline="0" dirty="0"/>
              <a:t> </a:t>
            </a:r>
            <a:r>
              <a:rPr lang="en-US" baseline="0" dirty="0" err="1"/>
              <a:t>rất</a:t>
            </a:r>
            <a:r>
              <a:rPr lang="en-US" baseline="0" dirty="0"/>
              <a:t> </a:t>
            </a:r>
            <a:r>
              <a:rPr lang="en-US" baseline="0" dirty="0" err="1"/>
              <a:t>tốt</a:t>
            </a:r>
            <a:r>
              <a:rPr lang="en-US" baseline="0" dirty="0"/>
              <a:t> vs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đen</a:t>
            </a:r>
            <a:r>
              <a:rPr lang="en-US" baseline="0" dirty="0"/>
              <a:t> </a:t>
            </a:r>
            <a:r>
              <a:rPr lang="en-US" baseline="0" dirty="0" err="1"/>
              <a:t>trắng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, </a:t>
            </a:r>
            <a:r>
              <a:rPr lang="en-US" baseline="0" dirty="0" err="1">
                <a:sym typeface="Wingdings" panose="05000000000000000000" pitchFamily="2" charset="2"/>
              </a:rPr>
              <a:t>ảnh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xám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Tuy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nhiên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vấn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đề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đối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với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ảnh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thiên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nhiên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thì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hiện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tại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chưa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được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xử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lý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triệt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để</a:t>
            </a:r>
            <a:r>
              <a:rPr lang="en-US" baseline="0" dirty="0">
                <a:sym typeface="Wingdings" panose="05000000000000000000" pitchFamily="2" charset="2"/>
              </a:rPr>
              <a:t>  </a:t>
            </a:r>
            <a:r>
              <a:rPr lang="en-US" baseline="0" dirty="0" err="1">
                <a:sym typeface="Wingdings" panose="05000000000000000000" pitchFamily="2" charset="2"/>
              </a:rPr>
              <a:t>nó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còn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phụ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thuộc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vào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chất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lượng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ảnh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khá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nhiều</a:t>
            </a:r>
            <a:r>
              <a:rPr lang="en-US" baseline="0" dirty="0">
                <a:sym typeface="Wingdings" panose="05000000000000000000" pitchFamily="2" charset="2"/>
              </a:rPr>
              <a:t>, </a:t>
            </a:r>
            <a:r>
              <a:rPr lang="en-US" baseline="0" dirty="0" err="1">
                <a:sym typeface="Wingdings" panose="05000000000000000000" pitchFamily="2" charset="2"/>
              </a:rPr>
              <a:t>cũng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như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các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yếu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tố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khác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là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màu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sắc</a:t>
            </a:r>
            <a:r>
              <a:rPr lang="en-US" baseline="0" dirty="0">
                <a:sym typeface="Wingdings" panose="05000000000000000000" pitchFamily="2" charset="2"/>
              </a:rPr>
              <a:t> hay </a:t>
            </a:r>
            <a:r>
              <a:rPr lang="en-US" baseline="0" dirty="0" err="1">
                <a:sym typeface="Wingdings" panose="05000000000000000000" pitchFamily="2" charset="2"/>
              </a:rPr>
              <a:t>tính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tương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phản</a:t>
            </a:r>
            <a:r>
              <a:rPr lang="en-US" baseline="0" dirty="0">
                <a:sym typeface="Wingdings" panose="05000000000000000000" pitchFamily="2" charset="2"/>
              </a:rPr>
              <a:t>, </a:t>
            </a:r>
            <a:r>
              <a:rPr lang="en-US" baseline="0" dirty="0" err="1">
                <a:sym typeface="Wingdings" panose="05000000000000000000" pitchFamily="2" charset="2"/>
              </a:rPr>
              <a:t>thời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gian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không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gian</a:t>
            </a:r>
            <a:r>
              <a:rPr lang="en-US" baseline="0" dirty="0">
                <a:sym typeface="Wingdings" panose="05000000000000000000" pitchFamily="2" charset="2"/>
              </a:rPr>
              <a:t>, </a:t>
            </a:r>
            <a:r>
              <a:rPr lang="en-US" baseline="0" dirty="0" err="1">
                <a:sym typeface="Wingdings" panose="05000000000000000000" pitchFamily="2" charset="2"/>
              </a:rPr>
              <a:t>ngày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đêm</a:t>
            </a:r>
            <a:r>
              <a:rPr lang="en-US" baseline="0" dirty="0">
                <a:sym typeface="Wingdings" panose="05000000000000000000" pitchFamily="2" charset="2"/>
              </a:rPr>
              <a:t> ,…. -&gt; </a:t>
            </a:r>
            <a:r>
              <a:rPr lang="en-US" baseline="0" dirty="0" err="1">
                <a:sym typeface="Wingdings" panose="05000000000000000000" pitchFamily="2" charset="2"/>
              </a:rPr>
              <a:t>độ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chính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xác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thấp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trong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trường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hợp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này</a:t>
            </a:r>
            <a:r>
              <a:rPr lang="en-US" baseline="0" dirty="0">
                <a:sym typeface="Wingdings" panose="05000000000000000000" pitchFamily="2" charset="2"/>
              </a:rPr>
              <a:t>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B8D5AD-2DDE-43D5-B1D3-A18DF4C17221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4363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dịch</a:t>
            </a:r>
            <a:r>
              <a:rPr lang="en-US" baseline="0" dirty="0"/>
              <a:t> </a:t>
            </a:r>
            <a:r>
              <a:rPr lang="en-US" baseline="0" dirty="0" err="1"/>
              <a:t>vụ</a:t>
            </a:r>
            <a:r>
              <a:rPr lang="en-US" baseline="0" dirty="0"/>
              <a:t> </a:t>
            </a:r>
            <a:r>
              <a:rPr lang="en-US" baseline="0" dirty="0" err="1"/>
              <a:t>khá</a:t>
            </a:r>
            <a:r>
              <a:rPr lang="en-US" baseline="0" dirty="0"/>
              <a:t> </a:t>
            </a:r>
            <a:r>
              <a:rPr lang="en-US" baseline="0" dirty="0" err="1"/>
              <a:t>nổi</a:t>
            </a:r>
            <a:r>
              <a:rPr lang="en-US" baseline="0" dirty="0"/>
              <a:t> </a:t>
            </a:r>
            <a:r>
              <a:rPr lang="en-US" baseline="0" dirty="0" err="1"/>
              <a:t>tiếng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google </a:t>
            </a:r>
            <a:r>
              <a:rPr lang="en-US" baseline="0" dirty="0" err="1"/>
              <a:t>là</a:t>
            </a:r>
            <a:r>
              <a:rPr lang="en-US" baseline="0" dirty="0"/>
              <a:t> google translate </a:t>
            </a:r>
            <a:r>
              <a:rPr lang="en-US" baseline="0" dirty="0" err="1"/>
              <a:t>tuy</a:t>
            </a:r>
            <a:r>
              <a:rPr lang="en-US" baseline="0" dirty="0"/>
              <a:t> </a:t>
            </a:r>
            <a:r>
              <a:rPr lang="en-US" baseline="0" dirty="0" err="1"/>
              <a:t>vậy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hỗ</a:t>
            </a:r>
            <a:r>
              <a:rPr lang="en-US" baseline="0" dirty="0"/>
              <a:t> </a:t>
            </a:r>
            <a:r>
              <a:rPr lang="en-US" baseline="0" dirty="0" err="1"/>
              <a:t>trợ</a:t>
            </a:r>
            <a:r>
              <a:rPr lang="en-US" baseline="0" dirty="0"/>
              <a:t> </a:t>
            </a:r>
            <a:r>
              <a:rPr lang="en-US" baseline="0" dirty="0" err="1"/>
              <a:t>dịch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những</a:t>
            </a:r>
            <a:r>
              <a:rPr lang="en-US" baseline="0" dirty="0"/>
              <a:t>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đơn</a:t>
            </a:r>
            <a:r>
              <a:rPr lang="en-US" baseline="0" dirty="0"/>
              <a:t> </a:t>
            </a:r>
            <a:r>
              <a:rPr lang="en-US" baseline="0" dirty="0" err="1"/>
              <a:t>giản</a:t>
            </a:r>
            <a:r>
              <a:rPr lang="en-US" baseline="0" dirty="0"/>
              <a:t> -</a:t>
            </a:r>
            <a:r>
              <a:rPr lang="en-US" baseline="0" dirty="0">
                <a:sym typeface="Wingdings" panose="05000000000000000000" pitchFamily="2" charset="2"/>
              </a:rPr>
              <a:t> </a:t>
            </a:r>
            <a:r>
              <a:rPr lang="en-US" baseline="0" dirty="0" err="1">
                <a:sym typeface="Wingdings" panose="05000000000000000000" pitchFamily="2" charset="2"/>
              </a:rPr>
              <a:t>nó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phụ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thuộc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nhiều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vào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chất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lượng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hình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ảnh</a:t>
            </a:r>
            <a:r>
              <a:rPr lang="en-US" baseline="0" dirty="0">
                <a:sym typeface="Wingdings" panose="05000000000000000000" pitchFamily="2" charset="2"/>
              </a:rPr>
              <a:t>, </a:t>
            </a:r>
            <a:r>
              <a:rPr lang="en-US" baseline="0" dirty="0" err="1">
                <a:sym typeface="Wingdings" panose="05000000000000000000" pitchFamily="2" charset="2"/>
              </a:rPr>
              <a:t>môi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trường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điều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kiện</a:t>
            </a:r>
            <a:r>
              <a:rPr lang="en-US" baseline="0" dirty="0">
                <a:sym typeface="Wingdings" panose="05000000000000000000" pitchFamily="2" charset="2"/>
              </a:rPr>
              <a:t> (</a:t>
            </a:r>
            <a:r>
              <a:rPr lang="en-US" baseline="0" dirty="0" err="1">
                <a:sym typeface="Wingdings" panose="05000000000000000000" pitchFamily="2" charset="2"/>
              </a:rPr>
              <a:t>đêm</a:t>
            </a:r>
            <a:r>
              <a:rPr lang="en-US" baseline="0" dirty="0">
                <a:sym typeface="Wingdings" panose="05000000000000000000" pitchFamily="2" charset="2"/>
              </a:rPr>
              <a:t> /</a:t>
            </a:r>
            <a:r>
              <a:rPr lang="en-US" baseline="0" dirty="0" err="1">
                <a:sym typeface="Wingdings" panose="05000000000000000000" pitchFamily="2" charset="2"/>
              </a:rPr>
              <a:t>ngày</a:t>
            </a:r>
            <a:r>
              <a:rPr lang="en-US" baseline="0" dirty="0">
                <a:sym typeface="Wingdings" panose="05000000000000000000" pitchFamily="2" charset="2"/>
              </a:rPr>
              <a:t>, </a:t>
            </a:r>
            <a:r>
              <a:rPr lang="en-US" baseline="0" dirty="0" err="1">
                <a:sym typeface="Wingdings" panose="05000000000000000000" pitchFamily="2" charset="2"/>
              </a:rPr>
              <a:t>ánh</a:t>
            </a:r>
            <a:r>
              <a:rPr lang="en-US" baseline="0" dirty="0">
                <a:sym typeface="Wingdings" panose="05000000000000000000" pitchFamily="2" charset="2"/>
              </a:rPr>
              <a:t> sang, </a:t>
            </a:r>
            <a:r>
              <a:rPr lang="en-US" baseline="0" dirty="0" err="1">
                <a:sym typeface="Wingdings" panose="05000000000000000000" pitchFamily="2" charset="2"/>
              </a:rPr>
              <a:t>độ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tương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phản</a:t>
            </a:r>
            <a:r>
              <a:rPr lang="en-US" baseline="0" dirty="0">
                <a:sym typeface="Wingdings" panose="05000000000000000000" pitchFamily="2" charset="2"/>
              </a:rPr>
              <a:t>, …)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Tesseract </a:t>
            </a:r>
            <a:r>
              <a:rPr lang="en-US" baseline="0" dirty="0" err="1">
                <a:sym typeface="Wingdings" panose="05000000000000000000" pitchFamily="2" charset="2"/>
              </a:rPr>
              <a:t>có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thể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đọc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và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phát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hiện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lên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đến</a:t>
            </a:r>
            <a:r>
              <a:rPr lang="en-US" baseline="0" dirty="0">
                <a:sym typeface="Wingdings" panose="05000000000000000000" pitchFamily="2" charset="2"/>
              </a:rPr>
              <a:t> 60 </a:t>
            </a:r>
            <a:r>
              <a:rPr lang="en-US" baseline="0" dirty="0" err="1">
                <a:sym typeface="Wingdings" panose="05000000000000000000" pitchFamily="2" charset="2"/>
              </a:rPr>
              <a:t>ngôn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ngữ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tuy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nhiên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chỉ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thực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hiện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với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ảnh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màu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xám</a:t>
            </a:r>
            <a:r>
              <a:rPr lang="en-US" baseline="0" dirty="0">
                <a:sym typeface="Wingdings" panose="05000000000000000000" pitchFamily="2" charset="2"/>
              </a:rPr>
              <a:t> (</a:t>
            </a:r>
            <a:r>
              <a:rPr lang="en-US" baseline="0" dirty="0" err="1">
                <a:sym typeface="Wingdings" panose="05000000000000000000" pitchFamily="2" charset="2"/>
              </a:rPr>
              <a:t>trắng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đen</a:t>
            </a:r>
            <a:r>
              <a:rPr lang="en-US" baseline="0" dirty="0">
                <a:sym typeface="Wingdings" panose="05000000000000000000" pitchFamily="2" charset="2"/>
              </a:rPr>
              <a:t>) , </a:t>
            </a:r>
            <a:r>
              <a:rPr lang="en-US" baseline="0" dirty="0" err="1">
                <a:sym typeface="Wingdings" panose="05000000000000000000" pitchFamily="2" charset="2"/>
              </a:rPr>
              <a:t>độ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tương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phản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tốt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còn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đối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với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trường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hợp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ảnh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thiên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thiên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thì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không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thể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thực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hiện</a:t>
            </a:r>
            <a:r>
              <a:rPr lang="en-US" baseline="0" dirty="0"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B8D5AD-2DDE-43D5-B1D3-A18DF4C17221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9991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B8D5AD-2DDE-43D5-B1D3-A18DF4C17221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200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B8D5AD-2DDE-43D5-B1D3-A18DF4C17221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2828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8675"/>
            <a:ext cx="7772400" cy="941695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2258"/>
            <a:ext cx="6400800" cy="75062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897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B1D05-7902-4989-AC0D-541C4569172D}" type="datetime1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18EB3-8649-4273-9482-2893631DC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9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A094D-BB3E-4E79-AF47-09DF046C730E}" type="datetime1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5F698-8935-4CF3-97D3-ADDCA35FC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8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308376" cy="9673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>
            <a:lvl1pPr>
              <a:buClr>
                <a:schemeClr val="accent6"/>
              </a:buClr>
              <a:defRPr/>
            </a:lvl1pPr>
            <a:lvl2pPr>
              <a:buClr>
                <a:srgbClr val="0F75BD"/>
              </a:buClr>
              <a:defRPr/>
            </a:lvl2pPr>
            <a:lvl3pPr marL="1201738" indent="-287338">
              <a:buClr>
                <a:schemeClr val="accent6"/>
              </a:buClr>
              <a:defRPr/>
            </a:lvl3pPr>
            <a:lvl4pPr>
              <a:buClr>
                <a:srgbClr val="0F75BD"/>
              </a:buClr>
              <a:defRPr/>
            </a:lvl4pPr>
            <a:lvl5pPr>
              <a:buClr>
                <a:schemeClr val="accent6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3800" y="6192838"/>
            <a:ext cx="881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A5B060D-1850-4ADD-8885-0A9817CCCCC7}" type="datetime1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500" y="6137275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1102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50B4A4E-3FBF-4EAC-92D1-7E61CB7AEB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30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AF7E5-2AC3-4596-ACB0-807AA88551A0}" type="datetime1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2D7E9-1D58-4A4E-AB44-8AA489526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6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82F7F-5359-4E7A-A0CA-BC665B2322BA}" type="datetime1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Footer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9971E-D9F2-4380-944F-9F44FF16D0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7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E6C9B-9318-4F92-A630-6AFCD0A0DC2E}" type="datetime1">
              <a:rPr lang="en-US" smtClean="0"/>
              <a:t>12/17/2016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Footer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8FD58-066C-454E-B31E-ECF9D7EDB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8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7AFC7-80C1-411C-8AF2-103EE9F88CBA}" type="datetime1">
              <a:rPr lang="en-US" smtClean="0"/>
              <a:t>12/17/2016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Footer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74FCC-870D-4E74-A923-1032F24BDA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9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D52B2-7DAA-4301-8384-48D754334A1B}" type="datetime1">
              <a:rPr lang="en-US" smtClean="0"/>
              <a:t>12/17/2016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Footer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CA000-FB63-454F-80A5-33363B642D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90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4100B-A179-41B5-B875-0F795B8823EE}" type="datetime1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Footer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BC81B-6B75-449F-857D-90F94B20C7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1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49BD9-8881-4795-BB5E-8B90D2AC5DF0}" type="datetime1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Footer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99CB0-D33F-4385-A287-394889EEF9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1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377950" y="274638"/>
            <a:ext cx="7308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791B35F-279B-4668-B0F6-47CE617F187D}" type="datetime1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4A13191-A157-49BA-A0CA-A2773A17CB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463550" indent="-463550" algn="l" defTabSz="457200" rtl="0" eaLnBrk="0" fontAlgn="base" hangingPunct="0">
        <a:spcBef>
          <a:spcPct val="20000"/>
        </a:spcBef>
        <a:spcAft>
          <a:spcPct val="0"/>
        </a:spcAft>
        <a:buClr>
          <a:srgbClr val="F7941D"/>
        </a:buClr>
        <a:buFont typeface="Wingdings 2" pitchFamily="18" charset="2"/>
        <a:buChar char=""/>
        <a:defRPr sz="32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marL="860425" indent="-403225" algn="l" defTabSz="457200" rtl="0" eaLnBrk="0" fontAlgn="base" hangingPunct="0">
        <a:spcBef>
          <a:spcPct val="20000"/>
        </a:spcBef>
        <a:spcAft>
          <a:spcPct val="0"/>
        </a:spcAft>
        <a:buClr>
          <a:srgbClr val="0F75BD"/>
        </a:buClr>
        <a:buFont typeface="Wingdings" pitchFamily="2" charset="2"/>
        <a:buChar char=""/>
        <a:defRPr sz="28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marL="1146175" indent="-231775" algn="l" defTabSz="457200" rtl="0" eaLnBrk="0" fontAlgn="base" hangingPunct="0">
        <a:spcBef>
          <a:spcPct val="20000"/>
        </a:spcBef>
        <a:spcAft>
          <a:spcPct val="0"/>
        </a:spcAft>
        <a:buClr>
          <a:srgbClr val="F7941D"/>
        </a:buClr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marL="1597025" indent="-225425" algn="l" defTabSz="457200" rtl="0" eaLnBrk="0" fontAlgn="base" hangingPunct="0">
        <a:spcBef>
          <a:spcPct val="20000"/>
        </a:spcBef>
        <a:spcAft>
          <a:spcPct val="0"/>
        </a:spcAft>
        <a:buClr>
          <a:srgbClr val="0F75BD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marL="2060575" indent="-231775" algn="l" defTabSz="457200" rtl="0" eaLnBrk="0" fontAlgn="base" hangingPunct="0">
        <a:spcBef>
          <a:spcPct val="20000"/>
        </a:spcBef>
        <a:spcAft>
          <a:spcPct val="0"/>
        </a:spcAft>
        <a:buClr>
          <a:srgbClr val="F7941D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ctrTitle"/>
          </p:nvPr>
        </p:nvSpPr>
        <p:spPr>
          <a:xfrm>
            <a:off x="597877" y="1024059"/>
            <a:ext cx="7772400" cy="942975"/>
          </a:xfrm>
        </p:spPr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English text recognition 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in Natural Scenes</a:t>
            </a:r>
            <a:endParaRPr lang="vi-VN" altLang="en-US" dirty="0">
              <a:latin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46917" y="2459763"/>
            <a:ext cx="4023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Sinh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viên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thực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hiện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1412060 –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Huỳnh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Minh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Chương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1412165 –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Nguyễn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Trung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Hiếu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4133" y="2459763"/>
            <a:ext cx="31230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Bùi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77950" y="42863"/>
            <a:ext cx="7308850" cy="966787"/>
          </a:xfrm>
        </p:spPr>
        <p:txBody>
          <a:bodyPr/>
          <a:lstStyle/>
          <a:p>
            <a:r>
              <a:rPr lang="en-US" altLang="en-US" dirty="0" err="1">
                <a:latin typeface="Arial" charset="0"/>
                <a:cs typeface="Arial" charset="0"/>
              </a:rPr>
              <a:t>Nội</a:t>
            </a:r>
            <a:r>
              <a:rPr lang="en-US" altLang="en-US" dirty="0">
                <a:latin typeface="Arial" charset="0"/>
                <a:cs typeface="Arial" charset="0"/>
              </a:rPr>
              <a:t> dung </a:t>
            </a:r>
            <a:r>
              <a:rPr lang="en-US" altLang="en-US" dirty="0" err="1">
                <a:latin typeface="Arial" charset="0"/>
                <a:cs typeface="Arial" charset="0"/>
              </a:rPr>
              <a:t>trình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bày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913"/>
            <a:ext cx="8229600" cy="4745037"/>
          </a:xfrm>
        </p:spPr>
        <p:txBody>
          <a:bodyPr/>
          <a:lstStyle/>
          <a:p>
            <a:pPr marL="514350" indent="-514350">
              <a:buAutoNum type="arabicPeriod"/>
              <a:defRPr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,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5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Thực nghiệm - tiền xử lý ảnh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39" y="1009934"/>
            <a:ext cx="3860201" cy="41486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3439" y="5158601"/>
            <a:ext cx="386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Dữ liệu đầu vào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59867" y="1009934"/>
            <a:ext cx="406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1. Giảm nhiễu:  </a:t>
            </a:r>
            <a:r>
              <a:rPr lang="en-US"/>
              <a:t>Total variation </a:t>
            </a:r>
            <a:r>
              <a:rPr lang="en-US" smtClean="0"/>
              <a:t>denoising</a:t>
            </a:r>
          </a:p>
          <a:p>
            <a:endParaRPr lang="en-US"/>
          </a:p>
          <a:p>
            <a:r>
              <a:rPr lang="en-US" b="1" smtClean="0"/>
              <a:t>2. Tăng tính tương phản:</a:t>
            </a:r>
            <a:r>
              <a:rPr lang="en-US" smtClean="0"/>
              <a:t> </a:t>
            </a:r>
            <a:r>
              <a:rPr lang="en-US"/>
              <a:t>Otsu</a:t>
            </a:r>
            <a:endParaRPr lang="en-US" b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9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Thực nghiệm - tiền xử lý ảnh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3439" y="5158601"/>
            <a:ext cx="3860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Tiền xử lý ảnh và vẽ hình chữ nhật quanh các đối tượng đã phát hiện được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38" y="1009934"/>
            <a:ext cx="4020079" cy="41486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964" y="2151439"/>
            <a:ext cx="3989745" cy="30071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40735" y="5288002"/>
            <a:ext cx="3860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Chuyển đổi các đối tượng về màu xám với kích thước 20x20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Thực nghiệm  </a:t>
            </a:r>
            <a:br>
              <a:rPr lang="en-US" smtClean="0"/>
            </a:br>
            <a:r>
              <a:rPr lang="en-US" sz="2800" i="1" smtClean="0"/>
              <a:t>Nhận diện đối tượng là ký tự</a:t>
            </a:r>
            <a:endParaRPr lang="en-US" sz="2800" i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r>
              <a:rPr lang="en-US" smtClean="0"/>
              <a:t>Tập dữ liệu huấn luyện</a:t>
            </a:r>
            <a:endParaRPr lang="en-US" dirty="0"/>
          </a:p>
          <a:p>
            <a:pPr lvl="1"/>
            <a:r>
              <a:rPr lang="en-US" sz="2400" smtClean="0"/>
              <a:t>50 000 </a:t>
            </a:r>
            <a:r>
              <a:rPr lang="en-US" sz="2400"/>
              <a:t>ảnh tập </a:t>
            </a:r>
            <a:r>
              <a:rPr lang="en-US" sz="2400" b="1"/>
              <a:t>74K Chars </a:t>
            </a:r>
            <a:r>
              <a:rPr lang="en-US" sz="2400" b="1" smtClean="0"/>
              <a:t>dataset</a:t>
            </a:r>
            <a:r>
              <a:rPr lang="en-US" sz="2400" smtClean="0"/>
              <a:t> chứa ký tự</a:t>
            </a:r>
            <a:endParaRPr lang="en-US" sz="2400" b="1" dirty="0"/>
          </a:p>
          <a:p>
            <a:pPr lvl="1"/>
            <a:r>
              <a:rPr lang="en-US" sz="2400"/>
              <a:t>50 000 ảnh tập </a:t>
            </a:r>
            <a:r>
              <a:rPr lang="en-US" sz="2400" b="1"/>
              <a:t>CIFAR-10 dataset on </a:t>
            </a:r>
            <a:r>
              <a:rPr lang="en-US" sz="2400" b="1" smtClean="0"/>
              <a:t>Kaggle </a:t>
            </a:r>
            <a:r>
              <a:rPr lang="en-US" sz="2400" smtClean="0"/>
              <a:t>không chứa ký tự</a:t>
            </a:r>
            <a:endParaRPr lang="en-US" sz="2400" dirty="0"/>
          </a:p>
          <a:p>
            <a:r>
              <a:rPr lang="en-US" smtClean="0"/>
              <a:t>Phương pháp áp dụng</a:t>
            </a:r>
            <a:endParaRPr lang="en-US" dirty="0"/>
          </a:p>
          <a:p>
            <a:pPr lvl="1"/>
            <a:r>
              <a:rPr lang="en-US" sz="2400" smtClean="0"/>
              <a:t>HOG - rút trích đặc trưng ảnh</a:t>
            </a:r>
            <a:endParaRPr lang="en-US" sz="2400" dirty="0"/>
          </a:p>
          <a:p>
            <a:pPr lvl="1"/>
            <a:r>
              <a:rPr lang="en-US" sz="2400"/>
              <a:t>SVM </a:t>
            </a:r>
            <a:r>
              <a:rPr lang="en-US" sz="2400" smtClean="0"/>
              <a:t>- phân loại các ảnh tập huấn luyện</a:t>
            </a:r>
          </a:p>
          <a:p>
            <a:pPr lvl="1"/>
            <a:r>
              <a:rPr lang="en-US" sz="2400" smtClean="0"/>
              <a:t>Grid search cross validation - đánh giá và chọn tham số phù hợp cho HOG và SVM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3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Thực nghiệm  </a:t>
            </a:r>
            <a:br>
              <a:rPr lang="en-US" smtClean="0"/>
            </a:br>
            <a:r>
              <a:rPr lang="en-US" sz="2800" i="1" smtClean="0"/>
              <a:t>Nhận diện đối tượng là ký tự</a:t>
            </a:r>
            <a:endParaRPr lang="en-US" sz="2800" i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r>
              <a:rPr lang="en-US" smtClean="0"/>
              <a:t>Bộ tham số tốt nhất sau đánh giá </a:t>
            </a:r>
            <a:endParaRPr lang="en-US" dirty="0"/>
          </a:p>
          <a:p>
            <a:pPr lvl="1"/>
            <a:r>
              <a:rPr lang="en-US" sz="2400" smtClean="0"/>
              <a:t>SVM: C = 2</a:t>
            </a:r>
          </a:p>
          <a:p>
            <a:pPr lvl="1"/>
            <a:r>
              <a:rPr lang="en-US" sz="2400"/>
              <a:t>HOG: </a:t>
            </a:r>
            <a:r>
              <a:rPr lang="en-US" sz="2400" smtClean="0"/>
              <a:t>'cells_per_block</a:t>
            </a:r>
            <a:r>
              <a:rPr lang="en-US" sz="2400"/>
              <a:t>': (4, 4), </a:t>
            </a:r>
            <a:r>
              <a:rPr lang="en-US" sz="2400" smtClean="0"/>
              <a:t>'orientations</a:t>
            </a:r>
            <a:r>
              <a:rPr lang="en-US" sz="2400"/>
              <a:t>': 5, </a:t>
            </a:r>
            <a:r>
              <a:rPr lang="en-US" sz="2400" smtClean="0"/>
              <a:t>'pixels_per_cell</a:t>
            </a:r>
            <a:r>
              <a:rPr lang="en-US" sz="2400"/>
              <a:t>': (2, 2)</a:t>
            </a:r>
            <a:endParaRPr lang="en-US" sz="2400" dirty="0"/>
          </a:p>
          <a:p>
            <a:r>
              <a:rPr lang="en-US" smtClean="0"/>
              <a:t>Các kết quả đạt được</a:t>
            </a:r>
            <a:endParaRPr lang="en-US" dirty="0"/>
          </a:p>
          <a:p>
            <a:pPr lvl="1"/>
            <a:r>
              <a:rPr lang="en-US" sz="2400" smtClean="0"/>
              <a:t>Kết quả đánh giá với bộ tham số trên với tập 100000 ảnh: ~ 97.73%</a:t>
            </a:r>
            <a:endParaRPr lang="en-US" sz="2400" dirty="0"/>
          </a:p>
          <a:p>
            <a:pPr lvl="1"/>
            <a:r>
              <a:rPr lang="en-US" sz="2400" smtClean="0"/>
              <a:t>Khi dùng mô hình để đánh giá 10% bộ dữ liệu ngẫu nhiên: ~ 97.33%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Thực nghiệm  </a:t>
            </a:r>
            <a:br>
              <a:rPr lang="en-US" smtClean="0"/>
            </a:br>
            <a:r>
              <a:rPr lang="en-US" sz="2800" i="1" smtClean="0"/>
              <a:t>Nhận diện đối tượng là ký tự</a:t>
            </a:r>
            <a:endParaRPr lang="en-US" sz="28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1755"/>
            <a:ext cx="4821306" cy="39253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533" y="5317066"/>
            <a:ext cx="430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Confusion matrix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306" y="2523066"/>
            <a:ext cx="3975301" cy="24553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58423" y="5284800"/>
            <a:ext cx="430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Các đối tượng chứa ký tự nhận diện được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Thực nghiệm  </a:t>
            </a:r>
            <a:br>
              <a:rPr lang="en-US" smtClean="0"/>
            </a:br>
            <a:r>
              <a:rPr lang="en-US" sz="2800" i="1"/>
              <a:t>Nhận diện và gắn nhãn các ký tự</a:t>
            </a:r>
            <a:endParaRPr lang="en-US" sz="2800" i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r>
              <a:rPr lang="en-US" smtClean="0"/>
              <a:t>Tập dữ liệu huấn luyện</a:t>
            </a:r>
            <a:endParaRPr lang="en-US" dirty="0"/>
          </a:p>
          <a:p>
            <a:pPr lvl="1"/>
            <a:r>
              <a:rPr lang="en-US" sz="2400"/>
              <a:t>78.903</a:t>
            </a:r>
            <a:r>
              <a:rPr lang="en-US" sz="2400" smtClean="0"/>
              <a:t> </a:t>
            </a:r>
            <a:r>
              <a:rPr lang="en-US" sz="2400"/>
              <a:t>ảnh tập </a:t>
            </a:r>
            <a:r>
              <a:rPr lang="en-US" sz="2400" b="1"/>
              <a:t>74K Chars </a:t>
            </a:r>
            <a:r>
              <a:rPr lang="en-US" sz="2400" b="1" smtClean="0"/>
              <a:t>dataset</a:t>
            </a:r>
            <a:endParaRPr lang="en-US" sz="2400" b="1" dirty="0"/>
          </a:p>
          <a:p>
            <a:pPr lvl="1"/>
            <a:r>
              <a:rPr lang="en-US" sz="2400" smtClean="0"/>
              <a:t>Được phân làm 36 lớp: </a:t>
            </a:r>
          </a:p>
          <a:p>
            <a:pPr lvl="2"/>
            <a:r>
              <a:rPr lang="vi-VN" sz="2000" smtClean="0"/>
              <a:t>Số </a:t>
            </a:r>
            <a:r>
              <a:rPr lang="vi-VN" sz="2000"/>
              <a:t>nguyên [0-9] : 10 lớp</a:t>
            </a:r>
          </a:p>
          <a:p>
            <a:pPr lvl="2"/>
            <a:r>
              <a:rPr lang="vi-VN" sz="2000"/>
              <a:t>Chữ thường của bảng chữ cái tiếng Anh [a-z]: 26 lớp</a:t>
            </a:r>
            <a:endParaRPr lang="en-US" sz="2000" smtClean="0"/>
          </a:p>
          <a:p>
            <a:r>
              <a:rPr lang="en-US" smtClean="0"/>
              <a:t>Phương </a:t>
            </a:r>
            <a:r>
              <a:rPr lang="en-US" smtClean="0"/>
              <a:t>pháp áp dụng</a:t>
            </a:r>
            <a:endParaRPr lang="en-US" dirty="0"/>
          </a:p>
          <a:p>
            <a:pPr lvl="1"/>
            <a:r>
              <a:rPr lang="en-US" sz="2400" smtClean="0"/>
              <a:t>HOG - rút trích đặc trưng ảnh</a:t>
            </a:r>
            <a:endParaRPr lang="en-US" sz="2400" dirty="0"/>
          </a:p>
          <a:p>
            <a:pPr lvl="1"/>
            <a:r>
              <a:rPr lang="en-US" sz="2400"/>
              <a:t>SVM </a:t>
            </a:r>
            <a:r>
              <a:rPr lang="en-US" sz="2400" smtClean="0"/>
              <a:t>- phân loại các ảnh tập huấn luyện</a:t>
            </a:r>
          </a:p>
          <a:p>
            <a:pPr lvl="1"/>
            <a:r>
              <a:rPr lang="en-US" sz="2400" smtClean="0"/>
              <a:t>Grid search cross validation - đánh giá và chọn tham số phù hợp cho HOG và SVM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Thực nghiệm  </a:t>
            </a:r>
            <a:br>
              <a:rPr lang="en-US" smtClean="0"/>
            </a:br>
            <a:r>
              <a:rPr lang="en-US" sz="2800" i="1" smtClean="0"/>
              <a:t>Nhận diện </a:t>
            </a:r>
            <a:r>
              <a:rPr lang="en-US" sz="2800" i="1" smtClean="0"/>
              <a:t>và gắn nhãn các ký tự</a:t>
            </a:r>
            <a:endParaRPr lang="en-US" sz="28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9" y="1391755"/>
            <a:ext cx="4734767" cy="39253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533" y="5317066"/>
            <a:ext cx="430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Confusion matrix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58423" y="5284800"/>
            <a:ext cx="430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Các đối tượng chứa ký tự </a:t>
            </a:r>
            <a:r>
              <a:rPr lang="en-US" smtClean="0"/>
              <a:t>đã gắn nhãn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036" y="1185544"/>
            <a:ext cx="3908764" cy="392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1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Thực nghiệm  </a:t>
            </a:r>
            <a:br>
              <a:rPr lang="en-US" smtClean="0"/>
            </a:br>
            <a:r>
              <a:rPr lang="en-US" sz="2800" i="1" smtClean="0"/>
              <a:t>Gắn các ký tự vào đúng vị trí trên ảnh</a:t>
            </a:r>
            <a:endParaRPr lang="en-US" sz="28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2" y="1507470"/>
            <a:ext cx="4893740" cy="36519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612" y="1010756"/>
            <a:ext cx="3860201" cy="414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4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Đánh giá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r>
              <a:rPr lang="en-US" smtClean="0"/>
              <a:t>Chưa thực sự chính xác</a:t>
            </a:r>
            <a:endParaRPr lang="en-US" dirty="0"/>
          </a:p>
          <a:p>
            <a:pPr lvl="1"/>
            <a:r>
              <a:rPr lang="en-US" sz="2400" smtClean="0"/>
              <a:t>Rất nhiều ký tự không nhận diện được</a:t>
            </a:r>
            <a:endParaRPr lang="en-US" sz="2400" b="1" dirty="0"/>
          </a:p>
          <a:p>
            <a:pPr lvl="1"/>
            <a:r>
              <a:rPr lang="en-US" sz="2400" smtClean="0"/>
              <a:t>Các ký tự bị nhận diện thành ký tự khác</a:t>
            </a:r>
          </a:p>
          <a:p>
            <a:pPr lvl="1"/>
            <a:r>
              <a:rPr lang="en-US" sz="2400" smtClean="0"/>
              <a:t>Các đối tượng không phải ký tự được nhận diện thành ký tự</a:t>
            </a:r>
          </a:p>
        </p:txBody>
      </p:sp>
    </p:spTree>
    <p:extLst>
      <p:ext uri="{BB962C8B-B14F-4D97-AF65-F5344CB8AC3E}">
        <p14:creationId xmlns:p14="http://schemas.microsoft.com/office/powerpoint/2010/main" val="58826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77950" y="42863"/>
            <a:ext cx="7308850" cy="966787"/>
          </a:xfrm>
        </p:spPr>
        <p:txBody>
          <a:bodyPr/>
          <a:lstStyle/>
          <a:p>
            <a:r>
              <a:rPr lang="en-US" altLang="en-US" dirty="0" err="1">
                <a:latin typeface="Arial" charset="0"/>
                <a:cs typeface="Arial" charset="0"/>
              </a:rPr>
              <a:t>Nội</a:t>
            </a:r>
            <a:r>
              <a:rPr lang="en-US" altLang="en-US" dirty="0">
                <a:latin typeface="Arial" charset="0"/>
                <a:cs typeface="Arial" charset="0"/>
              </a:rPr>
              <a:t> dung </a:t>
            </a:r>
            <a:r>
              <a:rPr lang="en-US" altLang="en-US" dirty="0" err="1">
                <a:latin typeface="Arial" charset="0"/>
                <a:cs typeface="Arial" charset="0"/>
              </a:rPr>
              <a:t>trình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bày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913"/>
            <a:ext cx="8229600" cy="4745037"/>
          </a:xfrm>
        </p:spPr>
        <p:txBody>
          <a:bodyPr/>
          <a:lstStyle/>
          <a:p>
            <a:pPr marL="514350" indent="-514350">
              <a:buAutoNum type="arabicPeriod"/>
              <a:defRPr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,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77950" y="42863"/>
            <a:ext cx="7308850" cy="966787"/>
          </a:xfrm>
        </p:spPr>
        <p:txBody>
          <a:bodyPr/>
          <a:lstStyle/>
          <a:p>
            <a:r>
              <a:rPr lang="en-US" altLang="en-US" dirty="0" err="1">
                <a:latin typeface="Arial" charset="0"/>
                <a:cs typeface="Arial" charset="0"/>
              </a:rPr>
              <a:t>Nội</a:t>
            </a:r>
            <a:r>
              <a:rPr lang="en-US" altLang="en-US" dirty="0">
                <a:latin typeface="Arial" charset="0"/>
                <a:cs typeface="Arial" charset="0"/>
              </a:rPr>
              <a:t> dung </a:t>
            </a:r>
            <a:r>
              <a:rPr lang="en-US" altLang="en-US" dirty="0" err="1">
                <a:latin typeface="Arial" charset="0"/>
                <a:cs typeface="Arial" charset="0"/>
              </a:rPr>
              <a:t>trình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bày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913"/>
            <a:ext cx="8229600" cy="4745037"/>
          </a:xfrm>
        </p:spPr>
        <p:txBody>
          <a:bodyPr/>
          <a:lstStyle/>
          <a:p>
            <a:pPr marL="514350" indent="-514350">
              <a:buAutoNum type="arabicPeriod"/>
              <a:defRPr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,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9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Kết luận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r>
              <a:rPr lang="en-US" smtClean="0"/>
              <a:t>Tóm tắt nghiên cứu</a:t>
            </a:r>
            <a:endParaRPr lang="en-US" dirty="0"/>
          </a:p>
          <a:p>
            <a:pPr lvl="1"/>
            <a:r>
              <a:rPr lang="en-US" sz="2400" smtClean="0"/>
              <a:t>Các thuật toán xử lý ảnh: </a:t>
            </a:r>
            <a:r>
              <a:rPr lang="en-US" sz="2400" b="1"/>
              <a:t>Total Variant Denoising</a:t>
            </a:r>
            <a:r>
              <a:rPr lang="en-US" sz="2400" b="1"/>
              <a:t>, </a:t>
            </a:r>
            <a:r>
              <a:rPr lang="en-US" sz="2400" b="1" smtClean="0"/>
              <a:t>Otsu</a:t>
            </a:r>
          </a:p>
          <a:p>
            <a:pPr lvl="1"/>
            <a:r>
              <a:rPr lang="en-US" sz="2400" smtClean="0"/>
              <a:t>Phương pháp rút trích đặc trưng: </a:t>
            </a:r>
            <a:r>
              <a:rPr lang="en-US" sz="2400" b="1" smtClean="0"/>
              <a:t>HOG</a:t>
            </a:r>
          </a:p>
          <a:p>
            <a:pPr lvl="1"/>
            <a:r>
              <a:rPr lang="en-US" sz="2400" smtClean="0"/>
              <a:t>Phương pháp phân lớp: </a:t>
            </a:r>
            <a:r>
              <a:rPr lang="en-US" sz="2400" b="1" smtClean="0"/>
              <a:t>SVM</a:t>
            </a:r>
          </a:p>
          <a:p>
            <a:pPr lvl="1"/>
            <a:r>
              <a:rPr lang="en-US" sz="2400" smtClean="0"/>
              <a:t>Phương pháp đánh giá mô hình: </a:t>
            </a:r>
            <a:r>
              <a:rPr lang="en-US" sz="2400" b="1" smtClean="0"/>
              <a:t>GridSearchCV</a:t>
            </a:r>
            <a:endParaRPr lang="en-US"/>
          </a:p>
          <a:p>
            <a:pPr lvl="1"/>
            <a:r>
              <a:rPr lang="en-US" sz="2400" smtClean="0"/>
              <a:t>Kết quả: chưa thực sự tốt, chỉ nhận diện được các ký tự phân biệt rõ ràng với nền</a:t>
            </a:r>
          </a:p>
          <a:p>
            <a:pPr lvl="1"/>
            <a:r>
              <a:rPr lang="en-US" sz="2400" smtClean="0"/>
              <a:t>Nguyên nhân: bộ dữ liệu huấn luyện và bộ tham số chưa được tốt</a:t>
            </a:r>
          </a:p>
          <a:p>
            <a:pPr lvl="1"/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274604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Kết luận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r>
              <a:rPr lang="en-US" smtClean="0"/>
              <a:t>Cải tiến</a:t>
            </a:r>
            <a:endParaRPr lang="en-US" dirty="0"/>
          </a:p>
          <a:p>
            <a:pPr lvl="1"/>
            <a:r>
              <a:rPr lang="vi-VN"/>
              <a:t>Tạo ra bộ dữ liệu huấn luyện đa dạng hơn để chọn lựa ra bộ tham số tốt hơn.</a:t>
            </a:r>
          </a:p>
          <a:p>
            <a:pPr lvl="1"/>
            <a:r>
              <a:rPr lang="vi-VN"/>
              <a:t>Sử dụng các thuật toán autocorrect để xây dựng lại các từ có trong bức ảnh để cho phương pháp này có tính thực tiễn cao hơn.</a:t>
            </a:r>
          </a:p>
          <a:p>
            <a:pPr lvl="1"/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215582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smtClean="0">
                <a:solidFill>
                  <a:schemeClr val="accent1">
                    <a:lumMod val="75000"/>
                  </a:schemeClr>
                </a:solidFill>
              </a:rPr>
              <a:t>CẢM ƠN MỌI NGƯỜI ĐÃ LẮNG NGHE!</a:t>
            </a:r>
            <a:endParaRPr lang="en-US" sz="360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26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OCR.</a:t>
            </a:r>
          </a:p>
          <a:p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.</a:t>
            </a:r>
          </a:p>
          <a:p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2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77950" y="42863"/>
            <a:ext cx="7308850" cy="966787"/>
          </a:xfrm>
        </p:spPr>
        <p:txBody>
          <a:bodyPr/>
          <a:lstStyle/>
          <a:p>
            <a:r>
              <a:rPr lang="en-US" altLang="en-US" dirty="0" err="1">
                <a:latin typeface="Arial" charset="0"/>
                <a:cs typeface="Arial" charset="0"/>
              </a:rPr>
              <a:t>Nội</a:t>
            </a:r>
            <a:r>
              <a:rPr lang="en-US" altLang="en-US" dirty="0">
                <a:latin typeface="Arial" charset="0"/>
                <a:cs typeface="Arial" charset="0"/>
              </a:rPr>
              <a:t> dung </a:t>
            </a:r>
            <a:r>
              <a:rPr lang="en-US" altLang="en-US" dirty="0" err="1">
                <a:latin typeface="Arial" charset="0"/>
                <a:cs typeface="Arial" charset="0"/>
              </a:rPr>
              <a:t>trình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bày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913"/>
            <a:ext cx="8229600" cy="4745037"/>
          </a:xfrm>
        </p:spPr>
        <p:txBody>
          <a:bodyPr/>
          <a:lstStyle/>
          <a:p>
            <a:pPr marL="514350" indent="-514350">
              <a:buAutoNum type="arabicPeriod"/>
              <a:defRPr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,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0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.</a:t>
            </a:r>
          </a:p>
          <a:p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.</a:t>
            </a:r>
          </a:p>
          <a:p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OCR.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6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trước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Translate.</a:t>
            </a:r>
          </a:p>
          <a:p>
            <a:r>
              <a:rPr lang="en-US" smtClean="0"/>
              <a:t>Tesseract </a:t>
            </a:r>
            <a:r>
              <a:rPr lang="en-US" smtClean="0"/>
              <a:t>OCR.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6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77950" y="42863"/>
            <a:ext cx="7308850" cy="966787"/>
          </a:xfrm>
        </p:spPr>
        <p:txBody>
          <a:bodyPr/>
          <a:lstStyle/>
          <a:p>
            <a:r>
              <a:rPr lang="en-US" altLang="en-US" dirty="0" err="1">
                <a:latin typeface="Arial" charset="0"/>
                <a:cs typeface="Arial" charset="0"/>
              </a:rPr>
              <a:t>Nội</a:t>
            </a:r>
            <a:r>
              <a:rPr lang="en-US" altLang="en-US" dirty="0">
                <a:latin typeface="Arial" charset="0"/>
                <a:cs typeface="Arial" charset="0"/>
              </a:rPr>
              <a:t> dung </a:t>
            </a:r>
            <a:r>
              <a:rPr lang="en-US" altLang="en-US" dirty="0" err="1">
                <a:latin typeface="Arial" charset="0"/>
                <a:cs typeface="Arial" charset="0"/>
              </a:rPr>
              <a:t>trình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bày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913"/>
            <a:ext cx="8229600" cy="4745037"/>
          </a:xfrm>
        </p:spPr>
        <p:txBody>
          <a:bodyPr/>
          <a:lstStyle/>
          <a:p>
            <a:pPr marL="514350" indent="-514350">
              <a:buAutoNum type="arabicPeriod"/>
              <a:defRPr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,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7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4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err="1"/>
              <a:t>loại</a:t>
            </a:r>
            <a:r>
              <a:rPr lang="en-US"/>
              <a:t> </a:t>
            </a:r>
            <a:r>
              <a:rPr lang="en-US" smtClean="0"/>
              <a:t>và gán nhãn các ký tự.</a:t>
            </a:r>
            <a:endParaRPr lang="en-US" dirty="0"/>
          </a:p>
          <a:p>
            <a:pPr lvl="1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2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–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  <a:p>
            <a:pPr lvl="1"/>
            <a:r>
              <a:rPr lang="en-US" dirty="0"/>
              <a:t>Total </a:t>
            </a:r>
            <a:r>
              <a:rPr lang="en-US" dirty="0" err="1"/>
              <a:t>varitation</a:t>
            </a:r>
            <a:r>
              <a:rPr lang="en-US" dirty="0"/>
              <a:t> denoising.</a:t>
            </a:r>
          </a:p>
          <a:p>
            <a:pPr lvl="1"/>
            <a:r>
              <a:rPr lang="en-US" dirty="0"/>
              <a:t>Otsu’s method.</a:t>
            </a:r>
          </a:p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lvl="1"/>
            <a:r>
              <a:rPr lang="en-US" dirty="0"/>
              <a:t>HOG (Histogram of Gradient).</a:t>
            </a:r>
          </a:p>
          <a:p>
            <a:pPr lvl="1"/>
            <a:r>
              <a:rPr lang="en-US" dirty="0"/>
              <a:t>SVM (Support Vector Machines)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0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4282</TotalTime>
  <Words>1074</Words>
  <Application>Microsoft Office PowerPoint</Application>
  <PresentationFormat>On-screen Show (4:3)</PresentationFormat>
  <Paragraphs>154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MS PGothic</vt:lpstr>
      <vt:lpstr>Arial</vt:lpstr>
      <vt:lpstr>Calibri</vt:lpstr>
      <vt:lpstr>Tahoma</vt:lpstr>
      <vt:lpstr>Wingdings</vt:lpstr>
      <vt:lpstr>Wingdings 2</vt:lpstr>
      <vt:lpstr>Office Theme</vt:lpstr>
      <vt:lpstr>English text recognition  in Natural Scenes</vt:lpstr>
      <vt:lpstr>Nội dung trình bày</vt:lpstr>
      <vt:lpstr>Giới thiệu đề tài</vt:lpstr>
      <vt:lpstr>Nội dung trình bày</vt:lpstr>
      <vt:lpstr>Hiện trạng vấn đề</vt:lpstr>
      <vt:lpstr>Tổng quan các nghiên cứu trước</vt:lpstr>
      <vt:lpstr>Nội dung trình bày</vt:lpstr>
      <vt:lpstr>Phát biểu giải pháp</vt:lpstr>
      <vt:lpstr>Cơ sở lý thuyết – thuật toán</vt:lpstr>
      <vt:lpstr>Nội dung trình bày</vt:lpstr>
      <vt:lpstr>Thực nghiệm - tiền xử lý ảnh</vt:lpstr>
      <vt:lpstr>Thực nghiệm - tiền xử lý ảnh</vt:lpstr>
      <vt:lpstr>Thực nghiệm   Nhận diện đối tượng là ký tự</vt:lpstr>
      <vt:lpstr>Thực nghiệm   Nhận diện đối tượng là ký tự</vt:lpstr>
      <vt:lpstr>Thực nghiệm   Nhận diện đối tượng là ký tự</vt:lpstr>
      <vt:lpstr>Thực nghiệm   Nhận diện và gắn nhãn các ký tự</vt:lpstr>
      <vt:lpstr>Thực nghiệm   Nhận diện và gắn nhãn các ký tự</vt:lpstr>
      <vt:lpstr>Thực nghiệm   Gắn các ký tự vào đúng vị trí trên ảnh</vt:lpstr>
      <vt:lpstr>Đánh giá</vt:lpstr>
      <vt:lpstr>Nội dung trình bày</vt:lpstr>
      <vt:lpstr>Kết luận</vt:lpstr>
      <vt:lpstr>Kết luận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Ryan Huynh</cp:lastModifiedBy>
  <cp:revision>35</cp:revision>
  <dcterms:created xsi:type="dcterms:W3CDTF">2013-06-28T06:58:43Z</dcterms:created>
  <dcterms:modified xsi:type="dcterms:W3CDTF">2016-12-17T16:08:46Z</dcterms:modified>
</cp:coreProperties>
</file>