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9" r:id="rId2"/>
    <p:sldId id="261" r:id="rId3"/>
    <p:sldId id="262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4" r:id="rId24"/>
    <p:sldId id="283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68" autoAdjust="0"/>
  </p:normalViewPr>
  <p:slideViewPr>
    <p:cSldViewPr snapToGrid="0" snapToObjects="1">
      <p:cViewPr varScale="1">
        <p:scale>
          <a:sx n="55" d="100"/>
          <a:sy n="55" d="100"/>
        </p:scale>
        <p:origin x="1836" y="78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22/12/2016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OCR</a:t>
            </a:r>
            <a:r>
              <a:rPr lang="en-US" baseline="0" dirty="0"/>
              <a:t> – Optical Character Recognition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ký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quang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endParaRPr lang="en-US" baseline="0" dirty="0"/>
          </a:p>
          <a:p>
            <a:r>
              <a:rPr lang="en-US" baseline="0" dirty="0" err="1"/>
              <a:t>Trích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văn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: </a:t>
            </a:r>
            <a:r>
              <a:rPr lang="en-US" baseline="0" dirty="0" err="1"/>
              <a:t>phục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tài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liệu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văn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bản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dịch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văn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bản</a:t>
            </a:r>
            <a:r>
              <a:rPr lang="en-US" baseline="0" dirty="0">
                <a:sym typeface="Wingdings" panose="05000000000000000000" pitchFamily="2" charset="2"/>
              </a:rPr>
              <a:t> sang </a:t>
            </a:r>
            <a:r>
              <a:rPr lang="en-US" baseline="0" dirty="0" err="1">
                <a:sym typeface="Wingdings" panose="05000000000000000000" pitchFamily="2" charset="2"/>
              </a:rPr>
              <a:t>ngôn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ngữ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khác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94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nay,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smart phone, laptop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minh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video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nhu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vai</a:t>
            </a:r>
            <a:r>
              <a:rPr lang="en-US" baseline="0" dirty="0"/>
              <a:t> </a:t>
            </a:r>
            <a:r>
              <a:rPr lang="en-US" baseline="0" dirty="0" err="1"/>
              <a:t>trò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-&gt;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giúp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nay.</a:t>
            </a:r>
          </a:p>
          <a:p>
            <a:r>
              <a:rPr lang="en-US" baseline="0" dirty="0" err="1"/>
              <a:t>Lĩnh</a:t>
            </a:r>
            <a:r>
              <a:rPr lang="en-US" baseline="0" dirty="0"/>
              <a:t> </a:t>
            </a:r>
            <a:r>
              <a:rPr lang="en-US" baseline="0" dirty="0" err="1"/>
              <a:t>vưc</a:t>
            </a:r>
            <a:r>
              <a:rPr lang="en-US" baseline="0" dirty="0"/>
              <a:t> OCR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vs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 </a:t>
            </a:r>
            <a:r>
              <a:rPr lang="en-US" baseline="0" dirty="0" err="1"/>
              <a:t>trắng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Tuy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vấn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đề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chưa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được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triệt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để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phụ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nhiều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cũng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như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yếu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tố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màu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sắc</a:t>
            </a:r>
            <a:r>
              <a:rPr lang="en-US" baseline="0" dirty="0">
                <a:sym typeface="Wingdings" panose="05000000000000000000" pitchFamily="2" charset="2"/>
              </a:rPr>
              <a:t> hay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thời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ngày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đêm</a:t>
            </a:r>
            <a:r>
              <a:rPr lang="en-US" baseline="0" dirty="0">
                <a:sym typeface="Wingdings" panose="05000000000000000000" pitchFamily="2" charset="2"/>
              </a:rPr>
              <a:t> ,…. -&gt;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thấp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436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tiếng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google </a:t>
            </a:r>
            <a:r>
              <a:rPr lang="en-US" baseline="0" dirty="0" err="1"/>
              <a:t>là</a:t>
            </a:r>
            <a:r>
              <a:rPr lang="en-US" baseline="0" dirty="0"/>
              <a:t> google translate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-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phụ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hình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môi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điều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kiện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đêm</a:t>
            </a:r>
            <a:r>
              <a:rPr lang="en-US" baseline="0" dirty="0">
                <a:sym typeface="Wingdings" panose="05000000000000000000" pitchFamily="2" charset="2"/>
              </a:rPr>
              <a:t> /</a:t>
            </a:r>
            <a:r>
              <a:rPr lang="en-US" baseline="0" dirty="0" err="1">
                <a:sym typeface="Wingdings" panose="05000000000000000000" pitchFamily="2" charset="2"/>
              </a:rPr>
              <a:t>ngày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ánh</a:t>
            </a:r>
            <a:r>
              <a:rPr lang="en-US" baseline="0" dirty="0">
                <a:sym typeface="Wingdings" panose="05000000000000000000" pitchFamily="2" charset="2"/>
              </a:rPr>
              <a:t> sang,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, …)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Tesseract OCR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đọc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phát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đến</a:t>
            </a:r>
            <a:r>
              <a:rPr lang="en-US" baseline="0" dirty="0">
                <a:sym typeface="Wingdings" panose="05000000000000000000" pitchFamily="2" charset="2"/>
              </a:rPr>
              <a:t> 60 </a:t>
            </a:r>
            <a:r>
              <a:rPr lang="en-US" baseline="0" dirty="0" err="1">
                <a:sym typeface="Wingdings" panose="05000000000000000000" pitchFamily="2" charset="2"/>
              </a:rPr>
              <a:t>ngôn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ngữ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tuy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chỉ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màu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xám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trắng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đen</a:t>
            </a:r>
            <a:r>
              <a:rPr lang="en-US" baseline="0" dirty="0">
                <a:sym typeface="Wingdings" panose="05000000000000000000" pitchFamily="2" charset="2"/>
              </a:rPr>
              <a:t>) ,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tốt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VietOCR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Gttext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Website online: </a:t>
            </a:r>
            <a:r>
              <a:rPr lang="en-US" baseline="0" dirty="0" err="1">
                <a:sym typeface="Wingdings" panose="05000000000000000000" pitchFamily="2" charset="2"/>
              </a:rPr>
              <a:t>FreeOnline</a:t>
            </a:r>
            <a:r>
              <a:rPr lang="en-US" baseline="0" dirty="0">
                <a:sym typeface="Wingdings" panose="05000000000000000000" pitchFamily="2" charset="2"/>
              </a:rPr>
              <a:t> OCR, Online OCR.com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99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0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2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1D05-7902-4989-AC0D-541C4569172D}" type="datetime1">
              <a:rPr lang="en-US" smtClean="0"/>
              <a:t>22-Dec-16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A094D-BB3E-4E79-AF47-09DF046C730E}" type="datetime1">
              <a:rPr lang="en-US" smtClean="0"/>
              <a:t>22-Dec-16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A5B060D-1850-4ADD-8885-0A9817CCCCC7}" type="datetime1">
              <a:rPr lang="en-US" smtClean="0"/>
              <a:t>22-Dec-16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AF7E5-2AC3-4596-ACB0-807AA88551A0}" type="datetime1">
              <a:rPr lang="en-US" smtClean="0"/>
              <a:t>22-Dec-16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2F7F-5359-4E7A-A0CA-BC665B2322BA}" type="datetime1">
              <a:rPr lang="en-US" smtClean="0"/>
              <a:t>22-Dec-16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6C9B-9318-4F92-A630-6AFCD0A0DC2E}" type="datetime1">
              <a:rPr lang="en-US" smtClean="0"/>
              <a:t>22-Dec-16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FC7-80C1-411C-8AF2-103EE9F88CBA}" type="datetime1">
              <a:rPr lang="en-US" smtClean="0"/>
              <a:t>22-Dec-16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52B2-7DAA-4301-8384-48D754334A1B}" type="datetime1">
              <a:rPr lang="en-US" smtClean="0"/>
              <a:t>22-Dec-16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100B-A179-41B5-B875-0F795B8823EE}" type="datetime1">
              <a:rPr lang="en-US" smtClean="0"/>
              <a:t>22-Dec-16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9BD9-8881-4795-BB5E-8B90D2AC5DF0}" type="datetime1">
              <a:rPr lang="en-US" smtClean="0"/>
              <a:t>22-Dec-16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91B35F-279B-4668-B0F6-47CE617F187D}" type="datetime1">
              <a:rPr lang="en-US" smtClean="0"/>
              <a:t>22-Dec-16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hyperlink" Target="http://francescopochetti.com/text-recognition-natural-scen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597877" y="1024059"/>
            <a:ext cx="7772400" cy="942975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English text recognition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Natural Scenes</a:t>
            </a:r>
            <a:endParaRPr lang="vi-VN" alt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6917" y="2459763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1412060 –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Huỳnh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Minh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Chương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1412165 –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Trung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Hiếu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" y="2459763"/>
            <a:ext cx="312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- tiền xử lý ảnh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9" y="1009934"/>
            <a:ext cx="3860201" cy="4148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439" y="5158601"/>
            <a:ext cx="386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Dữ liệu đầu vào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867" y="1009934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Giảm nhiễu:  </a:t>
            </a:r>
            <a:r>
              <a:rPr lang="en-US"/>
              <a:t>Total variation denoising</a:t>
            </a:r>
          </a:p>
          <a:p>
            <a:endParaRPr lang="en-US"/>
          </a:p>
          <a:p>
            <a:r>
              <a:rPr lang="en-US" b="1"/>
              <a:t>2. Tăng tính tương phản:</a:t>
            </a:r>
            <a:r>
              <a:rPr lang="en-US"/>
              <a:t> Otsu</a:t>
            </a:r>
            <a:endParaRPr lang="en-US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- tiền xử lý ảnh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439" y="5158601"/>
            <a:ext cx="386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Tiền xử lý ảnh và vẽ hình chữ nhật quanh các đối tượng đã phát hiện được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8" y="1009934"/>
            <a:ext cx="4020079" cy="4148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64" y="2151439"/>
            <a:ext cx="3989745" cy="3007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0735" y="5288002"/>
            <a:ext cx="386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Chuyển đổi các đối tượng về màu xám với kích thước 20x20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 </a:t>
            </a:r>
            <a:br>
              <a:rPr lang="en-US"/>
            </a:br>
            <a:r>
              <a:rPr lang="en-US" sz="2800" i="1"/>
              <a:t>Nhận diện đối tượng là ký tự</a:t>
            </a:r>
            <a:endParaRPr lang="en-US" sz="28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/>
              <a:t>Tập dữ liệu huấn luyện</a:t>
            </a:r>
            <a:endParaRPr lang="en-US" dirty="0"/>
          </a:p>
          <a:p>
            <a:pPr lvl="1"/>
            <a:r>
              <a:rPr lang="en-US" sz="2400"/>
              <a:t>50 000 ảnh tập </a:t>
            </a:r>
            <a:r>
              <a:rPr lang="en-US" sz="2400" b="1"/>
              <a:t>74K Chars dataset</a:t>
            </a:r>
            <a:r>
              <a:rPr lang="en-US" sz="2400"/>
              <a:t> chứa ký tự</a:t>
            </a:r>
            <a:endParaRPr lang="en-US" sz="2400" b="1" dirty="0"/>
          </a:p>
          <a:p>
            <a:pPr lvl="1"/>
            <a:r>
              <a:rPr lang="en-US" sz="2400"/>
              <a:t>50 000 ảnh tập </a:t>
            </a:r>
            <a:r>
              <a:rPr lang="en-US" sz="2400" b="1"/>
              <a:t>CIFAR-10 dataset on Kaggle </a:t>
            </a:r>
            <a:r>
              <a:rPr lang="en-US" sz="2400"/>
              <a:t>không chứa ký tự</a:t>
            </a:r>
            <a:endParaRPr lang="en-US" sz="2400" dirty="0"/>
          </a:p>
          <a:p>
            <a:r>
              <a:rPr lang="en-US"/>
              <a:t>Phương pháp áp dụng</a:t>
            </a:r>
            <a:endParaRPr lang="en-US" dirty="0"/>
          </a:p>
          <a:p>
            <a:pPr lvl="1"/>
            <a:r>
              <a:rPr lang="en-US" sz="2400"/>
              <a:t>HOG - rút trích đặc trưng ảnh</a:t>
            </a:r>
            <a:endParaRPr lang="en-US" sz="2400" dirty="0"/>
          </a:p>
          <a:p>
            <a:pPr lvl="1"/>
            <a:r>
              <a:rPr lang="en-US" sz="2400"/>
              <a:t>SVM - phân loại các ảnh tập huấn luyện</a:t>
            </a:r>
          </a:p>
          <a:p>
            <a:pPr lvl="1"/>
            <a:r>
              <a:rPr lang="en-US" sz="2400"/>
              <a:t>Grid search cross validation - đánh giá và chọn tham số phù hợp cho HOG và SVM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 </a:t>
            </a:r>
            <a:br>
              <a:rPr lang="en-US"/>
            </a:br>
            <a:r>
              <a:rPr lang="en-US" sz="2800" i="1"/>
              <a:t>Nhận diện đối tượng là ký tự</a:t>
            </a:r>
            <a:endParaRPr lang="en-US" sz="28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/>
              <a:t>Bộ tham số tốt nhất sau đánh giá </a:t>
            </a:r>
            <a:endParaRPr lang="en-US" dirty="0"/>
          </a:p>
          <a:p>
            <a:pPr lvl="1"/>
            <a:r>
              <a:rPr lang="en-US" sz="2400"/>
              <a:t>SVM: C = 2</a:t>
            </a:r>
          </a:p>
          <a:p>
            <a:pPr lvl="1"/>
            <a:r>
              <a:rPr lang="en-US" sz="2400"/>
              <a:t>HOG: 'cells_per_block': (4, 4), 'orientations': 5, 'pixels_per_cell': (2, 2)</a:t>
            </a:r>
            <a:endParaRPr lang="en-US" sz="2400" dirty="0"/>
          </a:p>
          <a:p>
            <a:r>
              <a:rPr lang="en-US"/>
              <a:t>Các kết quả đạt được</a:t>
            </a:r>
            <a:endParaRPr lang="en-US" dirty="0"/>
          </a:p>
          <a:p>
            <a:pPr lvl="1"/>
            <a:r>
              <a:rPr lang="en-US" sz="2400"/>
              <a:t>Kết quả đánh giá với bộ tham số trên với tập 100000 ảnh: ~ 97.73%</a:t>
            </a:r>
            <a:endParaRPr lang="en-US" sz="2400" dirty="0"/>
          </a:p>
          <a:p>
            <a:pPr lvl="1"/>
            <a:r>
              <a:rPr lang="en-US" sz="2400"/>
              <a:t>Khi dùng mô hình để đánh giá 10% bộ dữ liệu ngẫu nhiên: ~ 97.33%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 </a:t>
            </a:r>
            <a:br>
              <a:rPr lang="en-US"/>
            </a:br>
            <a:r>
              <a:rPr lang="en-US" sz="2800" i="1"/>
              <a:t>Nhận diện đối tượng là ký tự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755"/>
            <a:ext cx="4821306" cy="392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" y="5317066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Confusion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06" y="2523066"/>
            <a:ext cx="3975301" cy="2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8423" y="5284800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Các đối tượng chứa ký tự nhận diện được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 </a:t>
            </a:r>
            <a:br>
              <a:rPr lang="en-US"/>
            </a:br>
            <a:r>
              <a:rPr lang="en-US" sz="2800" i="1"/>
              <a:t>Nhận diện và gắn nhãn các ký tự</a:t>
            </a:r>
            <a:endParaRPr lang="en-US" sz="2800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/>
              <a:t>Tập dữ liệu huấn luyện</a:t>
            </a:r>
            <a:endParaRPr lang="en-US" dirty="0"/>
          </a:p>
          <a:p>
            <a:pPr lvl="1"/>
            <a:r>
              <a:rPr lang="en-US" sz="2400"/>
              <a:t>78.903 ảnh tập </a:t>
            </a:r>
            <a:r>
              <a:rPr lang="en-US" sz="2400" b="1"/>
              <a:t>74K Chars dataset</a:t>
            </a:r>
            <a:endParaRPr lang="en-US" sz="2400" b="1" dirty="0"/>
          </a:p>
          <a:p>
            <a:pPr lvl="1"/>
            <a:r>
              <a:rPr lang="en-US" sz="2400"/>
              <a:t>Được phân làm 36 lớp: </a:t>
            </a:r>
          </a:p>
          <a:p>
            <a:pPr lvl="2"/>
            <a:r>
              <a:rPr lang="vi-VN" sz="2000"/>
              <a:t>Số nguyên [0-9] : 10 lớp</a:t>
            </a:r>
          </a:p>
          <a:p>
            <a:pPr lvl="2"/>
            <a:r>
              <a:rPr lang="vi-VN" sz="2000"/>
              <a:t>Chữ thường của bảng chữ cái tiếng Anh [a-z]: 26 lớp</a:t>
            </a:r>
            <a:endParaRPr lang="en-US" sz="2000"/>
          </a:p>
          <a:p>
            <a:r>
              <a:rPr lang="en-US"/>
              <a:t>Phương pháp áp dụng</a:t>
            </a:r>
            <a:endParaRPr lang="en-US" dirty="0"/>
          </a:p>
          <a:p>
            <a:pPr lvl="1"/>
            <a:r>
              <a:rPr lang="en-US" sz="2400"/>
              <a:t>HOG - rút trích đặc trưng ảnh</a:t>
            </a:r>
            <a:endParaRPr lang="en-US" sz="2400" dirty="0"/>
          </a:p>
          <a:p>
            <a:pPr lvl="1"/>
            <a:r>
              <a:rPr lang="en-US" sz="2400"/>
              <a:t>SVM - phân loại các ảnh tập huấn luyện</a:t>
            </a:r>
          </a:p>
          <a:p>
            <a:pPr lvl="1"/>
            <a:r>
              <a:rPr lang="en-US" sz="2400"/>
              <a:t>Grid search cross validation - đánh giá và chọn tham số phù hợp cho HOG và SVM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 </a:t>
            </a:r>
            <a:br>
              <a:rPr lang="en-US"/>
            </a:br>
            <a:r>
              <a:rPr lang="en-US" sz="2800" i="1"/>
              <a:t>Nhận diện và gắn nhãn các ký tự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" y="1391755"/>
            <a:ext cx="4734767" cy="392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33" y="5317066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Confusion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8423" y="5284800"/>
            <a:ext cx="430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Các đối tượng chứa ký tự đã gắn nhãn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36" y="1185544"/>
            <a:ext cx="3908764" cy="39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1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  </a:t>
            </a:r>
            <a:br>
              <a:rPr lang="en-US"/>
            </a:br>
            <a:r>
              <a:rPr lang="en-US" sz="2800" i="1"/>
              <a:t>Gắn các ký tự vào đúng vị trí trên ảnh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" y="1507470"/>
            <a:ext cx="4893740" cy="3651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12" y="1010756"/>
            <a:ext cx="3860201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/>
              <a:t>Chưa thực sự chính xác</a:t>
            </a:r>
            <a:endParaRPr lang="en-US" dirty="0"/>
          </a:p>
          <a:p>
            <a:pPr lvl="1"/>
            <a:r>
              <a:rPr lang="en-US" sz="2400"/>
              <a:t>Rất nhiều ký tự không nhận diện được</a:t>
            </a:r>
            <a:endParaRPr lang="en-US" sz="2400" b="1" dirty="0"/>
          </a:p>
          <a:p>
            <a:pPr lvl="1"/>
            <a:r>
              <a:rPr lang="en-US" sz="2400"/>
              <a:t>Các ký tự bị nhận diện thành ký tự khác</a:t>
            </a:r>
          </a:p>
          <a:p>
            <a:pPr lvl="1"/>
            <a:r>
              <a:rPr lang="en-US" sz="2400"/>
              <a:t>Các đối tượng không phải ký tự được nhận diện thành ký tự</a:t>
            </a:r>
          </a:p>
        </p:txBody>
      </p:sp>
    </p:spTree>
    <p:extLst>
      <p:ext uri="{BB962C8B-B14F-4D97-AF65-F5344CB8AC3E}">
        <p14:creationId xmlns:p14="http://schemas.microsoft.com/office/powerpoint/2010/main" val="5882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/>
              <a:t>Tóm tắt nghiên cứu</a:t>
            </a:r>
            <a:endParaRPr lang="en-US" dirty="0"/>
          </a:p>
          <a:p>
            <a:pPr lvl="1"/>
            <a:r>
              <a:rPr lang="en-US" sz="2400"/>
              <a:t>Các thuật toán xử lý ảnh: </a:t>
            </a:r>
            <a:r>
              <a:rPr lang="en-US" sz="2400" b="1"/>
              <a:t>Total Variant Denoising, Otsu</a:t>
            </a:r>
          </a:p>
          <a:p>
            <a:pPr lvl="1"/>
            <a:r>
              <a:rPr lang="en-US" sz="2400"/>
              <a:t>Phương pháp rút trích đặc trưng: </a:t>
            </a:r>
            <a:r>
              <a:rPr lang="en-US" sz="2400" b="1"/>
              <a:t>HOG</a:t>
            </a:r>
          </a:p>
          <a:p>
            <a:pPr lvl="1"/>
            <a:r>
              <a:rPr lang="en-US" sz="2400"/>
              <a:t>Phương pháp phân lớp: </a:t>
            </a:r>
            <a:r>
              <a:rPr lang="en-US" sz="2400" b="1"/>
              <a:t>SVM</a:t>
            </a:r>
          </a:p>
          <a:p>
            <a:pPr lvl="1"/>
            <a:r>
              <a:rPr lang="en-US" sz="2400"/>
              <a:t>Phương pháp đánh giá mô hình: </a:t>
            </a:r>
            <a:r>
              <a:rPr lang="en-US" sz="2400" b="1"/>
              <a:t>GridSearchCV</a:t>
            </a:r>
            <a:endParaRPr lang="en-US"/>
          </a:p>
          <a:p>
            <a:pPr lvl="1"/>
            <a:r>
              <a:rPr lang="en-US" sz="2400"/>
              <a:t>Kết quả: chưa thực sự tốt, chỉ nhận diện được các ký tự phân biệt rõ ràng với nền</a:t>
            </a:r>
          </a:p>
          <a:p>
            <a:pPr lvl="1"/>
            <a:r>
              <a:rPr lang="en-US" sz="2400"/>
              <a:t>Nguyên nhân: bộ dữ liệu huấn luyện và bộ tham số chưa được tốt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4604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r>
              <a:rPr lang="en-US"/>
              <a:t>Cải tiến</a:t>
            </a:r>
            <a:endParaRPr lang="en-US" dirty="0"/>
          </a:p>
          <a:p>
            <a:pPr lvl="1"/>
            <a:r>
              <a:rPr lang="vi-VN"/>
              <a:t>Tạo ra bộ dữ liệu huấn luyện đa dạng hơn để chọn lựa ra bộ tham số tốt hơn.</a:t>
            </a:r>
          </a:p>
          <a:p>
            <a:pPr lvl="1"/>
            <a:r>
              <a:rPr lang="vi-VN"/>
              <a:t>Sử dụng các thuật toán autocorrect để xây dựng lại các từ có trong bức ảnh để cho phương pháp này có tính thực tiễn cao hơn.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582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http://francescopochetti.com/text-recognition-natural-scenes/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https://www.wikipedia.org/</a:t>
            </a:r>
            <a:endParaRPr lang="en-US" dirty="0"/>
          </a:p>
          <a:p>
            <a:r>
              <a:rPr lang="en-US" dirty="0"/>
              <a:t>[3] “Text detection and recognition in natural images”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Stanford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CẢM ƠN MỌI NGƯỜI ĐÃ LẮNG NGHE!</a:t>
            </a:r>
            <a:endParaRPr 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OCR.</a:t>
            </a:r>
          </a:p>
          <a:p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OCR.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Translate.</a:t>
            </a:r>
          </a:p>
          <a:p>
            <a:r>
              <a:rPr lang="en-US" dirty="0"/>
              <a:t>Tesseract OCR -.</a:t>
            </a:r>
          </a:p>
          <a:p>
            <a:r>
              <a:rPr lang="en-US" dirty="0"/>
              <a:t>Viet OCR, </a:t>
            </a:r>
            <a:r>
              <a:rPr lang="en-US" dirty="0" err="1"/>
              <a:t>Gttext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err="1"/>
              <a:t>loại</a:t>
            </a:r>
            <a:r>
              <a:rPr lang="en-US"/>
              <a:t> và gán nhãn các ký tự.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/>
              <a:t>Total </a:t>
            </a:r>
            <a:r>
              <a:rPr lang="en-US" dirty="0" err="1"/>
              <a:t>varitation</a:t>
            </a:r>
            <a:r>
              <a:rPr lang="en-US" dirty="0"/>
              <a:t> denoising.</a:t>
            </a:r>
          </a:p>
          <a:p>
            <a:pPr lvl="1"/>
            <a:r>
              <a:rPr lang="en-US" dirty="0"/>
              <a:t>Otsu’s method.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HOG (Histogram of Gradient).</a:t>
            </a:r>
          </a:p>
          <a:p>
            <a:pPr lvl="1"/>
            <a:r>
              <a:rPr lang="en-US" dirty="0"/>
              <a:t>SVM (Support Vector Machines).</a:t>
            </a:r>
          </a:p>
          <a:p>
            <a:pPr lvl="1"/>
            <a:r>
              <a:rPr lang="en-US" dirty="0"/>
              <a:t>Grid Search Cross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1181</Words>
  <Application>Microsoft Office PowerPoint</Application>
  <PresentationFormat>On-screen Show (4:3)</PresentationFormat>
  <Paragraphs>164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PGothic</vt:lpstr>
      <vt:lpstr>Arial</vt:lpstr>
      <vt:lpstr>Calibri</vt:lpstr>
      <vt:lpstr>Tahoma</vt:lpstr>
      <vt:lpstr>Wingdings</vt:lpstr>
      <vt:lpstr>Wingdings 2</vt:lpstr>
      <vt:lpstr>Office Theme</vt:lpstr>
      <vt:lpstr>English text recognition  in Natural Scenes</vt:lpstr>
      <vt:lpstr>Nội dung trình bày</vt:lpstr>
      <vt:lpstr>Giới thiệu đề tài</vt:lpstr>
      <vt:lpstr>Nội dung trình bày</vt:lpstr>
      <vt:lpstr>Hiện trạng vấn đề</vt:lpstr>
      <vt:lpstr>Tổng quan các nghiên cứu trước</vt:lpstr>
      <vt:lpstr>Nội dung trình bày</vt:lpstr>
      <vt:lpstr>Phát biểu giải pháp</vt:lpstr>
      <vt:lpstr>Cơ sở lý thuyết – thuật toán</vt:lpstr>
      <vt:lpstr>Nội dung trình bày</vt:lpstr>
      <vt:lpstr>Thực nghiệm - tiền xử lý ảnh</vt:lpstr>
      <vt:lpstr>Thực nghiệm - tiền xử lý ảnh</vt:lpstr>
      <vt:lpstr>Thực nghiệm   Nhận diện đối tượng là ký tự</vt:lpstr>
      <vt:lpstr>Thực nghiệm   Nhận diện đối tượng là ký tự</vt:lpstr>
      <vt:lpstr>Thực nghiệm   Nhận diện đối tượng là ký tự</vt:lpstr>
      <vt:lpstr>Thực nghiệm   Nhận diện và gắn nhãn các ký tự</vt:lpstr>
      <vt:lpstr>Thực nghiệm   Nhận diện và gắn nhãn các ký tự</vt:lpstr>
      <vt:lpstr>Thực nghiệm   Gắn các ký tự vào đúng vị trí trên ảnh</vt:lpstr>
      <vt:lpstr>Đánh giá</vt:lpstr>
      <vt:lpstr>Nội dung trình bày</vt:lpstr>
      <vt:lpstr>Kết luận</vt:lpstr>
      <vt:lpstr>Kết luận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Trung Hieu</cp:lastModifiedBy>
  <cp:revision>47</cp:revision>
  <dcterms:created xsi:type="dcterms:W3CDTF">2013-06-28T06:58:43Z</dcterms:created>
  <dcterms:modified xsi:type="dcterms:W3CDTF">2016-12-22T13:03:22Z</dcterms:modified>
</cp:coreProperties>
</file>