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58" r:id="rId3"/>
    <p:sldId id="260" r:id="rId4"/>
    <p:sldId id="261" r:id="rId5"/>
    <p:sldId id="262" r:id="rId6"/>
    <p:sldId id="263" r:id="rId7"/>
    <p:sldId id="264" r:id="rId8"/>
    <p:sldId id="269" r:id="rId9"/>
    <p:sldId id="265" r:id="rId10"/>
    <p:sldId id="266" r:id="rId11"/>
    <p:sldId id="267"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4" d="100"/>
          <a:sy n="9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2325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8268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959769"/>
            <a:ext cx="7477601" cy="1916430"/>
          </a:xfrm>
          <a:prstGeom prst="rect">
            <a:avLst/>
          </a:prstGeom>
          <a:noFill/>
          <a:ln/>
        </p:spPr>
        <p:txBody>
          <a:bodyPr wrap="square" rtlCol="0" anchor="t"/>
          <a:lstStyle/>
          <a:p>
            <a:pPr marL="0" indent="0">
              <a:lnSpc>
                <a:spcPts val="7545"/>
              </a:lnSpc>
              <a:buNone/>
            </a:pPr>
            <a:r>
              <a:rPr lang="en-US" sz="6036" dirty="0">
                <a:solidFill>
                  <a:srgbClr val="124E73"/>
                </a:solidFill>
                <a:latin typeface="MuseoModerno" pitchFamily="34" charset="0"/>
                <a:ea typeface="MuseoModerno" pitchFamily="34" charset="-122"/>
                <a:cs typeface="MuseoModerno" pitchFamily="34" charset="-120"/>
              </a:rPr>
              <a:t>The Role of Money in the Economy</a:t>
            </a:r>
            <a:endParaRPr lang="en-US" sz="6036" dirty="0"/>
          </a:p>
        </p:txBody>
      </p:sp>
      <p:sp>
        <p:nvSpPr>
          <p:cNvPr id="6" name="Text 3"/>
          <p:cNvSpPr/>
          <p:nvPr/>
        </p:nvSpPr>
        <p:spPr>
          <a:xfrm>
            <a:off x="833199" y="4209455"/>
            <a:ext cx="7477601" cy="1421606"/>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Money is a fundamental component of modern economies, facilitating the exchange of goods and services. It serves as a medium of exchange, a unit of account, and a store of value, enabling efficient economic transactions and enabling the accumulation of wealth.</a:t>
            </a:r>
            <a:endParaRPr lang="en-US" sz="1750" dirty="0"/>
          </a:p>
        </p:txBody>
      </p:sp>
      <p:sp>
        <p:nvSpPr>
          <p:cNvPr id="7" name="Shape 4"/>
          <p:cNvSpPr/>
          <p:nvPr/>
        </p:nvSpPr>
        <p:spPr>
          <a:xfrm>
            <a:off x="833199" y="5897642"/>
            <a:ext cx="355402" cy="355402"/>
          </a:xfrm>
          <a:prstGeom prst="roundRect">
            <a:avLst>
              <a:gd name="adj" fmla="val 25726039"/>
            </a:avLst>
          </a:prstGeom>
          <a:noFill/>
          <a:ln w="7620">
            <a:solidFill>
              <a:srgbClr val="FFFFFF"/>
            </a:solidFill>
            <a:prstDash val="solid"/>
          </a:ln>
        </p:spPr>
      </p:sp>
      <p:sp>
        <p:nvSpPr>
          <p:cNvPr id="9" name="Text 5"/>
          <p:cNvSpPr/>
          <p:nvPr/>
        </p:nvSpPr>
        <p:spPr>
          <a:xfrm>
            <a:off x="1299686" y="5880973"/>
            <a:ext cx="2425898"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3572947" y="435173"/>
            <a:ext cx="7484388" cy="984885"/>
          </a:xfrm>
          <a:prstGeom prst="rect">
            <a:avLst/>
          </a:prstGeom>
          <a:noFill/>
          <a:ln/>
        </p:spPr>
        <p:txBody>
          <a:bodyPr wrap="square" rtlCol="0" anchor="t"/>
          <a:lstStyle/>
          <a:p>
            <a:pPr marL="0" indent="0">
              <a:lnSpc>
                <a:spcPts val="3877"/>
              </a:lnSpc>
              <a:buNone/>
            </a:pPr>
            <a:r>
              <a:rPr lang="en-US" sz="3102" dirty="0">
                <a:solidFill>
                  <a:srgbClr val="124E73"/>
                </a:solidFill>
                <a:latin typeface="MuseoModerno" pitchFamily="34" charset="0"/>
                <a:ea typeface="MuseoModerno" pitchFamily="34" charset="-122"/>
                <a:cs typeface="MuseoModerno" pitchFamily="34" charset="-120"/>
              </a:rPr>
              <a:t>The Evolution of Banking and Financial Services</a:t>
            </a:r>
            <a:endParaRPr lang="en-US" sz="3102" dirty="0"/>
          </a:p>
        </p:txBody>
      </p:sp>
      <p:sp>
        <p:nvSpPr>
          <p:cNvPr id="5" name="Shape 3"/>
          <p:cNvSpPr/>
          <p:nvPr/>
        </p:nvSpPr>
        <p:spPr>
          <a:xfrm>
            <a:off x="3572947" y="1735098"/>
            <a:ext cx="935474" cy="907613"/>
          </a:xfrm>
          <a:prstGeom prst="roundRect">
            <a:avLst>
              <a:gd name="adj" fmla="val 5208"/>
            </a:avLst>
          </a:prstGeom>
          <a:solidFill>
            <a:srgbClr val="F6F0E4"/>
          </a:solidFill>
          <a:ln/>
        </p:spPr>
      </p:sp>
      <p:sp>
        <p:nvSpPr>
          <p:cNvPr id="6" name="Text 4"/>
          <p:cNvSpPr/>
          <p:nvPr/>
        </p:nvSpPr>
        <p:spPr>
          <a:xfrm>
            <a:off x="3730466" y="2031325"/>
            <a:ext cx="92392" cy="315039"/>
          </a:xfrm>
          <a:prstGeom prst="rect">
            <a:avLst/>
          </a:prstGeom>
          <a:noFill/>
          <a:ln/>
        </p:spPr>
        <p:txBody>
          <a:bodyPr wrap="none" rtlCol="0" anchor="t"/>
          <a:lstStyle/>
          <a:p>
            <a:pPr marL="0" indent="0" algn="ctr">
              <a:lnSpc>
                <a:spcPts val="2481"/>
              </a:lnSpc>
              <a:buNone/>
            </a:pPr>
            <a:r>
              <a:rPr lang="en-US" sz="1551" dirty="0">
                <a:solidFill>
                  <a:srgbClr val="124E73"/>
                </a:solidFill>
                <a:latin typeface="MuseoModerno" pitchFamily="34" charset="0"/>
                <a:ea typeface="MuseoModerno" pitchFamily="34" charset="-122"/>
                <a:cs typeface="MuseoModerno" pitchFamily="34" charset="-120"/>
              </a:rPr>
              <a:t>1</a:t>
            </a:r>
            <a:endParaRPr lang="en-US" sz="1551" dirty="0"/>
          </a:p>
        </p:txBody>
      </p:sp>
      <p:sp>
        <p:nvSpPr>
          <p:cNvPr id="7" name="Text 5"/>
          <p:cNvSpPr/>
          <p:nvPr/>
        </p:nvSpPr>
        <p:spPr>
          <a:xfrm>
            <a:off x="4665940" y="1892618"/>
            <a:ext cx="1969532" cy="246102"/>
          </a:xfrm>
          <a:prstGeom prst="rect">
            <a:avLst/>
          </a:prstGeom>
          <a:noFill/>
          <a:ln/>
        </p:spPr>
        <p:txBody>
          <a:bodyPr wrap="none" rtlCol="0" anchor="t"/>
          <a:lstStyle/>
          <a:p>
            <a:pPr marL="0" indent="0" algn="l">
              <a:lnSpc>
                <a:spcPts val="1939"/>
              </a:lnSpc>
              <a:buNone/>
            </a:pPr>
            <a:r>
              <a:rPr lang="en-US" sz="1551" dirty="0">
                <a:solidFill>
                  <a:srgbClr val="124E73"/>
                </a:solidFill>
                <a:latin typeface="MuseoModerno" pitchFamily="34" charset="0"/>
                <a:ea typeface="MuseoModerno" pitchFamily="34" charset="-122"/>
                <a:cs typeface="MuseoModerno" pitchFamily="34" charset="-120"/>
              </a:rPr>
              <a:t>Traditional Banking</a:t>
            </a:r>
            <a:endParaRPr lang="en-US" sz="1551" dirty="0"/>
          </a:p>
        </p:txBody>
      </p:sp>
      <p:sp>
        <p:nvSpPr>
          <p:cNvPr id="8" name="Text 6"/>
          <p:cNvSpPr/>
          <p:nvPr/>
        </p:nvSpPr>
        <p:spPr>
          <a:xfrm>
            <a:off x="4665940" y="2233255"/>
            <a:ext cx="4718923" cy="251936"/>
          </a:xfrm>
          <a:prstGeom prst="rect">
            <a:avLst/>
          </a:prstGeom>
          <a:noFill/>
          <a:ln/>
        </p:spPr>
        <p:txBody>
          <a:bodyPr wrap="none" rtlCol="0" anchor="t"/>
          <a:lstStyle/>
          <a:p>
            <a:pPr marL="0" indent="0" algn="l">
              <a:lnSpc>
                <a:spcPts val="1985"/>
              </a:lnSpc>
              <a:buNone/>
            </a:pPr>
            <a:r>
              <a:rPr lang="en-US" sz="1241" dirty="0">
                <a:solidFill>
                  <a:srgbClr val="2B4150"/>
                </a:solidFill>
                <a:latin typeface="Source Sans Pro" pitchFamily="34" charset="0"/>
                <a:ea typeface="Source Sans Pro" pitchFamily="34" charset="-122"/>
                <a:cs typeface="Source Sans Pro" pitchFamily="34" charset="-120"/>
              </a:rPr>
              <a:t>Physical branch-based model with tellers and paper-based transactions.</a:t>
            </a:r>
            <a:endParaRPr lang="en-US" sz="1241" dirty="0"/>
          </a:p>
        </p:txBody>
      </p:sp>
      <p:sp>
        <p:nvSpPr>
          <p:cNvPr id="9" name="Shape 7"/>
          <p:cNvSpPr/>
          <p:nvPr/>
        </p:nvSpPr>
        <p:spPr>
          <a:xfrm>
            <a:off x="4587121" y="2635597"/>
            <a:ext cx="6391513" cy="9823"/>
          </a:xfrm>
          <a:prstGeom prst="rect">
            <a:avLst/>
          </a:prstGeom>
          <a:solidFill>
            <a:srgbClr val="325F7B"/>
          </a:solidFill>
          <a:ln/>
        </p:spPr>
      </p:sp>
      <p:sp>
        <p:nvSpPr>
          <p:cNvPr id="10" name="Shape 8"/>
          <p:cNvSpPr/>
          <p:nvPr/>
        </p:nvSpPr>
        <p:spPr>
          <a:xfrm>
            <a:off x="3572947" y="2721412"/>
            <a:ext cx="1871067" cy="907613"/>
          </a:xfrm>
          <a:prstGeom prst="roundRect">
            <a:avLst>
              <a:gd name="adj" fmla="val 5208"/>
            </a:avLst>
          </a:prstGeom>
          <a:solidFill>
            <a:srgbClr val="F6F0E4"/>
          </a:solidFill>
          <a:ln/>
        </p:spPr>
      </p:sp>
      <p:sp>
        <p:nvSpPr>
          <p:cNvPr id="11" name="Text 9"/>
          <p:cNvSpPr/>
          <p:nvPr/>
        </p:nvSpPr>
        <p:spPr>
          <a:xfrm>
            <a:off x="3730466" y="3017639"/>
            <a:ext cx="109537" cy="315039"/>
          </a:xfrm>
          <a:prstGeom prst="rect">
            <a:avLst/>
          </a:prstGeom>
          <a:noFill/>
          <a:ln/>
        </p:spPr>
        <p:txBody>
          <a:bodyPr wrap="none" rtlCol="0" anchor="t"/>
          <a:lstStyle/>
          <a:p>
            <a:pPr marL="0" indent="0" algn="ctr">
              <a:lnSpc>
                <a:spcPts val="2481"/>
              </a:lnSpc>
              <a:buNone/>
            </a:pPr>
            <a:r>
              <a:rPr lang="en-US" sz="1551" dirty="0">
                <a:solidFill>
                  <a:srgbClr val="124E73"/>
                </a:solidFill>
                <a:latin typeface="MuseoModerno" pitchFamily="34" charset="0"/>
                <a:ea typeface="MuseoModerno" pitchFamily="34" charset="-122"/>
                <a:cs typeface="MuseoModerno" pitchFamily="34" charset="-120"/>
              </a:rPr>
              <a:t>2</a:t>
            </a:r>
            <a:endParaRPr lang="en-US" sz="1551" dirty="0"/>
          </a:p>
        </p:txBody>
      </p:sp>
      <p:sp>
        <p:nvSpPr>
          <p:cNvPr id="12" name="Text 10"/>
          <p:cNvSpPr/>
          <p:nvPr/>
        </p:nvSpPr>
        <p:spPr>
          <a:xfrm>
            <a:off x="5601533" y="2878931"/>
            <a:ext cx="2612350" cy="246102"/>
          </a:xfrm>
          <a:prstGeom prst="rect">
            <a:avLst/>
          </a:prstGeom>
          <a:noFill/>
          <a:ln/>
        </p:spPr>
        <p:txBody>
          <a:bodyPr wrap="none" rtlCol="0" anchor="t"/>
          <a:lstStyle/>
          <a:p>
            <a:pPr marL="0" indent="0" algn="l">
              <a:lnSpc>
                <a:spcPts val="1939"/>
              </a:lnSpc>
              <a:buNone/>
            </a:pPr>
            <a:r>
              <a:rPr lang="en-US" sz="1551" dirty="0">
                <a:solidFill>
                  <a:srgbClr val="124E73"/>
                </a:solidFill>
                <a:latin typeface="MuseoModerno" pitchFamily="34" charset="0"/>
                <a:ea typeface="MuseoModerno" pitchFamily="34" charset="-122"/>
                <a:cs typeface="MuseoModerno" pitchFamily="34" charset="-120"/>
              </a:rPr>
              <a:t>Automated Teller Machines</a:t>
            </a:r>
            <a:endParaRPr lang="en-US" sz="1551" dirty="0"/>
          </a:p>
        </p:txBody>
      </p:sp>
      <p:sp>
        <p:nvSpPr>
          <p:cNvPr id="13" name="Text 11"/>
          <p:cNvSpPr/>
          <p:nvPr/>
        </p:nvSpPr>
        <p:spPr>
          <a:xfrm>
            <a:off x="5601533" y="3219569"/>
            <a:ext cx="4674870" cy="251936"/>
          </a:xfrm>
          <a:prstGeom prst="rect">
            <a:avLst/>
          </a:prstGeom>
          <a:noFill/>
          <a:ln/>
        </p:spPr>
        <p:txBody>
          <a:bodyPr wrap="none" rtlCol="0" anchor="t"/>
          <a:lstStyle/>
          <a:p>
            <a:pPr marL="0" indent="0" algn="l">
              <a:lnSpc>
                <a:spcPts val="1985"/>
              </a:lnSpc>
              <a:buNone/>
            </a:pPr>
            <a:r>
              <a:rPr lang="en-US" sz="1241" dirty="0">
                <a:solidFill>
                  <a:srgbClr val="2B4150"/>
                </a:solidFill>
                <a:latin typeface="Source Sans Pro" pitchFamily="34" charset="0"/>
                <a:ea typeface="Source Sans Pro" pitchFamily="34" charset="-122"/>
                <a:cs typeface="Source Sans Pro" pitchFamily="34" charset="-120"/>
              </a:rPr>
              <a:t>Introduction of ATMs for 24/7 access to cash and basic banking services.</a:t>
            </a:r>
            <a:endParaRPr lang="en-US" sz="1241" dirty="0"/>
          </a:p>
        </p:txBody>
      </p:sp>
      <p:sp>
        <p:nvSpPr>
          <p:cNvPr id="14" name="Shape 12"/>
          <p:cNvSpPr/>
          <p:nvPr/>
        </p:nvSpPr>
        <p:spPr>
          <a:xfrm>
            <a:off x="5522714" y="3621911"/>
            <a:ext cx="5455920" cy="9823"/>
          </a:xfrm>
          <a:prstGeom prst="rect">
            <a:avLst/>
          </a:prstGeom>
          <a:solidFill>
            <a:srgbClr val="325F7B"/>
          </a:solidFill>
          <a:ln/>
        </p:spPr>
      </p:sp>
      <p:sp>
        <p:nvSpPr>
          <p:cNvPr id="15" name="Shape 13"/>
          <p:cNvSpPr/>
          <p:nvPr/>
        </p:nvSpPr>
        <p:spPr>
          <a:xfrm>
            <a:off x="3572947" y="3707725"/>
            <a:ext cx="2806541" cy="1159550"/>
          </a:xfrm>
          <a:prstGeom prst="roundRect">
            <a:avLst>
              <a:gd name="adj" fmla="val 4077"/>
            </a:avLst>
          </a:prstGeom>
          <a:solidFill>
            <a:srgbClr val="F6F0E4"/>
          </a:solidFill>
          <a:ln/>
        </p:spPr>
      </p:sp>
      <p:sp>
        <p:nvSpPr>
          <p:cNvPr id="16" name="Text 14"/>
          <p:cNvSpPr/>
          <p:nvPr/>
        </p:nvSpPr>
        <p:spPr>
          <a:xfrm>
            <a:off x="3730466" y="4129921"/>
            <a:ext cx="110609" cy="315039"/>
          </a:xfrm>
          <a:prstGeom prst="rect">
            <a:avLst/>
          </a:prstGeom>
          <a:noFill/>
          <a:ln/>
        </p:spPr>
        <p:txBody>
          <a:bodyPr wrap="none" rtlCol="0" anchor="t"/>
          <a:lstStyle/>
          <a:p>
            <a:pPr marL="0" indent="0" algn="ctr">
              <a:lnSpc>
                <a:spcPts val="2481"/>
              </a:lnSpc>
              <a:buNone/>
            </a:pPr>
            <a:r>
              <a:rPr lang="en-US" sz="1551" dirty="0">
                <a:solidFill>
                  <a:srgbClr val="124E73"/>
                </a:solidFill>
                <a:latin typeface="MuseoModerno" pitchFamily="34" charset="0"/>
                <a:ea typeface="MuseoModerno" pitchFamily="34" charset="-122"/>
                <a:cs typeface="MuseoModerno" pitchFamily="34" charset="-120"/>
              </a:rPr>
              <a:t>3</a:t>
            </a:r>
            <a:endParaRPr lang="en-US" sz="1551" dirty="0"/>
          </a:p>
        </p:txBody>
      </p:sp>
      <p:sp>
        <p:nvSpPr>
          <p:cNvPr id="17" name="Text 15"/>
          <p:cNvSpPr/>
          <p:nvPr/>
        </p:nvSpPr>
        <p:spPr>
          <a:xfrm>
            <a:off x="6537008" y="3865245"/>
            <a:ext cx="2622352" cy="246102"/>
          </a:xfrm>
          <a:prstGeom prst="rect">
            <a:avLst/>
          </a:prstGeom>
          <a:noFill/>
          <a:ln/>
        </p:spPr>
        <p:txBody>
          <a:bodyPr wrap="none" rtlCol="0" anchor="t"/>
          <a:lstStyle/>
          <a:p>
            <a:pPr marL="0" indent="0" algn="l">
              <a:lnSpc>
                <a:spcPts val="1939"/>
              </a:lnSpc>
              <a:buNone/>
            </a:pPr>
            <a:r>
              <a:rPr lang="en-US" sz="1551" dirty="0">
                <a:solidFill>
                  <a:srgbClr val="124E73"/>
                </a:solidFill>
                <a:latin typeface="MuseoModerno" pitchFamily="34" charset="0"/>
                <a:ea typeface="MuseoModerno" pitchFamily="34" charset="-122"/>
                <a:cs typeface="MuseoModerno" pitchFamily="34" charset="-120"/>
              </a:rPr>
              <a:t>Online and Mobile Banking</a:t>
            </a:r>
            <a:endParaRPr lang="en-US" sz="1551" dirty="0"/>
          </a:p>
        </p:txBody>
      </p:sp>
      <p:sp>
        <p:nvSpPr>
          <p:cNvPr id="18" name="Text 16"/>
          <p:cNvSpPr/>
          <p:nvPr/>
        </p:nvSpPr>
        <p:spPr>
          <a:xfrm>
            <a:off x="6537008" y="4205883"/>
            <a:ext cx="4362807" cy="503873"/>
          </a:xfrm>
          <a:prstGeom prst="rect">
            <a:avLst/>
          </a:prstGeom>
          <a:noFill/>
          <a:ln/>
        </p:spPr>
        <p:txBody>
          <a:bodyPr wrap="square" rtlCol="0" anchor="t"/>
          <a:lstStyle/>
          <a:p>
            <a:pPr marL="0" indent="0" algn="l">
              <a:lnSpc>
                <a:spcPts val="1985"/>
              </a:lnSpc>
              <a:buNone/>
            </a:pPr>
            <a:r>
              <a:rPr lang="en-US" sz="1241" dirty="0">
                <a:solidFill>
                  <a:srgbClr val="2B4150"/>
                </a:solidFill>
                <a:latin typeface="Source Sans Pro" pitchFamily="34" charset="0"/>
                <a:ea typeface="Source Sans Pro" pitchFamily="34" charset="-122"/>
                <a:cs typeface="Source Sans Pro" pitchFamily="34" charset="-120"/>
              </a:rPr>
              <a:t>Seamless digital banking via websites and mobile apps for convenience and efficiency.</a:t>
            </a:r>
            <a:endParaRPr lang="en-US" sz="1241" dirty="0"/>
          </a:p>
        </p:txBody>
      </p:sp>
      <p:sp>
        <p:nvSpPr>
          <p:cNvPr id="19" name="Shape 17"/>
          <p:cNvSpPr/>
          <p:nvPr/>
        </p:nvSpPr>
        <p:spPr>
          <a:xfrm>
            <a:off x="6458188" y="4860161"/>
            <a:ext cx="4520446" cy="9823"/>
          </a:xfrm>
          <a:prstGeom prst="rect">
            <a:avLst/>
          </a:prstGeom>
          <a:solidFill>
            <a:srgbClr val="325F7B"/>
          </a:solidFill>
          <a:ln/>
        </p:spPr>
      </p:sp>
      <p:sp>
        <p:nvSpPr>
          <p:cNvPr id="20" name="Shape 18"/>
          <p:cNvSpPr/>
          <p:nvPr/>
        </p:nvSpPr>
        <p:spPr>
          <a:xfrm>
            <a:off x="3572947" y="4945975"/>
            <a:ext cx="3742134" cy="1411486"/>
          </a:xfrm>
          <a:prstGeom prst="roundRect">
            <a:avLst>
              <a:gd name="adj" fmla="val 3349"/>
            </a:avLst>
          </a:prstGeom>
          <a:solidFill>
            <a:srgbClr val="F6F0E4"/>
          </a:solidFill>
          <a:ln/>
        </p:spPr>
      </p:sp>
      <p:sp>
        <p:nvSpPr>
          <p:cNvPr id="21" name="Text 19"/>
          <p:cNvSpPr/>
          <p:nvPr/>
        </p:nvSpPr>
        <p:spPr>
          <a:xfrm>
            <a:off x="3730466" y="5494139"/>
            <a:ext cx="126802" cy="315039"/>
          </a:xfrm>
          <a:prstGeom prst="rect">
            <a:avLst/>
          </a:prstGeom>
          <a:noFill/>
          <a:ln/>
        </p:spPr>
        <p:txBody>
          <a:bodyPr wrap="none" rtlCol="0" anchor="t"/>
          <a:lstStyle/>
          <a:p>
            <a:pPr marL="0" indent="0" algn="ctr">
              <a:lnSpc>
                <a:spcPts val="2481"/>
              </a:lnSpc>
              <a:buNone/>
            </a:pPr>
            <a:r>
              <a:rPr lang="en-US" sz="1551" dirty="0">
                <a:solidFill>
                  <a:srgbClr val="124E73"/>
                </a:solidFill>
                <a:latin typeface="MuseoModerno" pitchFamily="34" charset="0"/>
                <a:ea typeface="MuseoModerno" pitchFamily="34" charset="-122"/>
                <a:cs typeface="MuseoModerno" pitchFamily="34" charset="-120"/>
              </a:rPr>
              <a:t>4</a:t>
            </a:r>
            <a:endParaRPr lang="en-US" sz="1551" dirty="0"/>
          </a:p>
        </p:txBody>
      </p:sp>
      <p:sp>
        <p:nvSpPr>
          <p:cNvPr id="22" name="Text 20"/>
          <p:cNvSpPr/>
          <p:nvPr/>
        </p:nvSpPr>
        <p:spPr>
          <a:xfrm>
            <a:off x="7472601" y="5103495"/>
            <a:ext cx="1969532" cy="246102"/>
          </a:xfrm>
          <a:prstGeom prst="rect">
            <a:avLst/>
          </a:prstGeom>
          <a:noFill/>
          <a:ln/>
        </p:spPr>
        <p:txBody>
          <a:bodyPr wrap="none" rtlCol="0" anchor="t"/>
          <a:lstStyle/>
          <a:p>
            <a:pPr marL="0" indent="0" algn="l">
              <a:lnSpc>
                <a:spcPts val="1939"/>
              </a:lnSpc>
              <a:buNone/>
            </a:pPr>
            <a:r>
              <a:rPr lang="en-US" sz="1551" dirty="0">
                <a:solidFill>
                  <a:srgbClr val="124E73"/>
                </a:solidFill>
                <a:latin typeface="MuseoModerno" pitchFamily="34" charset="0"/>
                <a:ea typeface="MuseoModerno" pitchFamily="34" charset="-122"/>
                <a:cs typeface="MuseoModerno" pitchFamily="34" charset="-120"/>
              </a:rPr>
              <a:t>Fintech Innovations</a:t>
            </a:r>
            <a:endParaRPr lang="en-US" sz="1551" dirty="0"/>
          </a:p>
        </p:txBody>
      </p:sp>
      <p:sp>
        <p:nvSpPr>
          <p:cNvPr id="23" name="Text 21"/>
          <p:cNvSpPr/>
          <p:nvPr/>
        </p:nvSpPr>
        <p:spPr>
          <a:xfrm>
            <a:off x="7472601" y="5444133"/>
            <a:ext cx="3427214" cy="755809"/>
          </a:xfrm>
          <a:prstGeom prst="rect">
            <a:avLst/>
          </a:prstGeom>
          <a:noFill/>
          <a:ln/>
        </p:spPr>
        <p:txBody>
          <a:bodyPr wrap="square" rtlCol="0" anchor="t"/>
          <a:lstStyle/>
          <a:p>
            <a:pPr marL="0" indent="0" algn="l">
              <a:lnSpc>
                <a:spcPts val="1985"/>
              </a:lnSpc>
              <a:buNone/>
            </a:pPr>
            <a:r>
              <a:rPr lang="en-US" sz="1241" dirty="0">
                <a:solidFill>
                  <a:srgbClr val="2B4150"/>
                </a:solidFill>
                <a:latin typeface="Source Sans Pro" pitchFamily="34" charset="0"/>
                <a:ea typeface="Source Sans Pro" pitchFamily="34" charset="-122"/>
                <a:cs typeface="Source Sans Pro" pitchFamily="34" charset="-120"/>
              </a:rPr>
              <a:t>Emergence of financial technology startups disrupting traditional banking with new products and services.</a:t>
            </a:r>
            <a:endParaRPr lang="en-US" sz="1241" dirty="0"/>
          </a:p>
        </p:txBody>
      </p:sp>
      <p:sp>
        <p:nvSpPr>
          <p:cNvPr id="24" name="Text 22"/>
          <p:cNvSpPr/>
          <p:nvPr/>
        </p:nvSpPr>
        <p:spPr>
          <a:xfrm>
            <a:off x="3572947" y="6534626"/>
            <a:ext cx="7484388" cy="1259681"/>
          </a:xfrm>
          <a:prstGeom prst="rect">
            <a:avLst/>
          </a:prstGeom>
          <a:noFill/>
          <a:ln/>
        </p:spPr>
        <p:txBody>
          <a:bodyPr wrap="square" rtlCol="0" anchor="t"/>
          <a:lstStyle/>
          <a:p>
            <a:pPr marL="0" indent="0">
              <a:lnSpc>
                <a:spcPts val="1985"/>
              </a:lnSpc>
              <a:buNone/>
            </a:pPr>
            <a:r>
              <a:rPr lang="en-US" sz="1241" dirty="0">
                <a:solidFill>
                  <a:srgbClr val="2B4150"/>
                </a:solidFill>
                <a:latin typeface="Source Sans Pro" pitchFamily="34" charset="0"/>
                <a:ea typeface="Source Sans Pro" pitchFamily="34" charset="-122"/>
                <a:cs typeface="Source Sans Pro" pitchFamily="34" charset="-120"/>
              </a:rPr>
              <a:t>The banking and financial services industry has undergone a remarkable transformation over the past few decades. From the traditional brick-and-mortar branches to the rise of digital banking and fintech solutions, the sector has continuously evolved to meet the changing needs and preferences of consumers. This staircase represents the key milestones in the industry's progression, showcasing how technology has revolutionized the way we access and manage our financial affairs.</a:t>
            </a:r>
            <a:endParaRPr lang="en-US" sz="124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32100"/>
          </a:xfrm>
          <a:prstGeom prst="rect">
            <a:avLst/>
          </a:prstGeom>
          <a:solidFill>
            <a:srgbClr val="FFFCF5"/>
          </a:solidFill>
          <a:ln/>
        </p:spPr>
      </p:sp>
      <p:sp>
        <p:nvSpPr>
          <p:cNvPr id="4" name="Text 2"/>
          <p:cNvSpPr/>
          <p:nvPr/>
        </p:nvSpPr>
        <p:spPr>
          <a:xfrm>
            <a:off x="2076807" y="606504"/>
            <a:ext cx="10476786" cy="1378268"/>
          </a:xfrm>
          <a:prstGeom prst="rect">
            <a:avLst/>
          </a:prstGeom>
          <a:noFill/>
          <a:ln/>
        </p:spPr>
        <p:txBody>
          <a:bodyPr wrap="square" rtlCol="0" anchor="t"/>
          <a:lstStyle/>
          <a:p>
            <a:pPr marL="0" indent="0">
              <a:lnSpc>
                <a:spcPts val="5427"/>
              </a:lnSpc>
              <a:buNone/>
            </a:pPr>
            <a:r>
              <a:rPr lang="en-US" sz="4342" dirty="0">
                <a:solidFill>
                  <a:srgbClr val="124E73"/>
                </a:solidFill>
                <a:latin typeface="MuseoModerno" pitchFamily="34" charset="0"/>
                <a:ea typeface="MuseoModerno" pitchFamily="34" charset="-122"/>
                <a:cs typeface="MuseoModerno" pitchFamily="34" charset="-120"/>
              </a:rPr>
              <a:t>The Future of Money and Banking in the Digital Age</a:t>
            </a:r>
            <a:endParaRPr lang="en-US" sz="4342" dirty="0"/>
          </a:p>
        </p:txBody>
      </p:sp>
      <p:sp>
        <p:nvSpPr>
          <p:cNvPr id="5" name="Shape 3"/>
          <p:cNvSpPr/>
          <p:nvPr/>
        </p:nvSpPr>
        <p:spPr>
          <a:xfrm>
            <a:off x="2076807" y="2598182"/>
            <a:ext cx="496253" cy="496253"/>
          </a:xfrm>
          <a:prstGeom prst="roundRect">
            <a:avLst>
              <a:gd name="adj" fmla="val 13334"/>
            </a:avLst>
          </a:prstGeom>
          <a:solidFill>
            <a:srgbClr val="F6F0E4"/>
          </a:solidFill>
          <a:ln/>
        </p:spPr>
      </p:sp>
      <p:sp>
        <p:nvSpPr>
          <p:cNvPr id="6" name="Text 4"/>
          <p:cNvSpPr/>
          <p:nvPr/>
        </p:nvSpPr>
        <p:spPr>
          <a:xfrm>
            <a:off x="2247305" y="2639497"/>
            <a:ext cx="155138" cy="413504"/>
          </a:xfrm>
          <a:prstGeom prst="rect">
            <a:avLst/>
          </a:prstGeom>
          <a:noFill/>
          <a:ln/>
        </p:spPr>
        <p:txBody>
          <a:bodyPr wrap="none" rtlCol="0" anchor="t"/>
          <a:lstStyle/>
          <a:p>
            <a:pPr marL="0" indent="0" algn="ctr">
              <a:lnSpc>
                <a:spcPts val="3256"/>
              </a:lnSpc>
              <a:buNone/>
            </a:pPr>
            <a:r>
              <a:rPr lang="en-US" sz="2605" dirty="0">
                <a:solidFill>
                  <a:srgbClr val="124E73"/>
                </a:solidFill>
                <a:latin typeface="MuseoModerno" pitchFamily="34" charset="0"/>
                <a:ea typeface="MuseoModerno" pitchFamily="34" charset="-122"/>
                <a:cs typeface="MuseoModerno" pitchFamily="34" charset="-120"/>
              </a:rPr>
              <a:t>1</a:t>
            </a:r>
            <a:endParaRPr lang="en-US" sz="2605" dirty="0"/>
          </a:p>
        </p:txBody>
      </p:sp>
      <p:sp>
        <p:nvSpPr>
          <p:cNvPr id="7" name="Text 5"/>
          <p:cNvSpPr/>
          <p:nvPr/>
        </p:nvSpPr>
        <p:spPr>
          <a:xfrm>
            <a:off x="2793563" y="2674025"/>
            <a:ext cx="4038362" cy="344686"/>
          </a:xfrm>
          <a:prstGeom prst="rect">
            <a:avLst/>
          </a:prstGeom>
          <a:noFill/>
          <a:ln/>
        </p:spPr>
        <p:txBody>
          <a:bodyPr wrap="none" rtlCol="0" anchor="t"/>
          <a:lstStyle/>
          <a:p>
            <a:pPr marL="0" indent="0">
              <a:lnSpc>
                <a:spcPts val="2714"/>
              </a:lnSpc>
              <a:buNone/>
            </a:pPr>
            <a:r>
              <a:rPr lang="en-US" sz="2171" dirty="0">
                <a:solidFill>
                  <a:srgbClr val="124E73"/>
                </a:solidFill>
                <a:latin typeface="MuseoModerno" pitchFamily="34" charset="0"/>
                <a:ea typeface="MuseoModerno" pitchFamily="34" charset="-122"/>
                <a:cs typeface="MuseoModerno" pitchFamily="34" charset="-120"/>
              </a:rPr>
              <a:t>Cryptocurrency and Blockchain</a:t>
            </a:r>
            <a:endParaRPr lang="en-US" sz="2171" dirty="0"/>
          </a:p>
        </p:txBody>
      </p:sp>
      <p:sp>
        <p:nvSpPr>
          <p:cNvPr id="8" name="Text 6"/>
          <p:cNvSpPr/>
          <p:nvPr/>
        </p:nvSpPr>
        <p:spPr>
          <a:xfrm>
            <a:off x="2793563" y="3150989"/>
            <a:ext cx="4411385" cy="1764506"/>
          </a:xfrm>
          <a:prstGeom prst="rect">
            <a:avLst/>
          </a:prstGeom>
          <a:noFill/>
          <a:ln/>
        </p:spPr>
        <p:txBody>
          <a:bodyPr wrap="square" rtlCol="0" anchor="t"/>
          <a:lstStyle/>
          <a:p>
            <a:pPr marL="0" indent="0">
              <a:lnSpc>
                <a:spcPts val="2779"/>
              </a:lnSpc>
              <a:buNone/>
            </a:pPr>
            <a:r>
              <a:rPr lang="en-US" sz="1737" dirty="0">
                <a:solidFill>
                  <a:srgbClr val="2B4150"/>
                </a:solidFill>
                <a:latin typeface="Source Sans Pro" pitchFamily="34" charset="0"/>
                <a:ea typeface="Source Sans Pro" pitchFamily="34" charset="-122"/>
                <a:cs typeface="Source Sans Pro" pitchFamily="34" charset="-120"/>
              </a:rPr>
              <a:t>The rise of decentralized digital currencies and blockchain technology is poised to revolutionize traditional banking, enabling secure, transparent, and borderless financial transactions.</a:t>
            </a:r>
            <a:endParaRPr lang="en-US" sz="1737" dirty="0"/>
          </a:p>
        </p:txBody>
      </p:sp>
      <p:sp>
        <p:nvSpPr>
          <p:cNvPr id="9" name="Shape 7"/>
          <p:cNvSpPr/>
          <p:nvPr/>
        </p:nvSpPr>
        <p:spPr>
          <a:xfrm>
            <a:off x="7425452" y="2598182"/>
            <a:ext cx="496253" cy="496253"/>
          </a:xfrm>
          <a:prstGeom prst="roundRect">
            <a:avLst>
              <a:gd name="adj" fmla="val 13334"/>
            </a:avLst>
          </a:prstGeom>
          <a:solidFill>
            <a:srgbClr val="F6F0E4"/>
          </a:solidFill>
          <a:ln/>
        </p:spPr>
      </p:sp>
      <p:sp>
        <p:nvSpPr>
          <p:cNvPr id="10" name="Text 8"/>
          <p:cNvSpPr/>
          <p:nvPr/>
        </p:nvSpPr>
        <p:spPr>
          <a:xfrm>
            <a:off x="7581543" y="2639497"/>
            <a:ext cx="183952" cy="413504"/>
          </a:xfrm>
          <a:prstGeom prst="rect">
            <a:avLst/>
          </a:prstGeom>
          <a:noFill/>
          <a:ln/>
        </p:spPr>
        <p:txBody>
          <a:bodyPr wrap="none" rtlCol="0" anchor="t"/>
          <a:lstStyle/>
          <a:p>
            <a:pPr marL="0" indent="0" algn="ctr">
              <a:lnSpc>
                <a:spcPts val="3256"/>
              </a:lnSpc>
              <a:buNone/>
            </a:pPr>
            <a:r>
              <a:rPr lang="en-US" sz="2605" dirty="0">
                <a:solidFill>
                  <a:srgbClr val="124E73"/>
                </a:solidFill>
                <a:latin typeface="MuseoModerno" pitchFamily="34" charset="0"/>
                <a:ea typeface="MuseoModerno" pitchFamily="34" charset="-122"/>
                <a:cs typeface="MuseoModerno" pitchFamily="34" charset="-120"/>
              </a:rPr>
              <a:t>2</a:t>
            </a:r>
            <a:endParaRPr lang="en-US" sz="2605" dirty="0"/>
          </a:p>
        </p:txBody>
      </p:sp>
      <p:sp>
        <p:nvSpPr>
          <p:cNvPr id="11" name="Text 9"/>
          <p:cNvSpPr/>
          <p:nvPr/>
        </p:nvSpPr>
        <p:spPr>
          <a:xfrm>
            <a:off x="8142208" y="2674025"/>
            <a:ext cx="4411385" cy="689372"/>
          </a:xfrm>
          <a:prstGeom prst="rect">
            <a:avLst/>
          </a:prstGeom>
          <a:noFill/>
          <a:ln/>
        </p:spPr>
        <p:txBody>
          <a:bodyPr wrap="square" rtlCol="0" anchor="t"/>
          <a:lstStyle/>
          <a:p>
            <a:pPr marL="0" indent="0">
              <a:lnSpc>
                <a:spcPts val="2714"/>
              </a:lnSpc>
              <a:buNone/>
            </a:pPr>
            <a:r>
              <a:rPr lang="en-US" sz="2171" dirty="0">
                <a:solidFill>
                  <a:srgbClr val="124E73"/>
                </a:solidFill>
                <a:latin typeface="MuseoModerno" pitchFamily="34" charset="0"/>
                <a:ea typeface="MuseoModerno" pitchFamily="34" charset="-122"/>
                <a:cs typeface="MuseoModerno" pitchFamily="34" charset="-120"/>
              </a:rPr>
              <a:t>Cashless Payments and Mobile Wallets</a:t>
            </a:r>
            <a:endParaRPr lang="en-US" sz="2171" dirty="0"/>
          </a:p>
        </p:txBody>
      </p:sp>
      <p:sp>
        <p:nvSpPr>
          <p:cNvPr id="12" name="Text 10"/>
          <p:cNvSpPr/>
          <p:nvPr/>
        </p:nvSpPr>
        <p:spPr>
          <a:xfrm>
            <a:off x="8142208" y="3495675"/>
            <a:ext cx="4411385" cy="1411605"/>
          </a:xfrm>
          <a:prstGeom prst="rect">
            <a:avLst/>
          </a:prstGeom>
          <a:noFill/>
          <a:ln/>
        </p:spPr>
        <p:txBody>
          <a:bodyPr wrap="square" rtlCol="0" anchor="t"/>
          <a:lstStyle/>
          <a:p>
            <a:pPr marL="0" indent="0">
              <a:lnSpc>
                <a:spcPts val="2779"/>
              </a:lnSpc>
              <a:buNone/>
            </a:pPr>
            <a:r>
              <a:rPr lang="en-US" sz="1737" dirty="0">
                <a:solidFill>
                  <a:srgbClr val="2B4150"/>
                </a:solidFill>
                <a:latin typeface="Source Sans Pro" pitchFamily="34" charset="0"/>
                <a:ea typeface="Source Sans Pro" pitchFamily="34" charset="-122"/>
                <a:cs typeface="Source Sans Pro" pitchFamily="34" charset="-120"/>
              </a:rPr>
              <a:t>The proliferation of mobile payment apps, digital wallets, and contactless technologies is driving a shift towards a cashless society, enhancing convenience and financial inclusion.</a:t>
            </a:r>
            <a:endParaRPr lang="en-US" sz="1737" dirty="0"/>
          </a:p>
        </p:txBody>
      </p:sp>
      <p:sp>
        <p:nvSpPr>
          <p:cNvPr id="13" name="Shape 11"/>
          <p:cNvSpPr/>
          <p:nvPr/>
        </p:nvSpPr>
        <p:spPr>
          <a:xfrm>
            <a:off x="2076807" y="5308283"/>
            <a:ext cx="496253" cy="496253"/>
          </a:xfrm>
          <a:prstGeom prst="roundRect">
            <a:avLst>
              <a:gd name="adj" fmla="val 13334"/>
            </a:avLst>
          </a:prstGeom>
          <a:solidFill>
            <a:srgbClr val="F6F0E4"/>
          </a:solidFill>
          <a:ln/>
        </p:spPr>
      </p:sp>
      <p:sp>
        <p:nvSpPr>
          <p:cNvPr id="14" name="Text 12"/>
          <p:cNvSpPr/>
          <p:nvPr/>
        </p:nvSpPr>
        <p:spPr>
          <a:xfrm>
            <a:off x="2231946" y="5349597"/>
            <a:ext cx="185976" cy="413504"/>
          </a:xfrm>
          <a:prstGeom prst="rect">
            <a:avLst/>
          </a:prstGeom>
          <a:noFill/>
          <a:ln/>
        </p:spPr>
        <p:txBody>
          <a:bodyPr wrap="none" rtlCol="0" anchor="t"/>
          <a:lstStyle/>
          <a:p>
            <a:pPr marL="0" indent="0" algn="ctr">
              <a:lnSpc>
                <a:spcPts val="3256"/>
              </a:lnSpc>
              <a:buNone/>
            </a:pPr>
            <a:r>
              <a:rPr lang="en-US" sz="2605" dirty="0">
                <a:solidFill>
                  <a:srgbClr val="124E73"/>
                </a:solidFill>
                <a:latin typeface="MuseoModerno" pitchFamily="34" charset="0"/>
                <a:ea typeface="MuseoModerno" pitchFamily="34" charset="-122"/>
                <a:cs typeface="MuseoModerno" pitchFamily="34" charset="-120"/>
              </a:rPr>
              <a:t>3</a:t>
            </a:r>
            <a:endParaRPr lang="en-US" sz="2605" dirty="0"/>
          </a:p>
        </p:txBody>
      </p:sp>
      <p:sp>
        <p:nvSpPr>
          <p:cNvPr id="15" name="Text 13"/>
          <p:cNvSpPr/>
          <p:nvPr/>
        </p:nvSpPr>
        <p:spPr>
          <a:xfrm>
            <a:off x="2793563" y="5384125"/>
            <a:ext cx="4411385" cy="689372"/>
          </a:xfrm>
          <a:prstGeom prst="rect">
            <a:avLst/>
          </a:prstGeom>
          <a:noFill/>
          <a:ln/>
        </p:spPr>
        <p:txBody>
          <a:bodyPr wrap="square" rtlCol="0" anchor="t"/>
          <a:lstStyle/>
          <a:p>
            <a:pPr marL="0" indent="0">
              <a:lnSpc>
                <a:spcPts val="2714"/>
              </a:lnSpc>
              <a:buNone/>
            </a:pPr>
            <a:r>
              <a:rPr lang="en-US" sz="2171" dirty="0">
                <a:solidFill>
                  <a:srgbClr val="124E73"/>
                </a:solidFill>
                <a:latin typeface="MuseoModerno" pitchFamily="34" charset="0"/>
                <a:ea typeface="MuseoModerno" pitchFamily="34" charset="-122"/>
                <a:cs typeface="MuseoModerno" pitchFamily="34" charset="-120"/>
              </a:rPr>
              <a:t>Artificial Intelligence and Machine Learning</a:t>
            </a:r>
            <a:endParaRPr lang="en-US" sz="2171" dirty="0"/>
          </a:p>
        </p:txBody>
      </p:sp>
      <p:sp>
        <p:nvSpPr>
          <p:cNvPr id="16" name="Text 14"/>
          <p:cNvSpPr/>
          <p:nvPr/>
        </p:nvSpPr>
        <p:spPr>
          <a:xfrm>
            <a:off x="2793563" y="6205776"/>
            <a:ext cx="4411385" cy="1411605"/>
          </a:xfrm>
          <a:prstGeom prst="rect">
            <a:avLst/>
          </a:prstGeom>
          <a:noFill/>
          <a:ln/>
        </p:spPr>
        <p:txBody>
          <a:bodyPr wrap="square" rtlCol="0" anchor="t"/>
          <a:lstStyle/>
          <a:p>
            <a:pPr marL="0" indent="0">
              <a:lnSpc>
                <a:spcPts val="2779"/>
              </a:lnSpc>
              <a:buNone/>
            </a:pPr>
            <a:r>
              <a:rPr lang="en-US" sz="1737" dirty="0">
                <a:solidFill>
                  <a:srgbClr val="2B4150"/>
                </a:solidFill>
                <a:latin typeface="Source Sans Pro" pitchFamily="34" charset="0"/>
                <a:ea typeface="Source Sans Pro" pitchFamily="34" charset="-122"/>
                <a:cs typeface="Source Sans Pro" pitchFamily="34" charset="-120"/>
              </a:rPr>
              <a:t>Banks and financial institutions are leveraging AI and ML to automate processes, personalize services, and detect fraud, improving efficiency and customer experience.</a:t>
            </a:r>
            <a:endParaRPr lang="en-US" sz="1737" dirty="0"/>
          </a:p>
        </p:txBody>
      </p:sp>
      <p:sp>
        <p:nvSpPr>
          <p:cNvPr id="17" name="Shape 15"/>
          <p:cNvSpPr/>
          <p:nvPr/>
        </p:nvSpPr>
        <p:spPr>
          <a:xfrm>
            <a:off x="7425452" y="5308283"/>
            <a:ext cx="496253" cy="496253"/>
          </a:xfrm>
          <a:prstGeom prst="roundRect">
            <a:avLst>
              <a:gd name="adj" fmla="val 13334"/>
            </a:avLst>
          </a:prstGeom>
          <a:solidFill>
            <a:srgbClr val="F6F0E4"/>
          </a:solidFill>
          <a:ln/>
        </p:spPr>
      </p:sp>
      <p:sp>
        <p:nvSpPr>
          <p:cNvPr id="18" name="Text 16"/>
          <p:cNvSpPr/>
          <p:nvPr/>
        </p:nvSpPr>
        <p:spPr>
          <a:xfrm>
            <a:off x="7567017" y="5349597"/>
            <a:ext cx="213122" cy="413504"/>
          </a:xfrm>
          <a:prstGeom prst="rect">
            <a:avLst/>
          </a:prstGeom>
          <a:noFill/>
          <a:ln/>
        </p:spPr>
        <p:txBody>
          <a:bodyPr wrap="none" rtlCol="0" anchor="t"/>
          <a:lstStyle/>
          <a:p>
            <a:pPr marL="0" indent="0" algn="ctr">
              <a:lnSpc>
                <a:spcPts val="3256"/>
              </a:lnSpc>
              <a:buNone/>
            </a:pPr>
            <a:r>
              <a:rPr lang="en-US" sz="2605" dirty="0">
                <a:solidFill>
                  <a:srgbClr val="124E73"/>
                </a:solidFill>
                <a:latin typeface="MuseoModerno" pitchFamily="34" charset="0"/>
                <a:ea typeface="MuseoModerno" pitchFamily="34" charset="-122"/>
                <a:cs typeface="MuseoModerno" pitchFamily="34" charset="-120"/>
              </a:rPr>
              <a:t>4</a:t>
            </a:r>
            <a:endParaRPr lang="en-US" sz="2605" dirty="0"/>
          </a:p>
        </p:txBody>
      </p:sp>
      <p:sp>
        <p:nvSpPr>
          <p:cNvPr id="19" name="Text 17"/>
          <p:cNvSpPr/>
          <p:nvPr/>
        </p:nvSpPr>
        <p:spPr>
          <a:xfrm>
            <a:off x="8142208" y="5384125"/>
            <a:ext cx="4359473" cy="344686"/>
          </a:xfrm>
          <a:prstGeom prst="rect">
            <a:avLst/>
          </a:prstGeom>
          <a:noFill/>
          <a:ln/>
        </p:spPr>
        <p:txBody>
          <a:bodyPr wrap="none" rtlCol="0" anchor="t"/>
          <a:lstStyle/>
          <a:p>
            <a:pPr marL="0" indent="0">
              <a:lnSpc>
                <a:spcPts val="2714"/>
              </a:lnSpc>
              <a:buNone/>
            </a:pPr>
            <a:r>
              <a:rPr lang="en-US" sz="2171" dirty="0">
                <a:solidFill>
                  <a:srgbClr val="124E73"/>
                </a:solidFill>
                <a:latin typeface="MuseoModerno" pitchFamily="34" charset="0"/>
                <a:ea typeface="MuseoModerno" pitchFamily="34" charset="-122"/>
                <a:cs typeface="MuseoModerno" pitchFamily="34" charset="-120"/>
              </a:rPr>
              <a:t>Open Banking and Data Sharing</a:t>
            </a:r>
            <a:endParaRPr lang="en-US" sz="2171" dirty="0"/>
          </a:p>
        </p:txBody>
      </p:sp>
      <p:sp>
        <p:nvSpPr>
          <p:cNvPr id="20" name="Text 18"/>
          <p:cNvSpPr/>
          <p:nvPr/>
        </p:nvSpPr>
        <p:spPr>
          <a:xfrm>
            <a:off x="8142208" y="5861090"/>
            <a:ext cx="4411385" cy="1764506"/>
          </a:xfrm>
          <a:prstGeom prst="rect">
            <a:avLst/>
          </a:prstGeom>
          <a:noFill/>
          <a:ln/>
        </p:spPr>
        <p:txBody>
          <a:bodyPr wrap="square" rtlCol="0" anchor="t"/>
          <a:lstStyle/>
          <a:p>
            <a:pPr marL="0" indent="0">
              <a:lnSpc>
                <a:spcPts val="2779"/>
              </a:lnSpc>
              <a:buNone/>
            </a:pPr>
            <a:r>
              <a:rPr lang="en-US" sz="1737" dirty="0">
                <a:solidFill>
                  <a:srgbClr val="2B4150"/>
                </a:solidFill>
                <a:latin typeface="Source Sans Pro" pitchFamily="34" charset="0"/>
                <a:ea typeface="Source Sans Pro" pitchFamily="34" charset="-122"/>
                <a:cs typeface="Source Sans Pro" pitchFamily="34" charset="-120"/>
              </a:rPr>
              <a:t>Regulatory initiatives, such as open banking, are enabling secure data sharing between financial institutions and third-party providers, fostering innovation and enhancing financial services.</a:t>
            </a:r>
            <a:endParaRPr lang="en-US" sz="173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037993" y="3834646"/>
            <a:ext cx="5554980"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Functions of Money</a:t>
            </a:r>
            <a:endParaRPr lang="en-US" sz="4374" dirty="0"/>
          </a:p>
        </p:txBody>
      </p:sp>
      <p:sp>
        <p:nvSpPr>
          <p:cNvPr id="6" name="Text 3"/>
          <p:cNvSpPr/>
          <p:nvPr/>
        </p:nvSpPr>
        <p:spPr>
          <a:xfrm>
            <a:off x="2393394" y="4862274"/>
            <a:ext cx="10199013"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2B4150"/>
                </a:solidFill>
                <a:latin typeface="Source Sans Pro" pitchFamily="34" charset="0"/>
                <a:ea typeface="Source Sans Pro" pitchFamily="34" charset="-122"/>
                <a:cs typeface="Source Sans Pro" pitchFamily="34" charset="-120"/>
              </a:rPr>
              <a:t>Medium of Exchange: Money allows for the seamless exchange of goods and services, facilitating trade and commerce.</a:t>
            </a:r>
            <a:endParaRPr lang="en-US" sz="1750" dirty="0"/>
          </a:p>
        </p:txBody>
      </p:sp>
      <p:sp>
        <p:nvSpPr>
          <p:cNvPr id="7" name="Text 4"/>
          <p:cNvSpPr/>
          <p:nvPr/>
        </p:nvSpPr>
        <p:spPr>
          <a:xfrm>
            <a:off x="2393394" y="5661898"/>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2B4150"/>
                </a:solidFill>
                <a:latin typeface="Source Sans Pro" pitchFamily="34" charset="0"/>
                <a:ea typeface="Source Sans Pro" pitchFamily="34" charset="-122"/>
                <a:cs typeface="Source Sans Pro" pitchFamily="34" charset="-120"/>
              </a:rPr>
              <a:t>Unit of Account: Money provides a standardized measure for the value of goods, services, and assets, enabling accurate pricing and accounting.</a:t>
            </a:r>
            <a:endParaRPr lang="en-US" sz="1750" dirty="0"/>
          </a:p>
        </p:txBody>
      </p:sp>
      <p:sp>
        <p:nvSpPr>
          <p:cNvPr id="8" name="Text 5"/>
          <p:cNvSpPr/>
          <p:nvPr/>
        </p:nvSpPr>
        <p:spPr>
          <a:xfrm>
            <a:off x="2393394" y="6461522"/>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2B4150"/>
                </a:solidFill>
                <a:latin typeface="Source Sans Pro" pitchFamily="34" charset="0"/>
                <a:ea typeface="Source Sans Pro" pitchFamily="34" charset="-122"/>
                <a:cs typeface="Source Sans Pro" pitchFamily="34" charset="-120"/>
              </a:rPr>
              <a:t>Store of Value: Money can be saved and accumulated, allowing individuals and entities to preserve their purchasing power over time.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037993" y="3834646"/>
            <a:ext cx="9768364"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Money Supply and Monetary Policy</a:t>
            </a:r>
            <a:endParaRPr lang="en-US" sz="4374" dirty="0"/>
          </a:p>
        </p:txBody>
      </p:sp>
      <p:sp>
        <p:nvSpPr>
          <p:cNvPr id="6" name="Text 3"/>
          <p:cNvSpPr/>
          <p:nvPr/>
        </p:nvSpPr>
        <p:spPr>
          <a:xfrm>
            <a:off x="2393394" y="4862274"/>
            <a:ext cx="10199013"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2B4150"/>
                </a:solidFill>
                <a:latin typeface="Source Sans Pro" pitchFamily="34" charset="0"/>
                <a:ea typeface="Source Sans Pro" pitchFamily="34" charset="-122"/>
                <a:cs typeface="Source Sans Pro" pitchFamily="34" charset="-120"/>
              </a:rPr>
              <a:t>Money Supply: The total amount of money circulating in an economy, including currency, bank deposits, and other liquid assets.</a:t>
            </a:r>
            <a:endParaRPr lang="en-US" sz="1750" dirty="0"/>
          </a:p>
        </p:txBody>
      </p:sp>
      <p:sp>
        <p:nvSpPr>
          <p:cNvPr id="7" name="Text 4"/>
          <p:cNvSpPr/>
          <p:nvPr/>
        </p:nvSpPr>
        <p:spPr>
          <a:xfrm>
            <a:off x="2393394" y="5661898"/>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2B4150"/>
                </a:solidFill>
                <a:latin typeface="Source Sans Pro" pitchFamily="34" charset="0"/>
                <a:ea typeface="Source Sans Pro" pitchFamily="34" charset="-122"/>
                <a:cs typeface="Source Sans Pro" pitchFamily="34" charset="-120"/>
              </a:rPr>
              <a:t>Monetary Policy: The actions taken by central banks to control the money supply and influence economic conditions, such as interest rates, inflation, and employment.</a:t>
            </a:r>
            <a:endParaRPr lang="en-US" sz="1750" dirty="0"/>
          </a:p>
        </p:txBody>
      </p:sp>
      <p:sp>
        <p:nvSpPr>
          <p:cNvPr id="8" name="Text 5"/>
          <p:cNvSpPr/>
          <p:nvPr/>
        </p:nvSpPr>
        <p:spPr>
          <a:xfrm>
            <a:off x="2393394" y="6461522"/>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2B4150"/>
                </a:solidFill>
                <a:latin typeface="Source Sans Pro" pitchFamily="34" charset="0"/>
                <a:ea typeface="Source Sans Pro" pitchFamily="34" charset="-122"/>
                <a:cs typeface="Source Sans Pro" pitchFamily="34" charset="-120"/>
              </a:rPr>
              <a:t>Tools of Monetary Policy: Central banks use tools like open market operations, reserve requirements, and interest rate adjustments to manage the money supply and achieve economic objectives.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707237"/>
            <a:ext cx="7477601" cy="1388745"/>
          </a:xfrm>
          <a:prstGeom prst="rect">
            <a:avLst/>
          </a:prstGeom>
          <a:noFill/>
          <a:ln/>
        </p:spPr>
        <p:txBody>
          <a:bodyPr wrap="squar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Central Banking and Monetary Authorities</a:t>
            </a:r>
            <a:endParaRPr lang="en-US" sz="4374" dirty="0"/>
          </a:p>
        </p:txBody>
      </p:sp>
      <p:sp>
        <p:nvSpPr>
          <p:cNvPr id="6" name="Text 3"/>
          <p:cNvSpPr/>
          <p:nvPr/>
        </p:nvSpPr>
        <p:spPr>
          <a:xfrm>
            <a:off x="833199" y="3429238"/>
            <a:ext cx="7477601" cy="1421606"/>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Central banks are the primary monetary authorities responsible for regulating the money supply, setting interest rates, and implementing monetary policies to influence economic conditions. They play a crucial role in maintaining financial stability and promoting sustainable economic growth.</a:t>
            </a:r>
            <a:endParaRPr lang="en-US" sz="1750" dirty="0"/>
          </a:p>
        </p:txBody>
      </p:sp>
      <p:sp>
        <p:nvSpPr>
          <p:cNvPr id="7" name="Text 4"/>
          <p:cNvSpPr/>
          <p:nvPr/>
        </p:nvSpPr>
        <p:spPr>
          <a:xfrm>
            <a:off x="833199" y="5100757"/>
            <a:ext cx="7477601" cy="1421606"/>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Monetary authorities, such as the Federal Reserve in the United States or the European Central Bank, have a range of tools at their disposal, including open market operations, reserve requirements, and discount rates, to achieve their policy objectives.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1087993"/>
            <a:ext cx="9503926"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Fractional Reserve Banking System</a:t>
            </a:r>
            <a:endParaRPr lang="en-US" sz="4374" dirty="0"/>
          </a:p>
        </p:txBody>
      </p:sp>
      <p:sp>
        <p:nvSpPr>
          <p:cNvPr id="5" name="Shape 3"/>
          <p:cNvSpPr/>
          <p:nvPr/>
        </p:nvSpPr>
        <p:spPr>
          <a:xfrm>
            <a:off x="2037993" y="2226707"/>
            <a:ext cx="5166122" cy="2346365"/>
          </a:xfrm>
          <a:prstGeom prst="roundRect">
            <a:avLst>
              <a:gd name="adj" fmla="val 2841"/>
            </a:avLst>
          </a:prstGeom>
          <a:solidFill>
            <a:srgbClr val="F6F0E4"/>
          </a:solidFill>
          <a:ln/>
        </p:spPr>
      </p:sp>
      <p:sp>
        <p:nvSpPr>
          <p:cNvPr id="6" name="Text 4"/>
          <p:cNvSpPr/>
          <p:nvPr/>
        </p:nvSpPr>
        <p:spPr>
          <a:xfrm>
            <a:off x="2260163" y="2448878"/>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Lending Capacity</a:t>
            </a:r>
            <a:endParaRPr lang="en-US" sz="2187" dirty="0"/>
          </a:p>
        </p:txBody>
      </p:sp>
      <p:sp>
        <p:nvSpPr>
          <p:cNvPr id="7" name="Text 5"/>
          <p:cNvSpPr/>
          <p:nvPr/>
        </p:nvSpPr>
        <p:spPr>
          <a:xfrm>
            <a:off x="2260163" y="2929295"/>
            <a:ext cx="4721781" cy="1421606"/>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Banks hold only a fraction of their deposits as reserves, allowing them to lend out the remaining funds and create new money through the fractional reserve system.</a:t>
            </a:r>
            <a:endParaRPr lang="en-US" sz="1750" dirty="0"/>
          </a:p>
        </p:txBody>
      </p:sp>
      <p:sp>
        <p:nvSpPr>
          <p:cNvPr id="8" name="Shape 6"/>
          <p:cNvSpPr/>
          <p:nvPr/>
        </p:nvSpPr>
        <p:spPr>
          <a:xfrm>
            <a:off x="7426285" y="2226707"/>
            <a:ext cx="5166122" cy="2346365"/>
          </a:xfrm>
          <a:prstGeom prst="roundRect">
            <a:avLst>
              <a:gd name="adj" fmla="val 2841"/>
            </a:avLst>
          </a:prstGeom>
          <a:solidFill>
            <a:srgbClr val="F6F0E4"/>
          </a:solidFill>
          <a:ln/>
        </p:spPr>
      </p:sp>
      <p:sp>
        <p:nvSpPr>
          <p:cNvPr id="9" name="Text 7"/>
          <p:cNvSpPr/>
          <p:nvPr/>
        </p:nvSpPr>
        <p:spPr>
          <a:xfrm>
            <a:off x="7648456" y="2448878"/>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Money Multiplier</a:t>
            </a:r>
            <a:endParaRPr lang="en-US" sz="2187" dirty="0"/>
          </a:p>
        </p:txBody>
      </p:sp>
      <p:sp>
        <p:nvSpPr>
          <p:cNvPr id="10" name="Text 8"/>
          <p:cNvSpPr/>
          <p:nvPr/>
        </p:nvSpPr>
        <p:spPr>
          <a:xfrm>
            <a:off x="7648456" y="2929295"/>
            <a:ext cx="4721781" cy="1066205"/>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The fractional reserve system enables banks to multiply the money supply, as each loan creates new deposits that can be lent out again.</a:t>
            </a:r>
            <a:endParaRPr lang="en-US" sz="1750" dirty="0"/>
          </a:p>
        </p:txBody>
      </p:sp>
      <p:sp>
        <p:nvSpPr>
          <p:cNvPr id="11" name="Shape 9"/>
          <p:cNvSpPr/>
          <p:nvPr/>
        </p:nvSpPr>
        <p:spPr>
          <a:xfrm>
            <a:off x="2037993" y="4795242"/>
            <a:ext cx="5166122" cy="2346365"/>
          </a:xfrm>
          <a:prstGeom prst="roundRect">
            <a:avLst>
              <a:gd name="adj" fmla="val 2841"/>
            </a:avLst>
          </a:prstGeom>
          <a:solidFill>
            <a:srgbClr val="F6F0E4"/>
          </a:solidFill>
          <a:ln/>
        </p:spPr>
      </p:sp>
      <p:sp>
        <p:nvSpPr>
          <p:cNvPr id="12" name="Text 10"/>
          <p:cNvSpPr/>
          <p:nvPr/>
        </p:nvSpPr>
        <p:spPr>
          <a:xfrm>
            <a:off x="2260163" y="5017413"/>
            <a:ext cx="3460194"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Regulation and Oversight</a:t>
            </a:r>
            <a:endParaRPr lang="en-US" sz="2187" dirty="0"/>
          </a:p>
        </p:txBody>
      </p:sp>
      <p:sp>
        <p:nvSpPr>
          <p:cNvPr id="13" name="Text 11"/>
          <p:cNvSpPr/>
          <p:nvPr/>
        </p:nvSpPr>
        <p:spPr>
          <a:xfrm>
            <a:off x="2260163" y="5497830"/>
            <a:ext cx="4721781" cy="1066205"/>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Central banks and regulatory authorities set the reserve requirement ratios to manage the money supply and mitigate risks in the banking system.</a:t>
            </a:r>
            <a:endParaRPr lang="en-US" sz="1750" dirty="0"/>
          </a:p>
        </p:txBody>
      </p:sp>
      <p:sp>
        <p:nvSpPr>
          <p:cNvPr id="14" name="Shape 12"/>
          <p:cNvSpPr/>
          <p:nvPr/>
        </p:nvSpPr>
        <p:spPr>
          <a:xfrm>
            <a:off x="7426285" y="4795242"/>
            <a:ext cx="5166122" cy="2346365"/>
          </a:xfrm>
          <a:prstGeom prst="roundRect">
            <a:avLst>
              <a:gd name="adj" fmla="val 2841"/>
            </a:avLst>
          </a:prstGeom>
          <a:solidFill>
            <a:srgbClr val="F6F0E4"/>
          </a:solidFill>
          <a:ln/>
        </p:spPr>
      </p:sp>
      <p:sp>
        <p:nvSpPr>
          <p:cNvPr id="15" name="Text 13"/>
          <p:cNvSpPr/>
          <p:nvPr/>
        </p:nvSpPr>
        <p:spPr>
          <a:xfrm>
            <a:off x="7648456" y="5017413"/>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Risks and Stability</a:t>
            </a:r>
            <a:endParaRPr lang="en-US" sz="2187" dirty="0"/>
          </a:p>
        </p:txBody>
      </p:sp>
      <p:sp>
        <p:nvSpPr>
          <p:cNvPr id="16" name="Text 14"/>
          <p:cNvSpPr/>
          <p:nvPr/>
        </p:nvSpPr>
        <p:spPr>
          <a:xfrm>
            <a:off x="7648456" y="5497830"/>
            <a:ext cx="4721781" cy="1421606"/>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While the fractional reserve system boosts credit and economic growth, it also introduces vulnerabilities, such as bank runs and financial crises, requiring prudent regulation.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976908"/>
            <a:ext cx="6205776"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Inflation and Deflation</a:t>
            </a:r>
            <a:endParaRPr lang="en-US" sz="4374" dirty="0"/>
          </a:p>
        </p:txBody>
      </p:sp>
      <p:sp>
        <p:nvSpPr>
          <p:cNvPr id="5" name="Text 3"/>
          <p:cNvSpPr/>
          <p:nvPr/>
        </p:nvSpPr>
        <p:spPr>
          <a:xfrm>
            <a:off x="2037993" y="2226707"/>
            <a:ext cx="2232065"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Inflation</a:t>
            </a:r>
            <a:endParaRPr lang="en-US" sz="2187" dirty="0"/>
          </a:p>
        </p:txBody>
      </p:sp>
      <p:sp>
        <p:nvSpPr>
          <p:cNvPr id="6" name="Text 4"/>
          <p:cNvSpPr/>
          <p:nvPr/>
        </p:nvSpPr>
        <p:spPr>
          <a:xfrm>
            <a:off x="2037993" y="2796064"/>
            <a:ext cx="2232065" cy="3554016"/>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Inflation is the sustained increase in the general price level of goods and services over time. It erodes the purchasing power of a currency, making it more expensive for consumers to buy the same items.</a:t>
            </a:r>
            <a:endParaRPr lang="en-US" sz="1750" dirty="0"/>
          </a:p>
        </p:txBody>
      </p:sp>
      <p:sp>
        <p:nvSpPr>
          <p:cNvPr id="7" name="Text 5"/>
          <p:cNvSpPr/>
          <p:nvPr/>
        </p:nvSpPr>
        <p:spPr>
          <a:xfrm>
            <a:off x="4819650" y="2226707"/>
            <a:ext cx="2232065" cy="694373"/>
          </a:xfrm>
          <a:prstGeom prst="rect">
            <a:avLst/>
          </a:prstGeom>
          <a:noFill/>
          <a:ln/>
        </p:spPr>
        <p:txBody>
          <a:bodyPr wrap="squar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Causes of Inflation</a:t>
            </a:r>
            <a:endParaRPr lang="en-US" sz="2187" dirty="0"/>
          </a:p>
        </p:txBody>
      </p:sp>
      <p:sp>
        <p:nvSpPr>
          <p:cNvPr id="8" name="Text 6"/>
          <p:cNvSpPr/>
          <p:nvPr/>
        </p:nvSpPr>
        <p:spPr>
          <a:xfrm>
            <a:off x="4819650" y="3143250"/>
            <a:ext cx="2232065" cy="3909417"/>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Inflation can be driven by factors like excessive money supply, rising production costs, strong consumer demand, or speculative bubbles. Central banks typically use monetary policy tools to target and manage inflation levels.</a:t>
            </a:r>
            <a:endParaRPr lang="en-US" sz="1750" dirty="0"/>
          </a:p>
        </p:txBody>
      </p:sp>
      <p:sp>
        <p:nvSpPr>
          <p:cNvPr id="9" name="Text 7"/>
          <p:cNvSpPr/>
          <p:nvPr/>
        </p:nvSpPr>
        <p:spPr>
          <a:xfrm>
            <a:off x="7601307" y="2226707"/>
            <a:ext cx="2232065"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Deflation</a:t>
            </a:r>
            <a:endParaRPr lang="en-US" sz="2187" dirty="0"/>
          </a:p>
        </p:txBody>
      </p:sp>
      <p:sp>
        <p:nvSpPr>
          <p:cNvPr id="10" name="Text 8"/>
          <p:cNvSpPr/>
          <p:nvPr/>
        </p:nvSpPr>
        <p:spPr>
          <a:xfrm>
            <a:off x="7601307" y="2796064"/>
            <a:ext cx="2232065" cy="3554016"/>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Deflation is the opposite of inflation - a sustained decrease in the general price level. It can lead to economic stagnation as consumers delay purchases in anticipation of further price drops.</a:t>
            </a:r>
            <a:endParaRPr lang="en-US" sz="1750" dirty="0"/>
          </a:p>
        </p:txBody>
      </p:sp>
      <p:sp>
        <p:nvSpPr>
          <p:cNvPr id="11" name="Text 9"/>
          <p:cNvSpPr/>
          <p:nvPr/>
        </p:nvSpPr>
        <p:spPr>
          <a:xfrm>
            <a:off x="10382964" y="2226707"/>
            <a:ext cx="2232065" cy="694373"/>
          </a:xfrm>
          <a:prstGeom prst="rect">
            <a:avLst/>
          </a:prstGeom>
          <a:noFill/>
          <a:ln/>
        </p:spPr>
        <p:txBody>
          <a:bodyPr wrap="squar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Risks of Deflation</a:t>
            </a:r>
            <a:endParaRPr lang="en-US" sz="2187" dirty="0"/>
          </a:p>
        </p:txBody>
      </p:sp>
      <p:sp>
        <p:nvSpPr>
          <p:cNvPr id="12" name="Text 10"/>
          <p:cNvSpPr/>
          <p:nvPr/>
        </p:nvSpPr>
        <p:spPr>
          <a:xfrm>
            <a:off x="10382964" y="3143250"/>
            <a:ext cx="2232065" cy="3554016"/>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Deflation can be challenging for economies as it discourages spending, investment, and borrowing, potentially leading to a downward spiral of lower prices, reduced profits, and rising unemployment.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24746" y="605909"/>
            <a:ext cx="8501539" cy="687348"/>
          </a:xfrm>
          <a:prstGeom prst="rect">
            <a:avLst/>
          </a:prstGeom>
          <a:noFill/>
          <a:ln/>
        </p:spPr>
        <p:txBody>
          <a:bodyPr wrap="none" rtlCol="0" anchor="t"/>
          <a:lstStyle/>
          <a:p>
            <a:pPr marL="0" indent="0">
              <a:lnSpc>
                <a:spcPts val="5412"/>
              </a:lnSpc>
              <a:buNone/>
            </a:pPr>
            <a:r>
              <a:rPr lang="en-US" sz="4330" dirty="0">
                <a:solidFill>
                  <a:srgbClr val="124E73"/>
                </a:solidFill>
                <a:latin typeface="MuseoModerno" pitchFamily="34" charset="0"/>
                <a:ea typeface="MuseoModerno" pitchFamily="34" charset="-122"/>
                <a:cs typeface="MuseoModerno" pitchFamily="34" charset="-120"/>
              </a:rPr>
              <a:t>Interest Rates and Their Impact</a:t>
            </a:r>
            <a:endParaRPr lang="en-US" sz="4330" dirty="0"/>
          </a:p>
        </p:txBody>
      </p:sp>
      <p:sp>
        <p:nvSpPr>
          <p:cNvPr id="6" name="Shape 3"/>
          <p:cNvSpPr/>
          <p:nvPr/>
        </p:nvSpPr>
        <p:spPr>
          <a:xfrm>
            <a:off x="1140976" y="1623179"/>
            <a:ext cx="27384" cy="6000512"/>
          </a:xfrm>
          <a:prstGeom prst="rect">
            <a:avLst/>
          </a:prstGeom>
          <a:solidFill>
            <a:srgbClr val="325F7B"/>
          </a:solidFill>
          <a:ln/>
        </p:spPr>
      </p:sp>
      <p:sp>
        <p:nvSpPr>
          <p:cNvPr id="7" name="Shape 4"/>
          <p:cNvSpPr/>
          <p:nvPr/>
        </p:nvSpPr>
        <p:spPr>
          <a:xfrm>
            <a:off x="1402080" y="2028706"/>
            <a:ext cx="769739" cy="27384"/>
          </a:xfrm>
          <a:prstGeom prst="rect">
            <a:avLst/>
          </a:prstGeom>
          <a:solidFill>
            <a:srgbClr val="325F7B"/>
          </a:solidFill>
          <a:ln/>
        </p:spPr>
      </p:sp>
      <p:sp>
        <p:nvSpPr>
          <p:cNvPr id="8" name="Shape 5"/>
          <p:cNvSpPr/>
          <p:nvPr/>
        </p:nvSpPr>
        <p:spPr>
          <a:xfrm>
            <a:off x="907256" y="1794986"/>
            <a:ext cx="494824" cy="494824"/>
          </a:xfrm>
          <a:prstGeom prst="roundRect">
            <a:avLst>
              <a:gd name="adj" fmla="val 13336"/>
            </a:avLst>
          </a:prstGeom>
          <a:solidFill>
            <a:srgbClr val="F6F0E4"/>
          </a:solidFill>
          <a:ln/>
        </p:spPr>
      </p:sp>
      <p:sp>
        <p:nvSpPr>
          <p:cNvPr id="9" name="Text 6"/>
          <p:cNvSpPr/>
          <p:nvPr/>
        </p:nvSpPr>
        <p:spPr>
          <a:xfrm>
            <a:off x="1077278" y="1836182"/>
            <a:ext cx="154781" cy="412313"/>
          </a:xfrm>
          <a:prstGeom prst="rect">
            <a:avLst/>
          </a:prstGeom>
          <a:noFill/>
          <a:ln/>
        </p:spPr>
        <p:txBody>
          <a:bodyPr wrap="none" rtlCol="0" anchor="t"/>
          <a:lstStyle/>
          <a:p>
            <a:pPr marL="0" indent="0" algn="ctr">
              <a:lnSpc>
                <a:spcPts val="3247"/>
              </a:lnSpc>
              <a:buNone/>
            </a:pPr>
            <a:r>
              <a:rPr lang="en-US" sz="2598" dirty="0">
                <a:solidFill>
                  <a:srgbClr val="124E73"/>
                </a:solidFill>
                <a:latin typeface="MuseoModerno" pitchFamily="34" charset="0"/>
                <a:ea typeface="MuseoModerno" pitchFamily="34" charset="-122"/>
                <a:cs typeface="MuseoModerno" pitchFamily="34" charset="-120"/>
              </a:rPr>
              <a:t>1</a:t>
            </a:r>
            <a:endParaRPr lang="en-US" sz="2598" dirty="0"/>
          </a:p>
        </p:txBody>
      </p:sp>
      <p:sp>
        <p:nvSpPr>
          <p:cNvPr id="10" name="Text 7"/>
          <p:cNvSpPr/>
          <p:nvPr/>
        </p:nvSpPr>
        <p:spPr>
          <a:xfrm>
            <a:off x="2364343" y="1843087"/>
            <a:ext cx="2749391" cy="343614"/>
          </a:xfrm>
          <a:prstGeom prst="rect">
            <a:avLst/>
          </a:prstGeom>
          <a:noFill/>
          <a:ln/>
        </p:spPr>
        <p:txBody>
          <a:bodyPr wrap="none" rtlCol="0" anchor="t"/>
          <a:lstStyle/>
          <a:p>
            <a:pPr marL="0" indent="0" algn="l">
              <a:lnSpc>
                <a:spcPts val="2706"/>
              </a:lnSpc>
              <a:buNone/>
            </a:pPr>
            <a:r>
              <a:rPr lang="en-US" sz="2165" dirty="0">
                <a:solidFill>
                  <a:srgbClr val="124E73"/>
                </a:solidFill>
                <a:latin typeface="MuseoModerno" pitchFamily="34" charset="0"/>
                <a:ea typeface="MuseoModerno" pitchFamily="34" charset="-122"/>
                <a:cs typeface="MuseoModerno" pitchFamily="34" charset="-120"/>
              </a:rPr>
              <a:t>Monetary Policy</a:t>
            </a:r>
            <a:endParaRPr lang="en-US" sz="2165" dirty="0"/>
          </a:p>
        </p:txBody>
      </p:sp>
      <p:sp>
        <p:nvSpPr>
          <p:cNvPr id="11" name="Text 8"/>
          <p:cNvSpPr/>
          <p:nvPr/>
        </p:nvSpPr>
        <p:spPr>
          <a:xfrm>
            <a:off x="2364343" y="2318623"/>
            <a:ext cx="7783711" cy="1055489"/>
          </a:xfrm>
          <a:prstGeom prst="rect">
            <a:avLst/>
          </a:prstGeom>
          <a:noFill/>
          <a:ln/>
        </p:spPr>
        <p:txBody>
          <a:bodyPr wrap="square" rtlCol="0" anchor="t"/>
          <a:lstStyle/>
          <a:p>
            <a:pPr marL="0" indent="0" algn="l">
              <a:lnSpc>
                <a:spcPts val="2771"/>
              </a:lnSpc>
              <a:buNone/>
            </a:pPr>
            <a:r>
              <a:rPr lang="en-US" sz="1732" dirty="0">
                <a:solidFill>
                  <a:srgbClr val="2B4150"/>
                </a:solidFill>
                <a:latin typeface="Source Sans Pro" pitchFamily="34" charset="0"/>
                <a:ea typeface="Source Sans Pro" pitchFamily="34" charset="-122"/>
                <a:cs typeface="Source Sans Pro" pitchFamily="34" charset="-120"/>
              </a:rPr>
              <a:t>Central banks use interest rates as a key tool of monetary policy to influence economic conditions and achieve their objectives, such as maintaining price stability and promoting sustainable growth.</a:t>
            </a:r>
            <a:endParaRPr lang="en-US" sz="1732" dirty="0"/>
          </a:p>
        </p:txBody>
      </p:sp>
      <p:sp>
        <p:nvSpPr>
          <p:cNvPr id="12" name="Shape 9"/>
          <p:cNvSpPr/>
          <p:nvPr/>
        </p:nvSpPr>
        <p:spPr>
          <a:xfrm>
            <a:off x="1402080" y="4219456"/>
            <a:ext cx="769739" cy="27384"/>
          </a:xfrm>
          <a:prstGeom prst="rect">
            <a:avLst/>
          </a:prstGeom>
          <a:solidFill>
            <a:srgbClr val="325F7B"/>
          </a:solidFill>
          <a:ln/>
        </p:spPr>
      </p:sp>
      <p:sp>
        <p:nvSpPr>
          <p:cNvPr id="13" name="Shape 10"/>
          <p:cNvSpPr/>
          <p:nvPr/>
        </p:nvSpPr>
        <p:spPr>
          <a:xfrm>
            <a:off x="907256" y="3985736"/>
            <a:ext cx="494824" cy="494824"/>
          </a:xfrm>
          <a:prstGeom prst="roundRect">
            <a:avLst>
              <a:gd name="adj" fmla="val 13336"/>
            </a:avLst>
          </a:prstGeom>
          <a:solidFill>
            <a:srgbClr val="F6F0E4"/>
          </a:solidFill>
          <a:ln/>
        </p:spPr>
      </p:sp>
      <p:sp>
        <p:nvSpPr>
          <p:cNvPr id="14" name="Text 11"/>
          <p:cNvSpPr/>
          <p:nvPr/>
        </p:nvSpPr>
        <p:spPr>
          <a:xfrm>
            <a:off x="1062871" y="4026932"/>
            <a:ext cx="183475" cy="412313"/>
          </a:xfrm>
          <a:prstGeom prst="rect">
            <a:avLst/>
          </a:prstGeom>
          <a:noFill/>
          <a:ln/>
        </p:spPr>
        <p:txBody>
          <a:bodyPr wrap="none" rtlCol="0" anchor="t"/>
          <a:lstStyle/>
          <a:p>
            <a:pPr marL="0" indent="0" algn="ctr">
              <a:lnSpc>
                <a:spcPts val="3247"/>
              </a:lnSpc>
              <a:buNone/>
            </a:pPr>
            <a:r>
              <a:rPr lang="en-US" sz="2598" dirty="0">
                <a:solidFill>
                  <a:srgbClr val="124E73"/>
                </a:solidFill>
                <a:latin typeface="MuseoModerno" pitchFamily="34" charset="0"/>
                <a:ea typeface="MuseoModerno" pitchFamily="34" charset="-122"/>
                <a:cs typeface="MuseoModerno" pitchFamily="34" charset="-120"/>
              </a:rPr>
              <a:t>2</a:t>
            </a:r>
            <a:endParaRPr lang="en-US" sz="2598" dirty="0"/>
          </a:p>
        </p:txBody>
      </p:sp>
      <p:sp>
        <p:nvSpPr>
          <p:cNvPr id="15" name="Text 12"/>
          <p:cNvSpPr/>
          <p:nvPr/>
        </p:nvSpPr>
        <p:spPr>
          <a:xfrm>
            <a:off x="2364343" y="4033838"/>
            <a:ext cx="2749391" cy="343614"/>
          </a:xfrm>
          <a:prstGeom prst="rect">
            <a:avLst/>
          </a:prstGeom>
          <a:noFill/>
          <a:ln/>
        </p:spPr>
        <p:txBody>
          <a:bodyPr wrap="none" rtlCol="0" anchor="t"/>
          <a:lstStyle/>
          <a:p>
            <a:pPr marL="0" indent="0" algn="l">
              <a:lnSpc>
                <a:spcPts val="2706"/>
              </a:lnSpc>
              <a:buNone/>
            </a:pPr>
            <a:r>
              <a:rPr lang="en-US" sz="2165" dirty="0">
                <a:solidFill>
                  <a:srgbClr val="124E73"/>
                </a:solidFill>
                <a:latin typeface="MuseoModerno" pitchFamily="34" charset="0"/>
                <a:ea typeface="MuseoModerno" pitchFamily="34" charset="-122"/>
                <a:cs typeface="MuseoModerno" pitchFamily="34" charset="-120"/>
              </a:rPr>
              <a:t>Borrowing Costs</a:t>
            </a:r>
            <a:endParaRPr lang="en-US" sz="2165" dirty="0"/>
          </a:p>
        </p:txBody>
      </p:sp>
      <p:sp>
        <p:nvSpPr>
          <p:cNvPr id="16" name="Text 13"/>
          <p:cNvSpPr/>
          <p:nvPr/>
        </p:nvSpPr>
        <p:spPr>
          <a:xfrm>
            <a:off x="2364343" y="4509373"/>
            <a:ext cx="7783711" cy="1055489"/>
          </a:xfrm>
          <a:prstGeom prst="rect">
            <a:avLst/>
          </a:prstGeom>
          <a:noFill/>
          <a:ln/>
        </p:spPr>
        <p:txBody>
          <a:bodyPr wrap="square" rtlCol="0" anchor="t"/>
          <a:lstStyle/>
          <a:p>
            <a:pPr marL="0" indent="0" algn="l">
              <a:lnSpc>
                <a:spcPts val="2771"/>
              </a:lnSpc>
              <a:buNone/>
            </a:pPr>
            <a:r>
              <a:rPr lang="en-US" sz="1732" dirty="0">
                <a:solidFill>
                  <a:srgbClr val="2B4150"/>
                </a:solidFill>
                <a:latin typeface="Source Sans Pro" pitchFamily="34" charset="0"/>
                <a:ea typeface="Source Sans Pro" pitchFamily="34" charset="-122"/>
                <a:cs typeface="Source Sans Pro" pitchFamily="34" charset="-120"/>
              </a:rPr>
              <a:t>Changes in interest rates directly impact the cost of borrowing for individuals, businesses, and governments, affecting their spending, investment, and debt servicing decisions.</a:t>
            </a:r>
            <a:endParaRPr lang="en-US" sz="1732" dirty="0"/>
          </a:p>
        </p:txBody>
      </p:sp>
      <p:sp>
        <p:nvSpPr>
          <p:cNvPr id="17" name="Shape 14"/>
          <p:cNvSpPr/>
          <p:nvPr/>
        </p:nvSpPr>
        <p:spPr>
          <a:xfrm>
            <a:off x="1402080" y="6410206"/>
            <a:ext cx="769739" cy="27384"/>
          </a:xfrm>
          <a:prstGeom prst="rect">
            <a:avLst/>
          </a:prstGeom>
          <a:solidFill>
            <a:srgbClr val="325F7B"/>
          </a:solidFill>
          <a:ln/>
        </p:spPr>
      </p:sp>
      <p:sp>
        <p:nvSpPr>
          <p:cNvPr id="18" name="Shape 15"/>
          <p:cNvSpPr/>
          <p:nvPr/>
        </p:nvSpPr>
        <p:spPr>
          <a:xfrm>
            <a:off x="907256" y="6176486"/>
            <a:ext cx="494824" cy="494824"/>
          </a:xfrm>
          <a:prstGeom prst="roundRect">
            <a:avLst>
              <a:gd name="adj" fmla="val 13336"/>
            </a:avLst>
          </a:prstGeom>
          <a:solidFill>
            <a:srgbClr val="F6F0E4"/>
          </a:solidFill>
          <a:ln/>
        </p:spPr>
      </p:sp>
      <p:sp>
        <p:nvSpPr>
          <p:cNvPr id="19" name="Text 16"/>
          <p:cNvSpPr/>
          <p:nvPr/>
        </p:nvSpPr>
        <p:spPr>
          <a:xfrm>
            <a:off x="1061918" y="6217682"/>
            <a:ext cx="185380" cy="412313"/>
          </a:xfrm>
          <a:prstGeom prst="rect">
            <a:avLst/>
          </a:prstGeom>
          <a:noFill/>
          <a:ln/>
        </p:spPr>
        <p:txBody>
          <a:bodyPr wrap="none" rtlCol="0" anchor="t"/>
          <a:lstStyle/>
          <a:p>
            <a:pPr marL="0" indent="0" algn="ctr">
              <a:lnSpc>
                <a:spcPts val="3247"/>
              </a:lnSpc>
              <a:buNone/>
            </a:pPr>
            <a:r>
              <a:rPr lang="en-US" sz="2598" dirty="0">
                <a:solidFill>
                  <a:srgbClr val="124E73"/>
                </a:solidFill>
                <a:latin typeface="MuseoModerno" pitchFamily="34" charset="0"/>
                <a:ea typeface="MuseoModerno" pitchFamily="34" charset="-122"/>
                <a:cs typeface="MuseoModerno" pitchFamily="34" charset="-120"/>
              </a:rPr>
              <a:t>3</a:t>
            </a:r>
            <a:endParaRPr lang="en-US" sz="2598" dirty="0"/>
          </a:p>
        </p:txBody>
      </p:sp>
      <p:sp>
        <p:nvSpPr>
          <p:cNvPr id="20" name="Text 17"/>
          <p:cNvSpPr/>
          <p:nvPr/>
        </p:nvSpPr>
        <p:spPr>
          <a:xfrm>
            <a:off x="2364343" y="6224588"/>
            <a:ext cx="3295769" cy="343614"/>
          </a:xfrm>
          <a:prstGeom prst="rect">
            <a:avLst/>
          </a:prstGeom>
          <a:noFill/>
          <a:ln/>
        </p:spPr>
        <p:txBody>
          <a:bodyPr wrap="none" rtlCol="0" anchor="t"/>
          <a:lstStyle/>
          <a:p>
            <a:pPr marL="0" indent="0" algn="l">
              <a:lnSpc>
                <a:spcPts val="2706"/>
              </a:lnSpc>
              <a:buNone/>
            </a:pPr>
            <a:r>
              <a:rPr lang="en-US" sz="2165" dirty="0">
                <a:solidFill>
                  <a:srgbClr val="124E73"/>
                </a:solidFill>
                <a:latin typeface="MuseoModerno" pitchFamily="34" charset="0"/>
                <a:ea typeface="MuseoModerno" pitchFamily="34" charset="-122"/>
                <a:cs typeface="MuseoModerno" pitchFamily="34" charset="-120"/>
              </a:rPr>
              <a:t>Savings and Investment</a:t>
            </a:r>
            <a:endParaRPr lang="en-US" sz="2165" dirty="0"/>
          </a:p>
        </p:txBody>
      </p:sp>
      <p:sp>
        <p:nvSpPr>
          <p:cNvPr id="21" name="Text 18"/>
          <p:cNvSpPr/>
          <p:nvPr/>
        </p:nvSpPr>
        <p:spPr>
          <a:xfrm>
            <a:off x="2364343" y="6700123"/>
            <a:ext cx="7783711" cy="703659"/>
          </a:xfrm>
          <a:prstGeom prst="rect">
            <a:avLst/>
          </a:prstGeom>
          <a:noFill/>
          <a:ln/>
        </p:spPr>
        <p:txBody>
          <a:bodyPr wrap="square" rtlCol="0" anchor="t"/>
          <a:lstStyle/>
          <a:p>
            <a:pPr marL="0" indent="0" algn="l">
              <a:lnSpc>
                <a:spcPts val="2771"/>
              </a:lnSpc>
              <a:buNone/>
            </a:pPr>
            <a:r>
              <a:rPr lang="en-US" sz="1732" dirty="0">
                <a:solidFill>
                  <a:srgbClr val="2B4150"/>
                </a:solidFill>
                <a:latin typeface="Source Sans Pro" pitchFamily="34" charset="0"/>
                <a:ea typeface="Source Sans Pro" pitchFamily="34" charset="-122"/>
                <a:cs typeface="Source Sans Pro" pitchFamily="34" charset="-120"/>
              </a:rPr>
              <a:t>Higher interest rates incentivize saving by offering better returns, while lower rates encourage borrowing and investment, as the cost of capital decreases.</a:t>
            </a:r>
            <a:endParaRPr lang="en-US" sz="1732"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1087993"/>
            <a:ext cx="9503926"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International Banking &amp; Foreign Exchange Market</a:t>
            </a:r>
            <a:endParaRPr lang="en-US" sz="4374" dirty="0"/>
          </a:p>
        </p:txBody>
      </p:sp>
      <p:sp>
        <p:nvSpPr>
          <p:cNvPr id="5" name="Shape 3"/>
          <p:cNvSpPr/>
          <p:nvPr/>
        </p:nvSpPr>
        <p:spPr>
          <a:xfrm>
            <a:off x="2037993" y="2226707"/>
            <a:ext cx="5166122" cy="2346365"/>
          </a:xfrm>
          <a:prstGeom prst="roundRect">
            <a:avLst>
              <a:gd name="adj" fmla="val 2841"/>
            </a:avLst>
          </a:prstGeom>
          <a:solidFill>
            <a:srgbClr val="F6F0E4"/>
          </a:solidFill>
          <a:ln/>
        </p:spPr>
      </p:sp>
      <p:sp>
        <p:nvSpPr>
          <p:cNvPr id="6" name="Text 4"/>
          <p:cNvSpPr/>
          <p:nvPr/>
        </p:nvSpPr>
        <p:spPr>
          <a:xfrm>
            <a:off x="2260162" y="2448878"/>
            <a:ext cx="3128129"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Foreign Exchange Markets</a:t>
            </a:r>
            <a:endParaRPr lang="en-US" sz="2187" dirty="0"/>
          </a:p>
        </p:txBody>
      </p:sp>
      <p:sp>
        <p:nvSpPr>
          <p:cNvPr id="7" name="Text 5"/>
          <p:cNvSpPr/>
          <p:nvPr/>
        </p:nvSpPr>
        <p:spPr>
          <a:xfrm>
            <a:off x="2260163" y="2929295"/>
            <a:ext cx="4841677" cy="1421606"/>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2B4150"/>
                </a:solidFill>
                <a:latin typeface="Source Sans Pro" pitchFamily="34" charset="0"/>
                <a:ea typeface="Source Sans Pro" pitchFamily="34" charset="-122"/>
                <a:cs typeface="Source Sans Pro" pitchFamily="34" charset="-120"/>
              </a:rPr>
              <a:t>Decentralized global markets for currency.</a:t>
            </a:r>
          </a:p>
          <a:p>
            <a:pPr marL="285750" indent="-285750">
              <a:lnSpc>
                <a:spcPts val="2799"/>
              </a:lnSpc>
              <a:buFont typeface="Arial" panose="020B0604020202020204" pitchFamily="34" charset="0"/>
              <a:buChar char="•"/>
            </a:pPr>
            <a:r>
              <a:rPr lang="en-US" sz="1750" dirty="0">
                <a:solidFill>
                  <a:srgbClr val="2B4150"/>
                </a:solidFill>
                <a:latin typeface="Source Sans Pro" pitchFamily="34" charset="0"/>
                <a:ea typeface="Source Sans Pro" pitchFamily="34" charset="-122"/>
              </a:rPr>
              <a:t>Driven by Supply and Demand.</a:t>
            </a:r>
          </a:p>
          <a:p>
            <a:pPr marL="285750" indent="-285750">
              <a:lnSpc>
                <a:spcPts val="2799"/>
              </a:lnSpc>
              <a:buFont typeface="Arial" panose="020B0604020202020204" pitchFamily="34" charset="0"/>
              <a:buChar char="•"/>
            </a:pPr>
            <a:r>
              <a:rPr lang="en-US" sz="1750" dirty="0">
                <a:solidFill>
                  <a:srgbClr val="2B4150"/>
                </a:solidFill>
                <a:latin typeface="Source Sans Pro" pitchFamily="34" charset="0"/>
                <a:ea typeface="Source Sans Pro" pitchFamily="34" charset="-122"/>
              </a:rPr>
              <a:t>Provide liquidity for continuous currency exchange.</a:t>
            </a:r>
            <a:endParaRPr lang="en-US" sz="1750" dirty="0"/>
          </a:p>
        </p:txBody>
      </p:sp>
      <p:sp>
        <p:nvSpPr>
          <p:cNvPr id="8" name="Shape 6"/>
          <p:cNvSpPr/>
          <p:nvPr/>
        </p:nvSpPr>
        <p:spPr>
          <a:xfrm>
            <a:off x="7426285" y="2226707"/>
            <a:ext cx="5166122" cy="2346365"/>
          </a:xfrm>
          <a:prstGeom prst="roundRect">
            <a:avLst>
              <a:gd name="adj" fmla="val 2841"/>
            </a:avLst>
          </a:prstGeom>
          <a:solidFill>
            <a:srgbClr val="F6F0E4"/>
          </a:solidFill>
          <a:ln/>
        </p:spPr>
      </p:sp>
      <p:sp>
        <p:nvSpPr>
          <p:cNvPr id="9" name="Text 7"/>
          <p:cNvSpPr/>
          <p:nvPr/>
        </p:nvSpPr>
        <p:spPr>
          <a:xfrm>
            <a:off x="7648456" y="2448878"/>
            <a:ext cx="4360664"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Impact of Exchange Rates</a:t>
            </a:r>
            <a:endParaRPr lang="en-US" sz="2187" dirty="0"/>
          </a:p>
        </p:txBody>
      </p:sp>
      <p:sp>
        <p:nvSpPr>
          <p:cNvPr id="10" name="Text 8"/>
          <p:cNvSpPr/>
          <p:nvPr/>
        </p:nvSpPr>
        <p:spPr>
          <a:xfrm>
            <a:off x="7648456" y="2929295"/>
            <a:ext cx="4721781" cy="1421606"/>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2B4150"/>
                </a:solidFill>
                <a:latin typeface="Source Sans Pro" pitchFamily="34" charset="0"/>
                <a:ea typeface="Source Sans Pro" pitchFamily="34" charset="-122"/>
                <a:cs typeface="Source Sans Pro" pitchFamily="34" charset="-120"/>
              </a:rPr>
              <a:t>Determines international competitiveness.</a:t>
            </a:r>
          </a:p>
          <a:p>
            <a:pPr marL="285750" indent="-285750">
              <a:lnSpc>
                <a:spcPts val="2799"/>
              </a:lnSpc>
              <a:buFont typeface="Arial" panose="020B0604020202020204" pitchFamily="34" charset="0"/>
              <a:buChar char="•"/>
            </a:pPr>
            <a:r>
              <a:rPr lang="en-US" sz="1750" dirty="0">
                <a:solidFill>
                  <a:srgbClr val="2B4150"/>
                </a:solidFill>
                <a:latin typeface="Source Sans Pro" pitchFamily="34" charset="0"/>
                <a:ea typeface="Source Sans Pro" pitchFamily="34" charset="-122"/>
              </a:rPr>
              <a:t>Weaker currency enhances exports while strong reduce competition.</a:t>
            </a:r>
          </a:p>
          <a:p>
            <a:pPr marL="285750" indent="-285750">
              <a:lnSpc>
                <a:spcPts val="2799"/>
              </a:lnSpc>
              <a:buFont typeface="Arial" panose="020B0604020202020204" pitchFamily="34" charset="0"/>
              <a:buChar char="•"/>
            </a:pPr>
            <a:r>
              <a:rPr lang="en-US" sz="1750" dirty="0">
                <a:solidFill>
                  <a:srgbClr val="2B4150"/>
                </a:solidFill>
                <a:latin typeface="Source Sans Pro" pitchFamily="34" charset="0"/>
                <a:ea typeface="Source Sans Pro" pitchFamily="34" charset="-122"/>
              </a:rPr>
              <a:t>Promote balance and economic growth.</a:t>
            </a:r>
          </a:p>
          <a:p>
            <a:pPr marL="285750" indent="-285750">
              <a:lnSpc>
                <a:spcPts val="2799"/>
              </a:lnSpc>
              <a:buFont typeface="Arial" panose="020B0604020202020204" pitchFamily="34" charset="0"/>
              <a:buChar char="•"/>
            </a:pPr>
            <a:endParaRPr lang="en-US" sz="1750" dirty="0"/>
          </a:p>
        </p:txBody>
      </p:sp>
      <p:sp>
        <p:nvSpPr>
          <p:cNvPr id="11" name="Shape 9"/>
          <p:cNvSpPr/>
          <p:nvPr/>
        </p:nvSpPr>
        <p:spPr>
          <a:xfrm>
            <a:off x="2037993" y="4821138"/>
            <a:ext cx="5166122" cy="2346365"/>
          </a:xfrm>
          <a:prstGeom prst="roundRect">
            <a:avLst>
              <a:gd name="adj" fmla="val 2841"/>
            </a:avLst>
          </a:prstGeom>
          <a:solidFill>
            <a:srgbClr val="F6F0E4"/>
          </a:solidFill>
          <a:ln/>
        </p:spPr>
      </p:sp>
      <p:sp>
        <p:nvSpPr>
          <p:cNvPr id="12" name="Text 10"/>
          <p:cNvSpPr/>
          <p:nvPr/>
        </p:nvSpPr>
        <p:spPr>
          <a:xfrm>
            <a:off x="2260162" y="5017413"/>
            <a:ext cx="4638477"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Exchange Rates and Banking Dynamics</a:t>
            </a:r>
            <a:endParaRPr lang="en-US" sz="2187" dirty="0"/>
          </a:p>
        </p:txBody>
      </p:sp>
      <p:sp>
        <p:nvSpPr>
          <p:cNvPr id="13" name="Text 11"/>
          <p:cNvSpPr/>
          <p:nvPr/>
        </p:nvSpPr>
        <p:spPr>
          <a:xfrm>
            <a:off x="2260163" y="5497830"/>
            <a:ext cx="4943952" cy="1421606"/>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2B4150"/>
                </a:solidFill>
                <a:latin typeface="Source Sans Pro" pitchFamily="34" charset="0"/>
                <a:ea typeface="Source Sans Pro" pitchFamily="34" charset="-122"/>
                <a:cs typeface="Source Sans Pro" pitchFamily="34" charset="-120"/>
              </a:rPr>
              <a:t>Affects Bank’s Portfolio and credit risk.</a:t>
            </a:r>
          </a:p>
          <a:p>
            <a:pPr marL="285750" indent="-285750">
              <a:lnSpc>
                <a:spcPts val="2799"/>
              </a:lnSpc>
              <a:buFont typeface="Arial" panose="020B0604020202020204" pitchFamily="34" charset="0"/>
              <a:buChar char="•"/>
            </a:pPr>
            <a:r>
              <a:rPr lang="en-US" sz="1750" dirty="0">
                <a:solidFill>
                  <a:srgbClr val="2B4150"/>
                </a:solidFill>
                <a:latin typeface="Source Sans Pro" pitchFamily="34" charset="0"/>
                <a:ea typeface="Source Sans Pro" pitchFamily="34" charset="-122"/>
              </a:rPr>
              <a:t>Facilitate currency hedging for businesses.</a:t>
            </a:r>
          </a:p>
          <a:p>
            <a:pPr marL="285750" indent="-285750">
              <a:lnSpc>
                <a:spcPts val="2799"/>
              </a:lnSpc>
              <a:buFont typeface="Arial" panose="020B0604020202020204" pitchFamily="34" charset="0"/>
              <a:buChar char="•"/>
            </a:pPr>
            <a:r>
              <a:rPr lang="en-US" sz="1750" dirty="0">
                <a:solidFill>
                  <a:srgbClr val="2B4150"/>
                </a:solidFill>
                <a:latin typeface="Source Sans Pro" pitchFamily="34" charset="0"/>
                <a:ea typeface="Source Sans Pro" pitchFamily="34" charset="-122"/>
              </a:rPr>
              <a:t>Influence Bank’s profitability &amp; financial health.</a:t>
            </a:r>
            <a:endParaRPr lang="en-US" sz="1750" dirty="0"/>
          </a:p>
        </p:txBody>
      </p:sp>
      <p:sp>
        <p:nvSpPr>
          <p:cNvPr id="14" name="Shape 12"/>
          <p:cNvSpPr/>
          <p:nvPr/>
        </p:nvSpPr>
        <p:spPr>
          <a:xfrm>
            <a:off x="7426285" y="4821138"/>
            <a:ext cx="5166122" cy="2346365"/>
          </a:xfrm>
          <a:prstGeom prst="roundRect">
            <a:avLst>
              <a:gd name="adj" fmla="val 2841"/>
            </a:avLst>
          </a:prstGeom>
          <a:solidFill>
            <a:srgbClr val="F6F0E4"/>
          </a:solidFill>
          <a:ln/>
        </p:spPr>
      </p:sp>
      <p:sp>
        <p:nvSpPr>
          <p:cNvPr id="15" name="Text 13"/>
          <p:cNvSpPr/>
          <p:nvPr/>
        </p:nvSpPr>
        <p:spPr>
          <a:xfrm>
            <a:off x="7648455" y="5017413"/>
            <a:ext cx="4721781"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International Banking’s Monetary Impacts</a:t>
            </a:r>
            <a:endParaRPr lang="en-US" sz="2187" dirty="0"/>
          </a:p>
        </p:txBody>
      </p:sp>
      <p:sp>
        <p:nvSpPr>
          <p:cNvPr id="16" name="Text 14"/>
          <p:cNvSpPr/>
          <p:nvPr/>
        </p:nvSpPr>
        <p:spPr>
          <a:xfrm>
            <a:off x="7648456" y="5497830"/>
            <a:ext cx="4721781" cy="1421606"/>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2B4150"/>
                </a:solidFill>
                <a:latin typeface="Source Sans Pro" pitchFamily="34" charset="0"/>
                <a:ea typeface="Source Sans Pro" pitchFamily="34" charset="-122"/>
                <a:cs typeface="Source Sans Pro" pitchFamily="34" charset="-120"/>
              </a:rPr>
              <a:t>Enables Global transactions &amp; trade financing</a:t>
            </a:r>
          </a:p>
          <a:p>
            <a:pPr marL="285750" indent="-285750">
              <a:lnSpc>
                <a:spcPts val="2799"/>
              </a:lnSpc>
              <a:buFont typeface="Arial" panose="020B0604020202020204" pitchFamily="34" charset="0"/>
              <a:buChar char="•"/>
            </a:pPr>
            <a:r>
              <a:rPr lang="en-US" sz="1750" dirty="0">
                <a:solidFill>
                  <a:srgbClr val="2B4150"/>
                </a:solidFill>
                <a:latin typeface="Source Sans Pro" pitchFamily="34" charset="0"/>
                <a:ea typeface="Source Sans Pro" pitchFamily="34" charset="-122"/>
              </a:rPr>
              <a:t>Connects central banks and financial markets</a:t>
            </a:r>
          </a:p>
          <a:p>
            <a:pPr marL="285750" indent="-285750">
              <a:lnSpc>
                <a:spcPts val="2799"/>
              </a:lnSpc>
              <a:buFont typeface="Arial" panose="020B0604020202020204" pitchFamily="34" charset="0"/>
              <a:buChar char="•"/>
            </a:pPr>
            <a:r>
              <a:rPr lang="en-US" sz="1750" dirty="0">
                <a:solidFill>
                  <a:srgbClr val="2B4150"/>
                </a:solidFill>
                <a:latin typeface="Source Sans Pro" pitchFamily="34" charset="0"/>
                <a:ea typeface="Source Sans Pro" pitchFamily="34" charset="-122"/>
              </a:rPr>
              <a:t>Influences capital flow and monetary policy transmissions.</a:t>
            </a:r>
          </a:p>
        </p:txBody>
      </p:sp>
    </p:spTree>
    <p:extLst>
      <p:ext uri="{BB962C8B-B14F-4D97-AF65-F5344CB8AC3E}">
        <p14:creationId xmlns:p14="http://schemas.microsoft.com/office/powerpoint/2010/main" val="246554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833080"/>
            <a:ext cx="9918859"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Financial Institutions and Their Roles</a:t>
            </a:r>
            <a:endParaRPr lang="en-US" sz="4374" dirty="0"/>
          </a:p>
        </p:txBody>
      </p:sp>
      <p:pic>
        <p:nvPicPr>
          <p:cNvPr id="5" name="Image 0" descr="preencoded.png"/>
          <p:cNvPicPr>
            <a:picLocks noChangeAspect="1"/>
          </p:cNvPicPr>
          <p:nvPr/>
        </p:nvPicPr>
        <p:blipFill>
          <a:blip r:embed="rId3"/>
          <a:stretch>
            <a:fillRect/>
          </a:stretch>
        </p:blipFill>
        <p:spPr>
          <a:xfrm>
            <a:off x="2037993" y="1971794"/>
            <a:ext cx="2388632" cy="1476256"/>
          </a:xfrm>
          <a:prstGeom prst="rect">
            <a:avLst/>
          </a:prstGeom>
        </p:spPr>
      </p:pic>
      <p:sp>
        <p:nvSpPr>
          <p:cNvPr id="6" name="Text 3"/>
          <p:cNvSpPr/>
          <p:nvPr/>
        </p:nvSpPr>
        <p:spPr>
          <a:xfrm>
            <a:off x="2037993" y="3725704"/>
            <a:ext cx="2388632" cy="694373"/>
          </a:xfrm>
          <a:prstGeom prst="rect">
            <a:avLst/>
          </a:prstGeom>
          <a:noFill/>
          <a:ln/>
        </p:spPr>
        <p:txBody>
          <a:bodyPr wrap="squar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Commercial Banks</a:t>
            </a:r>
            <a:endParaRPr lang="en-US" sz="2187" dirty="0"/>
          </a:p>
        </p:txBody>
      </p:sp>
      <p:sp>
        <p:nvSpPr>
          <p:cNvPr id="7" name="Text 4"/>
          <p:cNvSpPr/>
          <p:nvPr/>
        </p:nvSpPr>
        <p:spPr>
          <a:xfrm>
            <a:off x="2037993" y="4553307"/>
            <a:ext cx="2388632" cy="2843213"/>
          </a:xfrm>
          <a:prstGeom prst="rect">
            <a:avLst/>
          </a:prstGeom>
          <a:noFill/>
          <a:ln/>
        </p:spPr>
        <p:txBody>
          <a:bodyPr wrap="squar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Commercial banks accept deposits, provide loans, and offer a range of financial services to individuals and businesses, serving as the backbone of the banking system.</a:t>
            </a:r>
            <a:endParaRPr lang="en-US" sz="1750" dirty="0"/>
          </a:p>
        </p:txBody>
      </p:sp>
      <p:pic>
        <p:nvPicPr>
          <p:cNvPr id="8" name="Image 1" descr="preencoded.png"/>
          <p:cNvPicPr>
            <a:picLocks noChangeAspect="1"/>
          </p:cNvPicPr>
          <p:nvPr/>
        </p:nvPicPr>
        <p:blipFill>
          <a:blip r:embed="rId4"/>
          <a:stretch>
            <a:fillRect/>
          </a:stretch>
        </p:blipFill>
        <p:spPr>
          <a:xfrm>
            <a:off x="4759881" y="1971794"/>
            <a:ext cx="2388632" cy="1476256"/>
          </a:xfrm>
          <a:prstGeom prst="rect">
            <a:avLst/>
          </a:prstGeom>
        </p:spPr>
      </p:pic>
      <p:sp>
        <p:nvSpPr>
          <p:cNvPr id="9" name="Text 5"/>
          <p:cNvSpPr/>
          <p:nvPr/>
        </p:nvSpPr>
        <p:spPr>
          <a:xfrm>
            <a:off x="4759881" y="3725704"/>
            <a:ext cx="2388632" cy="694373"/>
          </a:xfrm>
          <a:prstGeom prst="rect">
            <a:avLst/>
          </a:prstGeom>
          <a:noFill/>
          <a:ln/>
        </p:spPr>
        <p:txBody>
          <a:bodyPr wrap="squar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Investment Banks</a:t>
            </a:r>
            <a:endParaRPr lang="en-US" sz="2187" dirty="0"/>
          </a:p>
        </p:txBody>
      </p:sp>
      <p:sp>
        <p:nvSpPr>
          <p:cNvPr id="10" name="Text 6"/>
          <p:cNvSpPr/>
          <p:nvPr/>
        </p:nvSpPr>
        <p:spPr>
          <a:xfrm>
            <a:off x="4759881" y="4553307"/>
            <a:ext cx="2388632" cy="2843213"/>
          </a:xfrm>
          <a:prstGeom prst="rect">
            <a:avLst/>
          </a:prstGeom>
          <a:noFill/>
          <a:ln/>
        </p:spPr>
        <p:txBody>
          <a:bodyPr wrap="squar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Investment banks assist corporations and governments with capital raising, mergers and acquisitions, securities trading, and other complex financial transactions.</a:t>
            </a:r>
            <a:endParaRPr lang="en-US" sz="1750" dirty="0"/>
          </a:p>
        </p:txBody>
      </p:sp>
      <p:pic>
        <p:nvPicPr>
          <p:cNvPr id="11" name="Image 2" descr="preencoded.png"/>
          <p:cNvPicPr>
            <a:picLocks noChangeAspect="1"/>
          </p:cNvPicPr>
          <p:nvPr/>
        </p:nvPicPr>
        <p:blipFill>
          <a:blip r:embed="rId5"/>
          <a:stretch>
            <a:fillRect/>
          </a:stretch>
        </p:blipFill>
        <p:spPr>
          <a:xfrm>
            <a:off x="7481768" y="1971794"/>
            <a:ext cx="2388632" cy="1476256"/>
          </a:xfrm>
          <a:prstGeom prst="rect">
            <a:avLst/>
          </a:prstGeom>
        </p:spPr>
      </p:pic>
      <p:sp>
        <p:nvSpPr>
          <p:cNvPr id="12" name="Text 7"/>
          <p:cNvSpPr/>
          <p:nvPr/>
        </p:nvSpPr>
        <p:spPr>
          <a:xfrm>
            <a:off x="7481768" y="3725704"/>
            <a:ext cx="2388632" cy="694373"/>
          </a:xfrm>
          <a:prstGeom prst="rect">
            <a:avLst/>
          </a:prstGeom>
          <a:noFill/>
          <a:ln/>
        </p:spPr>
        <p:txBody>
          <a:bodyPr wrap="squar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Insurance Companies</a:t>
            </a:r>
            <a:endParaRPr lang="en-US" sz="2187" dirty="0"/>
          </a:p>
        </p:txBody>
      </p:sp>
      <p:sp>
        <p:nvSpPr>
          <p:cNvPr id="13" name="Text 8"/>
          <p:cNvSpPr/>
          <p:nvPr/>
        </p:nvSpPr>
        <p:spPr>
          <a:xfrm>
            <a:off x="7481768" y="4553307"/>
            <a:ext cx="2388632" cy="2487811"/>
          </a:xfrm>
          <a:prstGeom prst="rect">
            <a:avLst/>
          </a:prstGeom>
          <a:noFill/>
          <a:ln/>
        </p:spPr>
        <p:txBody>
          <a:bodyPr wrap="squar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Insurance companies offer protection against risks by providing life, health, property, and casualty insurance products, serving as vital financial intermediaries.</a:t>
            </a:r>
            <a:endParaRPr lang="en-US" sz="1750" dirty="0"/>
          </a:p>
        </p:txBody>
      </p:sp>
      <p:pic>
        <p:nvPicPr>
          <p:cNvPr id="14" name="Image 3" descr="preencoded.png"/>
          <p:cNvPicPr>
            <a:picLocks noChangeAspect="1"/>
          </p:cNvPicPr>
          <p:nvPr/>
        </p:nvPicPr>
        <p:blipFill>
          <a:blip r:embed="rId6"/>
          <a:stretch>
            <a:fillRect/>
          </a:stretch>
        </p:blipFill>
        <p:spPr>
          <a:xfrm>
            <a:off x="10203656" y="1971794"/>
            <a:ext cx="2388751" cy="1476256"/>
          </a:xfrm>
          <a:prstGeom prst="rect">
            <a:avLst/>
          </a:prstGeom>
        </p:spPr>
      </p:pic>
      <p:sp>
        <p:nvSpPr>
          <p:cNvPr id="15" name="Text 9"/>
          <p:cNvSpPr/>
          <p:nvPr/>
        </p:nvSpPr>
        <p:spPr>
          <a:xfrm>
            <a:off x="10203656" y="3725704"/>
            <a:ext cx="2388751"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Mutual Funds</a:t>
            </a:r>
            <a:endParaRPr lang="en-US" sz="2187" dirty="0"/>
          </a:p>
        </p:txBody>
      </p:sp>
      <p:sp>
        <p:nvSpPr>
          <p:cNvPr id="16" name="Text 10"/>
          <p:cNvSpPr/>
          <p:nvPr/>
        </p:nvSpPr>
        <p:spPr>
          <a:xfrm>
            <a:off x="10203656" y="4206121"/>
            <a:ext cx="2388751" cy="2487811"/>
          </a:xfrm>
          <a:prstGeom prst="rect">
            <a:avLst/>
          </a:prstGeom>
          <a:noFill/>
          <a:ln/>
        </p:spPr>
        <p:txBody>
          <a:bodyPr wrap="squar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Mutual funds pool money from investors to invest in a diversified portfolio of securities, offering professional management and risk diversification.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1184</Words>
  <Application>Microsoft Office PowerPoint</Application>
  <PresentationFormat>Custom</PresentationFormat>
  <Paragraphs>105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MuseoModerno</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Aarij Ali</cp:lastModifiedBy>
  <cp:revision>5</cp:revision>
  <dcterms:created xsi:type="dcterms:W3CDTF">2024-05-07T17:41:16Z</dcterms:created>
  <dcterms:modified xsi:type="dcterms:W3CDTF">2024-05-07T18:16:35Z</dcterms:modified>
</cp:coreProperties>
</file>