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5" r:id="rId9"/>
    <p:sldId id="270" r:id="rId10"/>
    <p:sldId id="259" r:id="rId11"/>
    <p:sldId id="260" r:id="rId12"/>
    <p:sldId id="272" r:id="rId13"/>
    <p:sldId id="273" r:id="rId14"/>
    <p:sldId id="274" r:id="rId15"/>
    <p:sldId id="266" r:id="rId16"/>
    <p:sldId id="276" r:id="rId17"/>
    <p:sldId id="27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0704" autoAdjust="0"/>
  </p:normalViewPr>
  <p:slideViewPr>
    <p:cSldViewPr snapToGrid="0">
      <p:cViewPr varScale="1">
        <p:scale>
          <a:sx n="113" d="100"/>
          <a:sy n="113" d="100"/>
        </p:scale>
        <p:origin x="39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ttany kyncl" userId="0c0e5126d17412fb" providerId="LiveId" clId="{94C31D7A-CE39-4FA9-AB60-C7F6AC837B69}"/>
    <pc:docChg chg="undo custSel modSld sldOrd">
      <pc:chgData name="brittany kyncl" userId="0c0e5126d17412fb" providerId="LiveId" clId="{94C31D7A-CE39-4FA9-AB60-C7F6AC837B69}" dt="2022-12-12T01:56:09.166" v="330" actId="27636"/>
      <pc:docMkLst>
        <pc:docMk/>
      </pc:docMkLst>
      <pc:sldChg chg="modSp mod">
        <pc:chgData name="brittany kyncl" userId="0c0e5126d17412fb" providerId="LiveId" clId="{94C31D7A-CE39-4FA9-AB60-C7F6AC837B69}" dt="2022-12-12T01:56:09.166" v="330" actId="27636"/>
        <pc:sldMkLst>
          <pc:docMk/>
          <pc:sldMk cId="1713219598" sldId="257"/>
        </pc:sldMkLst>
        <pc:spChg chg="mod">
          <ac:chgData name="brittany kyncl" userId="0c0e5126d17412fb" providerId="LiveId" clId="{94C31D7A-CE39-4FA9-AB60-C7F6AC837B69}" dt="2022-12-12T01:56:09.166" v="330" actId="27636"/>
          <ac:spMkLst>
            <pc:docMk/>
            <pc:sldMk cId="1713219598" sldId="257"/>
            <ac:spMk id="3" creationId="{5671D7E5-EF66-4BCD-8DAA-E9061157F0BE}"/>
          </ac:spMkLst>
        </pc:spChg>
      </pc:sldChg>
      <pc:sldChg chg="modSp mod">
        <pc:chgData name="brittany kyncl" userId="0c0e5126d17412fb" providerId="LiveId" clId="{94C31D7A-CE39-4FA9-AB60-C7F6AC837B69}" dt="2022-12-12T01:25:53.507" v="66" actId="20577"/>
        <pc:sldMkLst>
          <pc:docMk/>
          <pc:sldMk cId="332104327" sldId="259"/>
        </pc:sldMkLst>
        <pc:spChg chg="mod">
          <ac:chgData name="brittany kyncl" userId="0c0e5126d17412fb" providerId="LiveId" clId="{94C31D7A-CE39-4FA9-AB60-C7F6AC837B69}" dt="2022-12-12T01:25:53.507" v="66" actId="20577"/>
          <ac:spMkLst>
            <pc:docMk/>
            <pc:sldMk cId="332104327" sldId="259"/>
            <ac:spMk id="12" creationId="{FABE7D8B-D1CD-44C0-AD2D-2ABA67684E97}"/>
          </ac:spMkLst>
        </pc:spChg>
      </pc:sldChg>
      <pc:sldChg chg="modSp mod">
        <pc:chgData name="brittany kyncl" userId="0c0e5126d17412fb" providerId="LiveId" clId="{94C31D7A-CE39-4FA9-AB60-C7F6AC837B69}" dt="2022-12-12T01:31:13.179" v="80" actId="1076"/>
        <pc:sldMkLst>
          <pc:docMk/>
          <pc:sldMk cId="1663780162" sldId="260"/>
        </pc:sldMkLst>
        <pc:spChg chg="mod">
          <ac:chgData name="brittany kyncl" userId="0c0e5126d17412fb" providerId="LiveId" clId="{94C31D7A-CE39-4FA9-AB60-C7F6AC837B69}" dt="2022-12-12T01:31:13.179" v="80" actId="1076"/>
          <ac:spMkLst>
            <pc:docMk/>
            <pc:sldMk cId="1663780162" sldId="260"/>
            <ac:spMk id="2" creationId="{09140014-73D5-419B-8867-972BB18D52D4}"/>
          </ac:spMkLst>
        </pc:spChg>
        <pc:picChg chg="mod">
          <ac:chgData name="brittany kyncl" userId="0c0e5126d17412fb" providerId="LiveId" clId="{94C31D7A-CE39-4FA9-AB60-C7F6AC837B69}" dt="2022-12-12T01:20:57.973" v="8" actId="1076"/>
          <ac:picMkLst>
            <pc:docMk/>
            <pc:sldMk cId="1663780162" sldId="260"/>
            <ac:picMk id="17" creationId="{4F8114A3-4DC6-CA13-767A-BC627732D023}"/>
          </ac:picMkLst>
        </pc:picChg>
      </pc:sldChg>
      <pc:sldChg chg="modSp mod">
        <pc:chgData name="brittany kyncl" userId="0c0e5126d17412fb" providerId="LiveId" clId="{94C31D7A-CE39-4FA9-AB60-C7F6AC837B69}" dt="2022-12-12T01:38:57.309" v="313" actId="20577"/>
        <pc:sldMkLst>
          <pc:docMk/>
          <pc:sldMk cId="1742861620" sldId="266"/>
        </pc:sldMkLst>
        <pc:spChg chg="mod">
          <ac:chgData name="brittany kyncl" userId="0c0e5126d17412fb" providerId="LiveId" clId="{94C31D7A-CE39-4FA9-AB60-C7F6AC837B69}" dt="2022-12-12T01:38:57.309" v="313" actId="20577"/>
          <ac:spMkLst>
            <pc:docMk/>
            <pc:sldMk cId="1742861620" sldId="266"/>
            <ac:spMk id="3" creationId="{FED19BCA-B61F-4EA6-A1FB-CCA3BD8506FB}"/>
          </ac:spMkLst>
        </pc:spChg>
      </pc:sldChg>
      <pc:sldChg chg="modSp mod">
        <pc:chgData name="brittany kyncl" userId="0c0e5126d17412fb" providerId="LiveId" clId="{94C31D7A-CE39-4FA9-AB60-C7F6AC837B69}" dt="2022-12-12T01:54:45.626" v="322" actId="20577"/>
        <pc:sldMkLst>
          <pc:docMk/>
          <pc:sldMk cId="1969787568" sldId="271"/>
        </pc:sldMkLst>
        <pc:spChg chg="mod">
          <ac:chgData name="brittany kyncl" userId="0c0e5126d17412fb" providerId="LiveId" clId="{94C31D7A-CE39-4FA9-AB60-C7F6AC837B69}" dt="2022-12-12T01:54:45.626" v="322" actId="20577"/>
          <ac:spMkLst>
            <pc:docMk/>
            <pc:sldMk cId="1969787568" sldId="271"/>
            <ac:spMk id="3" creationId="{AF64C29E-DF30-4DC6-AB95-2016F9A703B6}"/>
          </ac:spMkLst>
        </pc:spChg>
      </pc:sldChg>
      <pc:sldChg chg="addSp delSp modSp mod">
        <pc:chgData name="brittany kyncl" userId="0c0e5126d17412fb" providerId="LiveId" clId="{94C31D7A-CE39-4FA9-AB60-C7F6AC837B69}" dt="2022-12-12T01:34:13.185" v="126" actId="1076"/>
        <pc:sldMkLst>
          <pc:docMk/>
          <pc:sldMk cId="114609836" sldId="272"/>
        </pc:sldMkLst>
        <pc:spChg chg="mod">
          <ac:chgData name="brittany kyncl" userId="0c0e5126d17412fb" providerId="LiveId" clId="{94C31D7A-CE39-4FA9-AB60-C7F6AC837B69}" dt="2022-12-12T01:30:38.920" v="77" actId="1076"/>
          <ac:spMkLst>
            <pc:docMk/>
            <pc:sldMk cId="114609836" sldId="272"/>
            <ac:spMk id="2" creationId="{09140014-73D5-419B-8867-972BB18D52D4}"/>
          </ac:spMkLst>
        </pc:spChg>
        <pc:spChg chg="add del mod">
          <ac:chgData name="brittany kyncl" userId="0c0e5126d17412fb" providerId="LiveId" clId="{94C31D7A-CE39-4FA9-AB60-C7F6AC837B69}" dt="2022-12-12T01:23:35.574" v="37" actId="478"/>
          <ac:spMkLst>
            <pc:docMk/>
            <pc:sldMk cId="114609836" sldId="272"/>
            <ac:spMk id="5" creationId="{E8317BEC-FDF4-A9C2-FD9E-D9F75B62DB82}"/>
          </ac:spMkLst>
        </pc:spChg>
        <pc:picChg chg="mod">
          <ac:chgData name="brittany kyncl" userId="0c0e5126d17412fb" providerId="LiveId" clId="{94C31D7A-CE39-4FA9-AB60-C7F6AC837B69}" dt="2022-12-12T01:34:13.185" v="126" actId="1076"/>
          <ac:picMkLst>
            <pc:docMk/>
            <pc:sldMk cId="114609836" sldId="272"/>
            <ac:picMk id="4" creationId="{CAE1011D-0ADC-37F2-A67C-829C74E69E8F}"/>
          </ac:picMkLst>
        </pc:picChg>
        <pc:picChg chg="del">
          <ac:chgData name="brittany kyncl" userId="0c0e5126d17412fb" providerId="LiveId" clId="{94C31D7A-CE39-4FA9-AB60-C7F6AC837B69}" dt="2022-12-12T01:23:28.172" v="36" actId="478"/>
          <ac:picMkLst>
            <pc:docMk/>
            <pc:sldMk cId="114609836" sldId="272"/>
            <ac:picMk id="17" creationId="{4F8114A3-4DC6-CA13-767A-BC627732D023}"/>
          </ac:picMkLst>
        </pc:picChg>
      </pc:sldChg>
      <pc:sldChg chg="modSp mod">
        <pc:chgData name="brittany kyncl" userId="0c0e5126d17412fb" providerId="LiveId" clId="{94C31D7A-CE39-4FA9-AB60-C7F6AC837B69}" dt="2022-12-12T01:33:57.514" v="125" actId="14100"/>
        <pc:sldMkLst>
          <pc:docMk/>
          <pc:sldMk cId="3509472866" sldId="273"/>
        </pc:sldMkLst>
        <pc:spChg chg="mod">
          <ac:chgData name="brittany kyncl" userId="0c0e5126d17412fb" providerId="LiveId" clId="{94C31D7A-CE39-4FA9-AB60-C7F6AC837B69}" dt="2022-12-12T01:33:57.514" v="125" actId="14100"/>
          <ac:spMkLst>
            <pc:docMk/>
            <pc:sldMk cId="3509472866" sldId="273"/>
            <ac:spMk id="2" creationId="{09140014-73D5-419B-8867-972BB18D52D4}"/>
          </ac:spMkLst>
        </pc:spChg>
        <pc:picChg chg="mod">
          <ac:chgData name="brittany kyncl" userId="0c0e5126d17412fb" providerId="LiveId" clId="{94C31D7A-CE39-4FA9-AB60-C7F6AC837B69}" dt="2022-12-12T01:31:46.458" v="85" actId="1076"/>
          <ac:picMkLst>
            <pc:docMk/>
            <pc:sldMk cId="3509472866" sldId="273"/>
            <ac:picMk id="4" creationId="{6B0A8824-4AB1-9D41-4157-6988283EE8E4}"/>
          </ac:picMkLst>
        </pc:picChg>
      </pc:sldChg>
      <pc:sldChg chg="modSp mod">
        <pc:chgData name="brittany kyncl" userId="0c0e5126d17412fb" providerId="LiveId" clId="{94C31D7A-CE39-4FA9-AB60-C7F6AC837B69}" dt="2022-12-12T01:37:16.086" v="166" actId="1076"/>
        <pc:sldMkLst>
          <pc:docMk/>
          <pc:sldMk cId="1350585850" sldId="274"/>
        </pc:sldMkLst>
        <pc:spChg chg="mod">
          <ac:chgData name="brittany kyncl" userId="0c0e5126d17412fb" providerId="LiveId" clId="{94C31D7A-CE39-4FA9-AB60-C7F6AC837B69}" dt="2022-12-12T01:37:16.086" v="166" actId="1076"/>
          <ac:spMkLst>
            <pc:docMk/>
            <pc:sldMk cId="1350585850" sldId="274"/>
            <ac:spMk id="2" creationId="{09140014-73D5-419B-8867-972BB18D52D4}"/>
          </ac:spMkLst>
        </pc:spChg>
        <pc:picChg chg="mod">
          <ac:chgData name="brittany kyncl" userId="0c0e5126d17412fb" providerId="LiveId" clId="{94C31D7A-CE39-4FA9-AB60-C7F6AC837B69}" dt="2022-12-12T01:34:35.736" v="129" actId="1076"/>
          <ac:picMkLst>
            <pc:docMk/>
            <pc:sldMk cId="1350585850" sldId="274"/>
            <ac:picMk id="6" creationId="{37CADB45-4BC1-F502-C803-C492CA385F30}"/>
          </ac:picMkLst>
        </pc:picChg>
      </pc:sldChg>
      <pc:sldChg chg="ord">
        <pc:chgData name="brittany kyncl" userId="0c0e5126d17412fb" providerId="LiveId" clId="{94C31D7A-CE39-4FA9-AB60-C7F6AC837B69}" dt="2022-12-12T01:39:42.076" v="315"/>
        <pc:sldMkLst>
          <pc:docMk/>
          <pc:sldMk cId="240595774" sldId="275"/>
        </pc:sldMkLst>
      </pc:sldChg>
      <pc:sldChg chg="modSp mod">
        <pc:chgData name="brittany kyncl" userId="0c0e5126d17412fb" providerId="LiveId" clId="{94C31D7A-CE39-4FA9-AB60-C7F6AC837B69}" dt="2022-12-12T01:40:46.019" v="320" actId="20577"/>
        <pc:sldMkLst>
          <pc:docMk/>
          <pc:sldMk cId="3874481925" sldId="276"/>
        </pc:sldMkLst>
        <pc:spChg chg="mod">
          <ac:chgData name="brittany kyncl" userId="0c0e5126d17412fb" providerId="LiveId" clId="{94C31D7A-CE39-4FA9-AB60-C7F6AC837B69}" dt="2022-12-12T01:40:46.019" v="320" actId="20577"/>
          <ac:spMkLst>
            <pc:docMk/>
            <pc:sldMk cId="3874481925" sldId="276"/>
            <ac:spMk id="3" creationId="{9F9D67ED-6857-076E-2760-9729376B9AE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Lst>
  <dgm:cxnLst>
    <dgm:cxn modelId="{825BC9D8-F515-4FBF-8CF8-23CD32968E1D}" type="presOf" srcId="{0DD8915E-DC14-41D6-9BB5-F49E1C265163}" destId="{E4B4F7C4-5024-45F0-9FD7-C5068A1AE6C4}" srcOrd="0"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12/11/2022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Wilson financial</a:t>
            </a:r>
            <a:br>
              <a:rPr lang="en-US" dirty="0"/>
            </a:br>
            <a:r>
              <a:rPr lang="en-US" sz="1600" dirty="0"/>
              <a:t>CASE STUDY SOLUTION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GROUP 4</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1524000" y="2343151"/>
            <a:ext cx="3680883" cy="4013199"/>
          </a:xfrm>
        </p:spPr>
        <p:txBody>
          <a:bodyPr>
            <a:normAutofit/>
          </a:bodyPr>
          <a:lstStyle/>
          <a:p>
            <a:r>
              <a:rPr lang="en-US" dirty="0"/>
              <a:t>Report 3</a:t>
            </a:r>
            <a:br>
              <a:rPr lang="en-US" dirty="0"/>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This report is to determine how many clients, if any, have been added within the past six months.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Then it shows the number of new clients acquired every six months since the first client initialization date.</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From these findings, we can see an overview of Wilson </a:t>
            </a:r>
            <a:r>
              <a:rPr lang="en-US" sz="1200" dirty="0" err="1">
                <a:effectLst/>
                <a:latin typeface="Arial" panose="020B0604020202020204" pitchFamily="34" charset="0"/>
                <a:ea typeface="Arial" panose="020B0604020202020204" pitchFamily="34" charset="0"/>
              </a:rPr>
              <a:t>Financial’s</a:t>
            </a:r>
            <a:r>
              <a:rPr lang="en-US" sz="1200" dirty="0">
                <a:effectLst/>
                <a:latin typeface="Arial" panose="020B0604020202020204" pitchFamily="34" charset="0"/>
                <a:ea typeface="Arial" panose="020B0604020202020204" pitchFamily="34" charset="0"/>
              </a:rPr>
              <a:t> client acquisition rate.</a:t>
            </a: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Wilson Financial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4" name="Picture 3">
            <a:extLst>
              <a:ext uri="{FF2B5EF4-FFF2-40B4-BE49-F238E27FC236}">
                <a16:creationId xmlns:a16="http://schemas.microsoft.com/office/drawing/2014/main" id="{6B0A8824-4AB1-9D41-4157-6988283EE8E4}"/>
              </a:ext>
            </a:extLst>
          </p:cNvPr>
          <p:cNvPicPr>
            <a:picLocks noChangeAspect="1"/>
          </p:cNvPicPr>
          <p:nvPr/>
        </p:nvPicPr>
        <p:blipFill>
          <a:blip r:embed="rId2"/>
          <a:stretch>
            <a:fillRect/>
          </a:stretch>
        </p:blipFill>
        <p:spPr>
          <a:xfrm>
            <a:off x="5433483" y="660400"/>
            <a:ext cx="6471879" cy="4959350"/>
          </a:xfrm>
          <a:prstGeom prst="rect">
            <a:avLst/>
          </a:prstGeom>
        </p:spPr>
      </p:pic>
    </p:spTree>
    <p:extLst>
      <p:ext uri="{BB962C8B-B14F-4D97-AF65-F5344CB8AC3E}">
        <p14:creationId xmlns:p14="http://schemas.microsoft.com/office/powerpoint/2010/main" val="350947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1524000" y="2465443"/>
            <a:ext cx="4114800" cy="3822698"/>
          </a:xfrm>
        </p:spPr>
        <p:txBody>
          <a:bodyPr>
            <a:normAutofit/>
          </a:bodyPr>
          <a:lstStyle/>
          <a:p>
            <a:r>
              <a:rPr lang="en-US" dirty="0"/>
              <a:t>Report 4</a:t>
            </a:r>
            <a:br>
              <a:rPr lang="en-US" dirty="0"/>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The gathered data shows the total revenue from transaction fees per month.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Then it shows the same data spread out over a period of years.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To the right of the total fee revenue for each period is a percentage rate increase or decrease.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to help determine any trends of growth or decline in fee revenue.</a:t>
            </a: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6" name="Picture 5">
            <a:extLst>
              <a:ext uri="{FF2B5EF4-FFF2-40B4-BE49-F238E27FC236}">
                <a16:creationId xmlns:a16="http://schemas.microsoft.com/office/drawing/2014/main" id="{37CADB45-4BC1-F502-C803-C492CA385F30}"/>
              </a:ext>
            </a:extLst>
          </p:cNvPr>
          <p:cNvPicPr>
            <a:picLocks noChangeAspect="1"/>
          </p:cNvPicPr>
          <p:nvPr/>
        </p:nvPicPr>
        <p:blipFill>
          <a:blip r:embed="rId2"/>
          <a:stretch>
            <a:fillRect/>
          </a:stretch>
        </p:blipFill>
        <p:spPr>
          <a:xfrm>
            <a:off x="5740400" y="684435"/>
            <a:ext cx="6231467" cy="5425907"/>
          </a:xfrm>
          <a:prstGeom prst="rect">
            <a:avLst/>
          </a:prstGeom>
        </p:spPr>
      </p:pic>
    </p:spTree>
    <p:extLst>
      <p:ext uri="{BB962C8B-B14F-4D97-AF65-F5344CB8AC3E}">
        <p14:creationId xmlns:p14="http://schemas.microsoft.com/office/powerpoint/2010/main" val="135058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Assumptions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lnSpcReduction="10000"/>
          </a:bodyPr>
          <a:lstStyle/>
          <a:p>
            <a:pPr marL="285750" indent="-285750">
              <a:buFont typeface="Arial" panose="020B0604020202020204" pitchFamily="34" charset="0"/>
              <a:buChar char="•"/>
            </a:pPr>
            <a:r>
              <a:rPr lang="en-US" dirty="0"/>
              <a:t>Currently has a billing structure to send a bill to each client for each transaction  </a:t>
            </a:r>
          </a:p>
          <a:p>
            <a:pPr marL="285750" indent="-285750">
              <a:buFont typeface="Arial" panose="020B0604020202020204" pitchFamily="34" charset="0"/>
              <a:buChar char="•"/>
            </a:pPr>
            <a:r>
              <a:rPr lang="en-US" dirty="0"/>
              <a:t>Client bills are paid through separate account management</a:t>
            </a:r>
          </a:p>
          <a:p>
            <a:pPr marL="285750" indent="-285750">
              <a:buFont typeface="Arial" panose="020B0604020202020204" pitchFamily="34" charset="0"/>
              <a:buChar char="•"/>
            </a:pPr>
            <a:r>
              <a:rPr lang="en-US" dirty="0"/>
              <a:t>Does not already have any sort of incentive programs for customer engagement</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74286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476875" y="68876"/>
            <a:ext cx="5111750" cy="595006"/>
          </a:xfrm>
        </p:spPr>
        <p:txBody>
          <a:bodyPr>
            <a:normAutofit/>
          </a:bodyPr>
          <a:lstStyle/>
          <a:p>
            <a:pPr marR="0" lvl="0">
              <a:lnSpc>
                <a:spcPct val="115000"/>
              </a:lnSpc>
              <a:spcBef>
                <a:spcPts val="0"/>
              </a:spcBef>
              <a:spcAft>
                <a:spcPts val="0"/>
              </a:spcAft>
            </a:pPr>
            <a:r>
              <a:rPr lang="en-US" dirty="0"/>
              <a:t>Summary of findings</a:t>
            </a:r>
          </a:p>
        </p:txBody>
      </p:sp>
      <p:sp>
        <p:nvSpPr>
          <p:cNvPr id="3" name="Text Placeholder 2">
            <a:extLst>
              <a:ext uri="{FF2B5EF4-FFF2-40B4-BE49-F238E27FC236}">
                <a16:creationId xmlns:a16="http://schemas.microsoft.com/office/drawing/2014/main" id="{9F9D67ED-6857-076E-2760-9729376B9AEB}"/>
              </a:ext>
            </a:extLst>
          </p:cNvPr>
          <p:cNvSpPr>
            <a:spLocks noGrp="1"/>
          </p:cNvSpPr>
          <p:nvPr>
            <p:ph type="body" idx="1"/>
          </p:nvPr>
        </p:nvSpPr>
        <p:spPr>
          <a:xfrm>
            <a:off x="5476875" y="816077"/>
            <a:ext cx="5111750" cy="5388078"/>
          </a:xfrm>
        </p:spPr>
        <p:txBody>
          <a:bodyPr>
            <a:normAutofit fontScale="85000" lnSpcReduction="10000"/>
          </a:bodyPr>
          <a:lstStyle/>
          <a:p>
            <a:pPr marL="285750" indent="-285750">
              <a:buFont typeface="Arial" panose="020B0604020202020204" pitchFamily="34" charset="0"/>
              <a:buChar char="•"/>
            </a:pPr>
            <a:r>
              <a:rPr lang="en-US" dirty="0"/>
              <a:t>The average asset possession for each client is $38,333.90.</a:t>
            </a:r>
          </a:p>
          <a:p>
            <a:pPr marL="285750" indent="-285750">
              <a:buFont typeface="Arial" panose="020B0604020202020204" pitchFamily="34" charset="0"/>
              <a:buChar char="•"/>
            </a:pPr>
            <a:r>
              <a:rPr lang="en-US" dirty="0"/>
              <a:t>Comparatively the total transaction fees each client has paid is much less than the amounts in each clients’ assets account.</a:t>
            </a:r>
          </a:p>
          <a:p>
            <a:pPr marL="285750" indent="-285750">
              <a:buFont typeface="Arial" panose="020B0604020202020204" pitchFamily="34" charset="0"/>
              <a:buChar char="•"/>
            </a:pPr>
            <a:r>
              <a:rPr lang="en-US" dirty="0"/>
              <a:t>Only 2 clients have had at most 2 transactions in a month showing that the number of clients who have multiple transactions per month could be an area of improvement. </a:t>
            </a:r>
          </a:p>
          <a:p>
            <a:pPr marL="285750" indent="-285750">
              <a:buFont typeface="Arial" panose="020B0604020202020204" pitchFamily="34" charset="0"/>
              <a:buChar char="•"/>
            </a:pPr>
            <a:r>
              <a:rPr lang="en-US" dirty="0"/>
              <a:t>Looking at total transactions for all clients on a month by month and year by basis. Total transactions amount has been steadily increasing since the business opened. The increase is even more apparent when viewed per year period, showing an impressive 181.82% increase in transactions from 2021 to 2022.</a:t>
            </a:r>
          </a:p>
          <a:p>
            <a:pPr marL="285750" indent="-285750">
              <a:buFont typeface="Arial" panose="020B0604020202020204" pitchFamily="34" charset="0"/>
              <a:buChar char="•"/>
            </a:pPr>
            <a:r>
              <a:rPr lang="en-US" dirty="0"/>
              <a:t>Our report found that no new clients have been added within the most recent six -month period.</a:t>
            </a:r>
          </a:p>
          <a:p>
            <a:pPr marL="285750" indent="-285750">
              <a:lnSpc>
                <a:spcPct val="110000"/>
              </a:lnSpc>
              <a:buFont typeface="Arial" panose="020B0604020202020204" pitchFamily="34" charset="0"/>
              <a:buChar char="•"/>
            </a:pPr>
            <a:r>
              <a:rPr lang="en-US" dirty="0"/>
              <a:t>The number of clients added per every six-month period since the business opened has been decreasing and most notably in the most recent six-month period.</a:t>
            </a:r>
          </a:p>
          <a:p>
            <a:pPr marL="285750" indent="-285750">
              <a:lnSpc>
                <a:spcPct val="110000"/>
              </a:lnSpc>
              <a:buFont typeface="Arial" panose="020B0604020202020204" pitchFamily="34" charset="0"/>
              <a:buChar char="•"/>
            </a:pPr>
            <a:r>
              <a:rPr lang="en-US" dirty="0"/>
              <a:t>Looking at an overview of revenue generated by transaction fees on a month by month and year by basis since the business has opened. The report shows an average monthly intake of $419.44 from fee revenue and an average yearly intake of $2516.67 from fee revenue.</a:t>
            </a:r>
          </a:p>
          <a:p>
            <a:pPr marL="285750" indent="-285750">
              <a:lnSpc>
                <a:spcPct val="110000"/>
              </a:lnSpc>
              <a:buFont typeface="Arial" panose="020B0604020202020204" pitchFamily="34" charset="0"/>
              <a:buChar char="•"/>
            </a:pPr>
            <a:r>
              <a:rPr lang="en-US" dirty="0"/>
              <a:t>The rate of increase for fee revenue is steadily increasing at a slow rate but does show a pattern of small decline followed by a larger increase in the next period. These numbers correlate with the findings on total transaction activity and client acquisitions. </a:t>
            </a:r>
          </a:p>
          <a:p>
            <a:pPr marL="285750" indent="-285750">
              <a:lnSpc>
                <a:spcPct val="110000"/>
              </a:lnSpc>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387448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recommendations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pPr marL="285750" indent="-285750">
              <a:buFont typeface="Arial" panose="020B0604020202020204" pitchFamily="34" charset="0"/>
              <a:buChar char="•"/>
            </a:pPr>
            <a:r>
              <a:rPr lang="en-US" dirty="0"/>
              <a:t>Transaction fees paid directly from client’s asset accounts</a:t>
            </a:r>
          </a:p>
          <a:p>
            <a:pPr marL="285750" indent="-285750">
              <a:buFont typeface="Arial" panose="020B0604020202020204" pitchFamily="34" charset="0"/>
              <a:buChar char="•"/>
            </a:pPr>
            <a:r>
              <a:rPr lang="en-US" dirty="0"/>
              <a:t>Implement an incentive program </a:t>
            </a:r>
          </a:p>
          <a:p>
            <a:pPr marL="285750" indent="-285750">
              <a:buFont typeface="Arial" panose="020B0604020202020204" pitchFamily="34" charset="0"/>
              <a:buChar char="•"/>
            </a:pPr>
            <a:r>
              <a:rPr lang="en-US" dirty="0"/>
              <a:t>Focus on improving the client acquisition rate</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405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fontScale="77500" lnSpcReduction="20000"/>
          </a:bodyPr>
          <a:lstStyle/>
          <a:p>
            <a:r>
              <a:rPr lang="en-US" dirty="0"/>
              <a:t>Brittany Kyncl</a:t>
            </a:r>
          </a:p>
          <a:p>
            <a:r>
              <a:rPr lang="en-US" dirty="0"/>
              <a:t>Mark Witt</a:t>
            </a:r>
          </a:p>
          <a:p>
            <a:r>
              <a:rPr lang="en-US" dirty="0" err="1"/>
              <a:t>Riese</a:t>
            </a:r>
            <a:r>
              <a:rPr lang="en-US" dirty="0"/>
              <a:t> </a:t>
            </a:r>
            <a:r>
              <a:rPr lang="en-US" dirty="0" err="1"/>
              <a:t>Bohnak</a:t>
            </a:r>
            <a:endParaRPr lang="en-US" dirty="0"/>
          </a:p>
          <a:p>
            <a:r>
              <a:rPr lang="en-US" dirty="0"/>
              <a:t>Holly McFarland</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85000" lnSpcReduction="20000"/>
          </a:bodyPr>
          <a:lstStyle/>
          <a:p>
            <a:r>
              <a:rPr lang="en-US" dirty="0"/>
              <a:t>Introduction</a:t>
            </a:r>
          </a:p>
          <a:p>
            <a:r>
              <a:rPr lang="en-US" dirty="0"/>
              <a:t>Description</a:t>
            </a:r>
          </a:p>
          <a:p>
            <a:r>
              <a:rPr lang="en-US" dirty="0"/>
              <a:t>Entity-Relationship Diagram</a:t>
            </a:r>
          </a:p>
          <a:p>
            <a:r>
              <a:rPr lang="en-US" dirty="0"/>
              <a:t>Reports</a:t>
            </a:r>
          </a:p>
          <a:p>
            <a:r>
              <a:rPr lang="en-US" dirty="0"/>
              <a:t>Assumptions</a:t>
            </a:r>
          </a:p>
          <a:p>
            <a:r>
              <a:rPr lang="en-US" dirty="0"/>
              <a:t>Summary of Findings</a:t>
            </a:r>
          </a:p>
          <a:p>
            <a:r>
              <a:rPr lang="en-US" dirty="0"/>
              <a:t>Recommendations</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Group 4 consists of Brittany Kyncl, Mark Witt, </a:t>
            </a:r>
            <a:r>
              <a:rPr lang="en-US" dirty="0" err="1"/>
              <a:t>Riese</a:t>
            </a:r>
            <a:r>
              <a:rPr lang="en-US" dirty="0"/>
              <a:t> </a:t>
            </a:r>
            <a:r>
              <a:rPr lang="en-US" dirty="0" err="1"/>
              <a:t>Bohnak</a:t>
            </a:r>
            <a:r>
              <a:rPr lang="en-US" dirty="0"/>
              <a:t>, and Holly McFarland.  We are all current students at Bellevue University and enrolled in the CSD 310 – Database Development and Use course.    </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description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Wilson Financial Case Study</a:t>
            </a:r>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786581"/>
            <a:ext cx="6696075" cy="3933057"/>
          </a:xfrm>
        </p:spPr>
        <p:txBody>
          <a:bodyPr/>
          <a:lstStyle/>
          <a:p>
            <a:r>
              <a:rPr lang="en-US" sz="1600" dirty="0"/>
              <a:t>Jake and </a:t>
            </a:r>
            <a:r>
              <a:rPr lang="en-US" sz="1600" dirty="0" err="1"/>
              <a:t>ned</a:t>
            </a:r>
            <a:r>
              <a:rPr lang="en-US" sz="1600" dirty="0"/>
              <a:t> Wilson noticed the need for a business dedicated to financial management and advising in their small town and decided to open Wilson financial.  After realizing the growth that has occurred in the past year, they decided to re-evaluate their business approach.  They determined that they needed to assess their client list, their assets, and the billing process to ensure that their customers were receiving an optimal service and they were continuing to see a positive return.  The billing structure was the main concern to be addressed. </a:t>
            </a:r>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Entity-relationship diagram</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780349049"/>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4" name="Picture 3" descr="Diagram&#10;&#10;Description automatically generated">
            <a:extLst>
              <a:ext uri="{FF2B5EF4-FFF2-40B4-BE49-F238E27FC236}">
                <a16:creationId xmlns:a16="http://schemas.microsoft.com/office/drawing/2014/main" id="{88311D09-04E8-CF2E-943B-66B4FD5B2D21}"/>
              </a:ext>
            </a:extLst>
          </p:cNvPr>
          <p:cNvPicPr>
            <a:picLocks noChangeAspect="1"/>
          </p:cNvPicPr>
          <p:nvPr/>
        </p:nvPicPr>
        <p:blipFill>
          <a:blip r:embed="rId7"/>
          <a:stretch>
            <a:fillRect/>
          </a:stretch>
        </p:blipFill>
        <p:spPr>
          <a:xfrm>
            <a:off x="1337188" y="1288026"/>
            <a:ext cx="9316064" cy="4558500"/>
          </a:xfrm>
          <a:prstGeom prst="rect">
            <a:avLst/>
          </a:prstGeom>
        </p:spPr>
      </p:pic>
    </p:spTree>
    <p:extLst>
      <p:ext uri="{BB962C8B-B14F-4D97-AF65-F5344CB8AC3E}">
        <p14:creationId xmlns:p14="http://schemas.microsoft.com/office/powerpoint/2010/main" val="289638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reports</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fontScale="92500" lnSpcReduction="10000"/>
          </a:bodyPr>
          <a:lstStyle/>
          <a:p>
            <a:pPr marR="0" lvl="0">
              <a:lnSpc>
                <a:spcPct val="120000"/>
              </a:lnSpc>
              <a:spcAft>
                <a:spcPts val="0"/>
              </a:spcAft>
            </a:pPr>
            <a:r>
              <a:rPr lang="en-US" dirty="0"/>
              <a:t>What is the average amount of assets held within each client account? What is the total amount of transaction fees each client has paid? How does this compare to the amount held in each client’s asset account?</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pPr marR="0" lvl="0">
              <a:lnSpc>
                <a:spcPct val="115000"/>
              </a:lnSpc>
              <a:spcBef>
                <a:spcPts val="0"/>
              </a:spcBef>
              <a:spcAft>
                <a:spcPts val="0"/>
              </a:spcAft>
            </a:pPr>
            <a:r>
              <a:rPr lang="en-US" sz="1300" dirty="0"/>
              <a:t>How many clients have a high rate of transactions per month? What is the overall amount of transaction activity per month, per year? Is this rate declining or increasing?</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How many clients have been added within the past six months? What is the rate of client acquisition for every six-month period? Is this rate declining or increasing?</a:t>
            </a:r>
          </a:p>
          <a:p>
            <a:endParaRPr lang="en-US" dirty="0"/>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What is the total revenue from client transaction fees per month, per year? What is the rate of increase/decrease between these periods? Is it trending down or up?</a:t>
            </a:r>
          </a:p>
          <a:p>
            <a:endParaRPr lang="en-US" dirty="0"/>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Wilson Financial Case Study</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3210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1581150" y="1922994"/>
            <a:ext cx="4000500" cy="4433356"/>
          </a:xfrm>
        </p:spPr>
        <p:txBody>
          <a:bodyPr>
            <a:normAutofit/>
          </a:bodyPr>
          <a:lstStyle/>
          <a:p>
            <a:pPr>
              <a:lnSpc>
                <a:spcPct val="100000"/>
              </a:lnSpc>
            </a:pPr>
            <a:r>
              <a:rPr lang="en-US" dirty="0"/>
              <a:t>Report 1</a:t>
            </a:r>
            <a:br>
              <a:rPr lang="en-US" dirty="0"/>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This report aims to determine the average amount of assets held within each client account.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Then the total amount of transaction fees each client has paid since their account initialization date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how this number compares to the amounts held within each client’s asset account. </a:t>
            </a:r>
            <a:br>
              <a:rPr lang="en-US" sz="1800" dirty="0">
                <a:effectLst/>
                <a:latin typeface="Arial" panose="020B0604020202020204" pitchFamily="34" charset="0"/>
                <a:ea typeface="Arial" panose="020B0604020202020204" pitchFamily="34" charset="0"/>
              </a:rPr>
            </a:b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17" name="Content Placeholder 16">
            <a:extLst>
              <a:ext uri="{FF2B5EF4-FFF2-40B4-BE49-F238E27FC236}">
                <a16:creationId xmlns:a16="http://schemas.microsoft.com/office/drawing/2014/main" id="{4F8114A3-4DC6-CA13-767A-BC627732D023}"/>
              </a:ext>
            </a:extLst>
          </p:cNvPr>
          <p:cNvPicPr>
            <a:picLocks noGrp="1" noChangeAspect="1"/>
          </p:cNvPicPr>
          <p:nvPr>
            <p:ph sz="half" idx="2"/>
          </p:nvPr>
        </p:nvPicPr>
        <p:blipFill>
          <a:blip r:embed="rId2"/>
          <a:stretch>
            <a:fillRect/>
          </a:stretch>
        </p:blipFill>
        <p:spPr>
          <a:xfrm>
            <a:off x="5867653" y="414867"/>
            <a:ext cx="5854809" cy="5833533"/>
          </a:xfrm>
        </p:spPr>
      </p:pic>
    </p:spTree>
    <p:extLst>
      <p:ext uri="{BB962C8B-B14F-4D97-AF65-F5344CB8AC3E}">
        <p14:creationId xmlns:p14="http://schemas.microsoft.com/office/powerpoint/2010/main" val="166378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1545166" y="2430377"/>
            <a:ext cx="4052484" cy="3057833"/>
          </a:xfrm>
        </p:spPr>
        <p:txBody>
          <a:bodyPr>
            <a:normAutofit fontScale="90000"/>
          </a:bodyPr>
          <a:lstStyle/>
          <a:p>
            <a:pPr marL="0" marR="0">
              <a:lnSpc>
                <a:spcPct val="100000"/>
              </a:lnSpc>
              <a:spcBef>
                <a:spcPts val="0"/>
              </a:spcBef>
              <a:spcAft>
                <a:spcPts val="0"/>
              </a:spcAft>
            </a:pPr>
            <a:r>
              <a:rPr lang="en-US" sz="3100" dirty="0"/>
              <a:t>Report 2</a:t>
            </a:r>
            <a:br>
              <a:rPr lang="en-US" dirty="0"/>
            </a:br>
            <a:br>
              <a:rPr lang="en-US" sz="1100" dirty="0">
                <a:effectLst/>
                <a:latin typeface="Arial" panose="020B0604020202020204" pitchFamily="34" charset="0"/>
                <a:ea typeface="Arial" panose="020B0604020202020204" pitchFamily="34" charset="0"/>
              </a:rPr>
            </a:br>
            <a:r>
              <a:rPr lang="en-US" sz="1300" dirty="0">
                <a:effectLst/>
                <a:latin typeface="Arial" panose="020B0604020202020204" pitchFamily="34" charset="0"/>
                <a:ea typeface="Arial" panose="020B0604020202020204" pitchFamily="34" charset="0"/>
              </a:rPr>
              <a:t>This report aims to determine how many clients have a high rate of transactions per month comparatively. </a:t>
            </a:r>
            <a:br>
              <a:rPr lang="en-US" sz="1300" dirty="0">
                <a:effectLst/>
                <a:latin typeface="Arial" panose="020B0604020202020204" pitchFamily="34" charset="0"/>
                <a:ea typeface="Arial" panose="020B0604020202020204" pitchFamily="34" charset="0"/>
              </a:rPr>
            </a:br>
            <a:br>
              <a:rPr lang="en-US" sz="1300" dirty="0">
                <a:effectLst/>
                <a:latin typeface="Arial" panose="020B0604020202020204" pitchFamily="34" charset="0"/>
                <a:ea typeface="Arial" panose="020B0604020202020204" pitchFamily="34" charset="0"/>
              </a:rPr>
            </a:br>
            <a:r>
              <a:rPr lang="en-US" sz="1300" dirty="0">
                <a:latin typeface="Arial" panose="020B0604020202020204" pitchFamily="34" charset="0"/>
                <a:ea typeface="Arial" panose="020B0604020202020204" pitchFamily="34" charset="0"/>
              </a:rPr>
              <a:t>t</a:t>
            </a:r>
            <a:r>
              <a:rPr lang="en-US" sz="1300" dirty="0">
                <a:effectLst/>
                <a:latin typeface="Arial" panose="020B0604020202020204" pitchFamily="34" charset="0"/>
                <a:ea typeface="Arial" panose="020B0604020202020204" pitchFamily="34" charset="0"/>
              </a:rPr>
              <a:t>o determine the overall amount of transaction activity per month and per year. </a:t>
            </a:r>
            <a:br>
              <a:rPr lang="en-US" sz="1300" dirty="0">
                <a:effectLst/>
                <a:latin typeface="Arial" panose="020B0604020202020204" pitchFamily="34" charset="0"/>
                <a:ea typeface="Arial" panose="020B0604020202020204" pitchFamily="34" charset="0"/>
              </a:rPr>
            </a:br>
            <a:br>
              <a:rPr lang="en-US" sz="1300" dirty="0">
                <a:effectLst/>
                <a:latin typeface="Arial" panose="020B0604020202020204" pitchFamily="34" charset="0"/>
                <a:ea typeface="Arial" panose="020B0604020202020204" pitchFamily="34" charset="0"/>
              </a:rPr>
            </a:br>
            <a:r>
              <a:rPr lang="en-US" sz="1300" dirty="0">
                <a:effectLst/>
                <a:latin typeface="Arial" panose="020B0604020202020204" pitchFamily="34" charset="0"/>
                <a:ea typeface="Arial" panose="020B0604020202020204" pitchFamily="34" charset="0"/>
              </a:rPr>
              <a:t>Based on these findings we can then see if this rate is declining or increasing.</a:t>
            </a:r>
            <a:endParaRPr lang="en-US" sz="1300"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4" name="Picture 3">
            <a:extLst>
              <a:ext uri="{FF2B5EF4-FFF2-40B4-BE49-F238E27FC236}">
                <a16:creationId xmlns:a16="http://schemas.microsoft.com/office/drawing/2014/main" id="{CAE1011D-0ADC-37F2-A67C-829C74E69E8F}"/>
              </a:ext>
            </a:extLst>
          </p:cNvPr>
          <p:cNvPicPr>
            <a:picLocks noChangeAspect="1"/>
          </p:cNvPicPr>
          <p:nvPr/>
        </p:nvPicPr>
        <p:blipFill>
          <a:blip r:embed="rId2"/>
          <a:stretch>
            <a:fillRect/>
          </a:stretch>
        </p:blipFill>
        <p:spPr>
          <a:xfrm>
            <a:off x="5750050" y="499535"/>
            <a:ext cx="6069209" cy="5638800"/>
          </a:xfrm>
          <a:prstGeom prst="rect">
            <a:avLst/>
          </a:prstGeom>
        </p:spPr>
      </p:pic>
    </p:spTree>
    <p:extLst>
      <p:ext uri="{BB962C8B-B14F-4D97-AF65-F5344CB8AC3E}">
        <p14:creationId xmlns:p14="http://schemas.microsoft.com/office/powerpoint/2010/main" val="11460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{E4CF50A3-1FB1-4109-A12D-C435A2959CE4}tf67328976_win32</Template>
  <TotalTime>330</TotalTime>
  <Words>945</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Wilson financial CASE STUDY SOLUTION</vt:lpstr>
      <vt:lpstr>AGENDA</vt:lpstr>
      <vt:lpstr>INTRODUCTION</vt:lpstr>
      <vt:lpstr>description</vt:lpstr>
      <vt:lpstr>Jake and ned Wilson noticed the need for a business dedicated to financial management and advising in their small town and decided to open Wilson financial.  After realizing the growth that has occurred in the past year, they decided to re-evaluate their business approach.  They determined that they needed to assess their client list, their assets, and the billing process to ensure that their customers were receiving an optimal service and they were continuing to see a positive return.  The billing structure was the main concern to be addressed. </vt:lpstr>
      <vt:lpstr>Entity-relationship diagram</vt:lpstr>
      <vt:lpstr>reports</vt:lpstr>
      <vt:lpstr>Report 1  This report aims to determine the average amount of assets held within each client account.   Then the total amount of transaction fees each client has paid since their account initialization date   how this number compares to the amounts held within each client’s asset account.  </vt:lpstr>
      <vt:lpstr>Report 2  This report aims to determine how many clients have a high rate of transactions per month comparatively.   to determine the overall amount of transaction activity per month and per year.   Based on these findings we can then see if this rate is declining or increasing.</vt:lpstr>
      <vt:lpstr>Report 3  This report is to determine how many clients, if any, have been added within the past six months.   Then it shows the number of new clients acquired every six months since the first client initialization date.  From these findings, we can see an overview of Wilson Financial’s client acquisition rate.  </vt:lpstr>
      <vt:lpstr>Report 4  The gathered data shows the total revenue from transaction fees per month.   Then it shows the same data spread out over a period of years.   To the right of the total fee revenue for each period is a percentage rate increase or decrease.   to help determine any trends of growth or decline in fee revenue.  </vt:lpstr>
      <vt:lpstr>Assumptions</vt:lpstr>
      <vt:lpstr>Summary of findings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Wilson financial CASE STUDY SOLUTION</dc:title>
  <dc:creator>Holly McFarland</dc:creator>
  <cp:lastModifiedBy>brittany kyncl</cp:lastModifiedBy>
  <cp:revision>16</cp:revision>
  <dcterms:created xsi:type="dcterms:W3CDTF">2022-12-11T15:26:51Z</dcterms:created>
  <dcterms:modified xsi:type="dcterms:W3CDTF">2022-12-12T01:56:19Z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