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IdLst>
    <p:sldId id="256" r:id="rId2"/>
    <p:sldId id="257" r:id="rId3"/>
    <p:sldId id="261" r:id="rId4"/>
    <p:sldId id="260" r:id="rId5"/>
    <p:sldId id="259" r:id="rId6"/>
    <p:sldId id="263" r:id="rId7"/>
    <p:sldId id="258" r:id="rId8"/>
    <p:sldId id="262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03" d="100"/>
          <a:sy n="103" d="100"/>
        </p:scale>
        <p:origin x="126" y="258"/>
      </p:cViewPr>
      <p:guideLst/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DAC6-B9DA-49DD-B249-8F7FBA6C8E8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63FF-B135-45FD-BC5D-52CCB6EB09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039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DAC6-B9DA-49DD-B249-8F7FBA6C8E8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63FF-B135-45FD-BC5D-52CCB6EB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7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DAC6-B9DA-49DD-B249-8F7FBA6C8E8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63FF-B135-45FD-BC5D-52CCB6EB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1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DAC6-B9DA-49DD-B249-8F7FBA6C8E8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63FF-B135-45FD-BC5D-52CCB6EB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9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DAC6-B9DA-49DD-B249-8F7FBA6C8E8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63FF-B135-45FD-BC5D-52CCB6EB09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65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DAC6-B9DA-49DD-B249-8F7FBA6C8E8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63FF-B135-45FD-BC5D-52CCB6EB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0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DAC6-B9DA-49DD-B249-8F7FBA6C8E8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63FF-B135-45FD-BC5D-52CCB6EB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0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DAC6-B9DA-49DD-B249-8F7FBA6C8E8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63FF-B135-45FD-BC5D-52CCB6EB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5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DAC6-B9DA-49DD-B249-8F7FBA6C8E8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63FF-B135-45FD-BC5D-52CCB6EB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112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6CDAC6-B9DA-49DD-B249-8F7FBA6C8E8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B563FF-B135-45FD-BC5D-52CCB6EB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18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DAC6-B9DA-49DD-B249-8F7FBA6C8E8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63FF-B135-45FD-BC5D-52CCB6EB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7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6CDAC6-B9DA-49DD-B249-8F7FBA6C8E8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B563FF-B135-45FD-BC5D-52CCB6EB09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0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eadingforsanity.blogspot.com/2010/09/winners-of-reapers-three-book-giveaway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opendatasoft.com/explore/dataset/us-zip-code-latitude-and-longitude/table/?q=M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stoncentral.com/shopping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109-75DF-43AD-8476-AEF78E3A5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100">
                <a:latin typeface="Times New Roman" panose="02020603050405020304" pitchFamily="18" charset="0"/>
                <a:cs typeface="Times New Roman" panose="02020603050405020304" pitchFamily="18" charset="0"/>
              </a:rPr>
              <a:t>Looking for the Best Location for an Italian Restaurant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627B8-216E-42D3-B24F-31D9FA162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b="1"/>
              <a:t>Hongmei Zhu</a:t>
            </a:r>
          </a:p>
        </p:txBody>
      </p:sp>
    </p:spTree>
    <p:extLst>
      <p:ext uri="{BB962C8B-B14F-4D97-AF65-F5344CB8AC3E}">
        <p14:creationId xmlns:p14="http://schemas.microsoft.com/office/powerpoint/2010/main" val="220281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5A4E-741C-4DBD-A3F2-314F243D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locations on cluster map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6D854FE-C065-41AC-AB3B-BA54C1DC5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35" y="1737360"/>
            <a:ext cx="7686129" cy="464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0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1767-DCD7-4A7F-9E7A-F3E0E26C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53A339-8DCB-4721-88A0-A8362ABBB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128762"/>
              </p:ext>
            </p:extLst>
          </p:nvPr>
        </p:nvGraphicFramePr>
        <p:xfrm>
          <a:off x="1442512" y="1872886"/>
          <a:ext cx="9367935" cy="40214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9478">
                  <a:extLst>
                    <a:ext uri="{9D8B030D-6E8A-4147-A177-3AD203B41FA5}">
                      <a16:colId xmlns:a16="http://schemas.microsoft.com/office/drawing/2014/main" val="3562216581"/>
                    </a:ext>
                  </a:extLst>
                </a:gridCol>
                <a:gridCol w="7028457">
                  <a:extLst>
                    <a:ext uri="{9D8B030D-6E8A-4147-A177-3AD203B41FA5}">
                      <a16:colId xmlns:a16="http://schemas.microsoft.com/office/drawing/2014/main" val="1371816983"/>
                    </a:ext>
                  </a:extLst>
                </a:gridCol>
              </a:tblGrid>
              <a:tr h="714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Candidate Location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Analysis Output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4049962"/>
                  </a:ext>
                </a:extLst>
              </a:tr>
              <a:tr h="9905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There is no Italian Restaurant within 800 meters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There is no park within 800 meters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 shopping mall(s) found within 800 meters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3423439"/>
                  </a:ext>
                </a:extLst>
              </a:tr>
              <a:tr h="9905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 Italian Restaurant(s) found within 800 meters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 park(s) found within 800 meters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There is no shopping mall within 800 meters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7786059"/>
                  </a:ext>
                </a:extLst>
              </a:tr>
              <a:tr h="13264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 Italian Restaurant(s) found within 800 meters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 park(s) found within 800 meters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There is no shopping mall within 800 meters5.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353306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648565-34E6-4B88-AC4E-E65B59DEB2D5}"/>
              </a:ext>
            </a:extLst>
          </p:cNvPr>
          <p:cNvSpPr txBox="1"/>
          <p:nvPr/>
        </p:nvSpPr>
        <p:spPr>
          <a:xfrm>
            <a:off x="2712835" y="5894379"/>
            <a:ext cx="803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 1 and 3 are better than location 2. Need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158191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F2B9-0FD7-4140-BA6D-346207FB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shopping malls on map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E7FCA7D-A733-44B3-921C-323011B07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13" y="1737360"/>
            <a:ext cx="7562334" cy="458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1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F0B6-13AE-4864-AA6F-B5C429FE2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717D9-3B0E-45DD-826D-0AF9474139E9}"/>
              </a:ext>
            </a:extLst>
          </p:cNvPr>
          <p:cNvSpPr txBox="1"/>
          <p:nvPr/>
        </p:nvSpPr>
        <p:spPr>
          <a:xfrm>
            <a:off x="2831546" y="2222597"/>
            <a:ext cx="65898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The Candidate location 1 is considered as the best location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A6025BF-FEBF-4CBE-867C-A0D0A5FA3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38099" y="2834270"/>
            <a:ext cx="32289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2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2B67-68C4-4CDB-BD3D-5918C920E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52097" cy="4480726"/>
          </a:xfrm>
        </p:spPr>
        <p:txBody>
          <a:bodyPr>
            <a:normAutofit/>
          </a:bodyPr>
          <a:lstStyle/>
          <a:p>
            <a:pPr algn="r"/>
            <a:r>
              <a:rPr lang="en-US" sz="46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44E2-8CCB-4576-B014-E15E8776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5531" y="1714979"/>
            <a:ext cx="4859775" cy="3428042"/>
          </a:xfrm>
        </p:spPr>
        <p:txBody>
          <a:bodyPr anchor="ctr">
            <a:normAutofit/>
          </a:bodyPr>
          <a:lstStyle/>
          <a:p>
            <a:r>
              <a:rPr lang="en-US" sz="1900"/>
              <a:t>Assume our client wants us to help him to decide where is the best location to operate an Italian restaurant in Boston, MA</a:t>
            </a:r>
          </a:p>
          <a:p>
            <a:r>
              <a:rPr lang="en-US" sz="1900"/>
              <a:t>Candidate locations - There are three locations available for our client to rent in Boston</a:t>
            </a:r>
          </a:p>
          <a:p>
            <a:r>
              <a:rPr lang="en-US" sz="1900"/>
              <a:t>Analyze the geographic distribution of Boston businesses and venues of the three locations</a:t>
            </a:r>
          </a:p>
          <a:p>
            <a:r>
              <a:rPr lang="en-US" sz="1900"/>
              <a:t>Audience – Business owners who wants to find the best location to run their business</a:t>
            </a:r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44660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2B67-68C4-4CDB-BD3D-5918C920E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592" y="406782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600" dirty="0"/>
              <a:t>Criteria of the best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44E2-8CCB-4576-B014-E15E8776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R="0" lvl="0">
              <a:tabLst>
                <a:tab pos="457200" algn="l"/>
              </a:tabLst>
            </a:pPr>
            <a:r>
              <a:rPr lang="en-US" sz="2400" dirty="0"/>
              <a:t>Criteria</a:t>
            </a:r>
          </a:p>
          <a:p>
            <a:pPr marL="800100" lvl="1" indent="-342900">
              <a:buFont typeface="+mj-lt"/>
              <a:buAutoNum type="arabicParenR"/>
              <a:tabLst>
                <a:tab pos="457200" algn="l"/>
              </a:tabLst>
            </a:pPr>
            <a:r>
              <a:rPr lang="en-US" dirty="0"/>
              <a:t>There are no more than two Italian Restaurants within 800 meters.</a:t>
            </a:r>
          </a:p>
          <a:p>
            <a:pPr marL="800100" lvl="1" indent="-342900">
              <a:buFont typeface="+mj-lt"/>
              <a:buAutoNum type="arabicParenR"/>
              <a:tabLst>
                <a:tab pos="457200" algn="l"/>
              </a:tabLst>
            </a:pPr>
            <a:r>
              <a:rPr lang="en-US" dirty="0"/>
              <a:t>There is at least one big park within 800 meters.</a:t>
            </a:r>
          </a:p>
          <a:p>
            <a:pPr marL="800100" lvl="1" indent="-342900">
              <a:buFont typeface="+mj-lt"/>
              <a:buAutoNum type="arabicParenR"/>
              <a:tabLst>
                <a:tab pos="457200" algn="l"/>
              </a:tabLst>
            </a:pPr>
            <a:r>
              <a:rPr lang="en-US" dirty="0"/>
              <a:t>There is at least one big mall within 800 meters.</a:t>
            </a:r>
          </a:p>
          <a:p>
            <a:r>
              <a:rPr lang="en-US" sz="2400" dirty="0"/>
              <a:t>Goal - Figure out the best location chosen from the three candidate locations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805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A988-FC48-4D7D-9760-DC9FA248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059" y="597158"/>
            <a:ext cx="6571882" cy="1006055"/>
          </a:xfrm>
        </p:spPr>
        <p:txBody>
          <a:bodyPr>
            <a:normAutofit/>
          </a:bodyPr>
          <a:lstStyle/>
          <a:p>
            <a:pPr algn="ctr"/>
            <a:r>
              <a:rPr lang="en-US" sz="5000" dirty="0"/>
              <a:t>Data and Sources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4C90-3436-4481-B1B2-0093C3E13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625" y="1800808"/>
            <a:ext cx="9750490" cy="3984171"/>
          </a:xfrm>
        </p:spPr>
        <p:txBody>
          <a:bodyPr anchor="ctr">
            <a:normAutofit/>
          </a:bodyPr>
          <a:lstStyle/>
          <a:p>
            <a:r>
              <a:rPr lang="en-US" dirty="0"/>
              <a:t>Candidate locations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48 Deckard St, Boston, MA 02121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52 Mt Vernon St, Boston, MA 02108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270 W Fifth St, Boston, MA 02127</a:t>
            </a:r>
          </a:p>
          <a:p>
            <a:r>
              <a:rPr lang="en-US" dirty="0">
                <a:latin typeface="Times New Roman" panose="02020603050405020304" pitchFamily="18" charset="0"/>
              </a:rPr>
              <a:t>Boston zip codes - </a:t>
            </a:r>
            <a:r>
              <a:rPr lang="en-US" u="sng" dirty="0">
                <a:latin typeface="Times New Roman" panose="02020603050405020304" pitchFamily="18" charset="0"/>
              </a:rPr>
              <a:t>https://bostonopendata-boston.opendata.arcgis.com/datasets/53ea466a189b4f43b3dfb7b38fa7f3b6_1</a:t>
            </a:r>
          </a:p>
          <a:p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Massachusetts zip codes and latitudes/longitudes - </a:t>
            </a:r>
            <a:r>
              <a:rPr lang="en-US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https://public.opendatasoft.com/explore/dataset/us-zip-code-latitude-and-longitude/table/?q=MA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A988-FC48-4D7D-9760-DC9FA248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577" y="462446"/>
            <a:ext cx="8254845" cy="1069371"/>
          </a:xfrm>
        </p:spPr>
        <p:txBody>
          <a:bodyPr>
            <a:normAutofit/>
          </a:bodyPr>
          <a:lstStyle/>
          <a:p>
            <a:pPr algn="ctr"/>
            <a:r>
              <a:rPr lang="en-US" sz="5000" dirty="0"/>
              <a:t>Data and Sources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4C90-3436-4481-B1B2-0093C3E13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334" y="1688842"/>
            <a:ext cx="9441332" cy="3733488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Shopping mall data - </a:t>
            </a:r>
            <a:r>
              <a:rPr lang="en-US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https://www.bostoncentral.com/shopping.php</a:t>
            </a: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google search results.</a:t>
            </a:r>
            <a:endParaRPr lang="en-US" u="sng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Venues of each zip code – Obtained by requesting from Foursquare</a:t>
            </a:r>
          </a:p>
          <a:p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Venues of each candidate location – Obtained by requesting from Foursquare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3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B645-DB75-4615-B990-EEC33182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used to solve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CD28-B217-4754-8FF9-8AC890DA1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683" y="2178783"/>
            <a:ext cx="8240973" cy="3416300"/>
          </a:xfrm>
        </p:spPr>
        <p:txBody>
          <a:bodyPr/>
          <a:lstStyle/>
          <a:p>
            <a:r>
              <a:rPr lang="en-US" dirty="0"/>
              <a:t>pandas, </a:t>
            </a:r>
            <a:r>
              <a:rPr lang="en-US" dirty="0" err="1"/>
              <a:t>numpy</a:t>
            </a:r>
            <a:r>
              <a:rPr lang="en-US" dirty="0"/>
              <a:t> - data processing and analysis</a:t>
            </a:r>
          </a:p>
          <a:p>
            <a:r>
              <a:rPr lang="en-US" dirty="0"/>
              <a:t>requests – send </a:t>
            </a:r>
            <a:r>
              <a:rPr lang="en-US" dirty="0" err="1"/>
              <a:t>url</a:t>
            </a:r>
            <a:r>
              <a:rPr lang="en-US" dirty="0"/>
              <a:t> as request to server side </a:t>
            </a:r>
          </a:p>
          <a:p>
            <a:r>
              <a:rPr lang="en-US" dirty="0" err="1"/>
              <a:t>geopy.geocoders</a:t>
            </a:r>
            <a:r>
              <a:rPr lang="en-US" dirty="0"/>
              <a:t> – geocoding physical address</a:t>
            </a:r>
          </a:p>
          <a:p>
            <a:r>
              <a:rPr lang="en-US" dirty="0" err="1"/>
              <a:t>Sklearn.cluster</a:t>
            </a:r>
            <a:r>
              <a:rPr lang="en-US" dirty="0"/>
              <a:t> – k-means algorithm</a:t>
            </a:r>
          </a:p>
          <a:p>
            <a:r>
              <a:rPr lang="en-US" dirty="0"/>
              <a:t>folium – Web map creation </a:t>
            </a:r>
          </a:p>
        </p:txBody>
      </p:sp>
    </p:spTree>
    <p:extLst>
      <p:ext uri="{BB962C8B-B14F-4D97-AF65-F5344CB8AC3E}">
        <p14:creationId xmlns:p14="http://schemas.microsoft.com/office/powerpoint/2010/main" val="319727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FE01-864B-4D1A-A431-EC961C6C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248" y="180587"/>
            <a:ext cx="10058400" cy="710993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01D4BD-03D5-4BDA-839E-E934C6187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78" y="1888087"/>
            <a:ext cx="7460212" cy="432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6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EC5B-85F0-4CDE-A947-2E5FB7CF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1633BA-C0EC-4E35-840A-54DB312E9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111" y="2519712"/>
            <a:ext cx="9201150" cy="2790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67188C-90EE-4575-9860-8D93014E2887}"/>
              </a:ext>
            </a:extLst>
          </p:cNvPr>
          <p:cNvSpPr txBox="1"/>
          <p:nvPr/>
        </p:nvSpPr>
        <p:spPr>
          <a:xfrm>
            <a:off x="1864049" y="1911642"/>
            <a:ext cx="810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Explore businesses in Boston with K-means algorithm. K =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549E4-7293-4EC0-A17A-074854684493}"/>
              </a:ext>
            </a:extLst>
          </p:cNvPr>
          <p:cNvSpPr txBox="1"/>
          <p:nvPr/>
        </p:nvSpPr>
        <p:spPr>
          <a:xfrm>
            <a:off x="2827175" y="5467739"/>
            <a:ext cx="761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 of each zip code with top 10 most common venues</a:t>
            </a:r>
          </a:p>
        </p:txBody>
      </p:sp>
    </p:spTree>
    <p:extLst>
      <p:ext uri="{BB962C8B-B14F-4D97-AF65-F5344CB8AC3E}">
        <p14:creationId xmlns:p14="http://schemas.microsoft.com/office/powerpoint/2010/main" val="42942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B51A-5F24-4D27-B096-E4A69F80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map of zip codes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A3EA0D0-8E07-4AF3-BDD6-7BB98A3EF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885" y="1737360"/>
            <a:ext cx="7613515" cy="461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80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454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Retrospect</vt:lpstr>
      <vt:lpstr>Looking for the Best Location for an Italian Restaurant</vt:lpstr>
      <vt:lpstr>Introduction</vt:lpstr>
      <vt:lpstr>Criteria of the best location</vt:lpstr>
      <vt:lpstr>Data and Sources (1)</vt:lpstr>
      <vt:lpstr>Data and Sources (2)</vt:lpstr>
      <vt:lpstr>Python libraries used to solve problem</vt:lpstr>
      <vt:lpstr>Methodology</vt:lpstr>
      <vt:lpstr>K-means algorithm</vt:lpstr>
      <vt:lpstr>Cluster map of zip codes</vt:lpstr>
      <vt:lpstr>Candidate locations on cluster map</vt:lpstr>
      <vt:lpstr>Analysis results</vt:lpstr>
      <vt:lpstr>Add shopping malls on map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for the Best Location for an Italian Restaurant</dc:title>
  <dc:creator>Hongmei Zhu</dc:creator>
  <cp:lastModifiedBy>Hongmei Zhu</cp:lastModifiedBy>
  <cp:revision>2</cp:revision>
  <dcterms:created xsi:type="dcterms:W3CDTF">2020-09-22T21:10:28Z</dcterms:created>
  <dcterms:modified xsi:type="dcterms:W3CDTF">2020-09-22T21:19:29Z</dcterms:modified>
</cp:coreProperties>
</file>