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61" r:id="rId4"/>
    <p:sldId id="260" r:id="rId5"/>
    <p:sldId id="259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4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6CDAC6-B9DA-49DD-B249-8F7FBA6C8E8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B563FF-B135-45FD-BC5D-52CCB6EB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ingbetweenthewinesblog.com/2015/05/13/blog-tour-review-and-giveaway-spencer-by-kerry-heavens-kerryheavens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opendatasoft.com/explore/dataset/us-zip-code-latitude-and-longitude/table/?q=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toncentral.com/shopping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109-75DF-43AD-8476-AEF78E3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72440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the Best Location for an Italian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627B8-216E-42D3-B24F-31D9FA162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dirty="0"/>
              <a:t>Hongmei Zhu</a:t>
            </a:r>
          </a:p>
        </p:txBody>
      </p:sp>
    </p:spTree>
    <p:extLst>
      <p:ext uri="{BB962C8B-B14F-4D97-AF65-F5344CB8AC3E}">
        <p14:creationId xmlns:p14="http://schemas.microsoft.com/office/powerpoint/2010/main" val="220281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5A4E-741C-4DBD-A3F2-314F243D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locations on cluster map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D854FE-C065-41AC-AB3B-BA54C1DC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48" y="1818789"/>
            <a:ext cx="8332418" cy="50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1767-DCD7-4A7F-9E7A-F3E0E26C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53A339-8DCB-4721-88A0-A8362ABBB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90172"/>
              </p:ext>
            </p:extLst>
          </p:nvPr>
        </p:nvGraphicFramePr>
        <p:xfrm>
          <a:off x="1412032" y="2255441"/>
          <a:ext cx="9367935" cy="4021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478">
                  <a:extLst>
                    <a:ext uri="{9D8B030D-6E8A-4147-A177-3AD203B41FA5}">
                      <a16:colId xmlns:a16="http://schemas.microsoft.com/office/drawing/2014/main" val="3562216581"/>
                    </a:ext>
                  </a:extLst>
                </a:gridCol>
                <a:gridCol w="7028457">
                  <a:extLst>
                    <a:ext uri="{9D8B030D-6E8A-4147-A177-3AD203B41FA5}">
                      <a16:colId xmlns:a16="http://schemas.microsoft.com/office/drawing/2014/main" val="1371816983"/>
                    </a:ext>
                  </a:extLst>
                </a:gridCol>
              </a:tblGrid>
              <a:tr h="71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Candidate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Output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049962"/>
                  </a:ext>
                </a:extLst>
              </a:tr>
              <a:tr h="99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Italian Restaurant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park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shopping mall(s) found within 800 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423439"/>
                  </a:ext>
                </a:extLst>
              </a:tr>
              <a:tr h="990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Italian Restaurant(s)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park(s)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shopping mall within 800 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786059"/>
                  </a:ext>
                </a:extLst>
              </a:tr>
              <a:tr h="1326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Italian Restaurant(s)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park(s) found within 800 meters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There is no shopping mall within 800 meters5.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5330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648565-34E6-4B88-AC4E-E65B59DEB2D5}"/>
              </a:ext>
            </a:extLst>
          </p:cNvPr>
          <p:cNvSpPr txBox="1"/>
          <p:nvPr/>
        </p:nvSpPr>
        <p:spPr>
          <a:xfrm>
            <a:off x="2038525" y="6285323"/>
            <a:ext cx="803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1 and 3 are better than location 2. Need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58191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F2B9-0FD7-4140-BA6D-346207FB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shopping malls on map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6FC9086-CB17-4D88-81D7-52580416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7" y="1765350"/>
            <a:ext cx="8415081" cy="50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F0B6-13AE-4864-AA6F-B5C429F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717D9-3B0E-45DD-826D-0AF9474139E9}"/>
              </a:ext>
            </a:extLst>
          </p:cNvPr>
          <p:cNvSpPr txBox="1"/>
          <p:nvPr/>
        </p:nvSpPr>
        <p:spPr>
          <a:xfrm>
            <a:off x="2990359" y="2370642"/>
            <a:ext cx="65898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Candidate location 1 is considered as the best location</a:t>
            </a:r>
          </a:p>
        </p:txBody>
      </p:sp>
      <p:pic>
        <p:nvPicPr>
          <p:cNvPr id="5" name="Picture 4" descr="A close up of a flag&#10;&#10;Description automatically generated">
            <a:extLst>
              <a:ext uri="{FF2B5EF4-FFF2-40B4-BE49-F238E27FC236}">
                <a16:creationId xmlns:a16="http://schemas.microsoft.com/office/drawing/2014/main" id="{1E186DD8-C804-42B0-A9AC-C494E043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9694" y="3813034"/>
            <a:ext cx="4700392" cy="26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B67-68C4-4CDB-BD3D-5918C920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44E2-8CCB-4576-B014-E15E8776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68" y="2468032"/>
            <a:ext cx="8825659" cy="3416300"/>
          </a:xfrm>
        </p:spPr>
        <p:txBody>
          <a:bodyPr/>
          <a:lstStyle/>
          <a:p>
            <a:r>
              <a:rPr lang="en-US" dirty="0"/>
              <a:t>Assume our client wants us to help him to decide where is the best location to operate an Italian restaurant in Boston, MA</a:t>
            </a:r>
          </a:p>
          <a:p>
            <a:r>
              <a:rPr lang="en-US" dirty="0"/>
              <a:t>Candidate locations - There are three locations available for our client to rent in Boston</a:t>
            </a:r>
          </a:p>
          <a:p>
            <a:r>
              <a:rPr lang="en-US" dirty="0"/>
              <a:t>Analyze the geographic distribution of Boston businesses and venues of the three locations</a:t>
            </a:r>
          </a:p>
          <a:p>
            <a:r>
              <a:rPr lang="en-US" dirty="0"/>
              <a:t>Audience – Business owners who wants to find the best location to run their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0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B67-68C4-4CDB-BD3D-5918C920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the best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44E2-8CCB-4576-B014-E15E8776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68" y="2468032"/>
            <a:ext cx="8825659" cy="3416300"/>
          </a:xfrm>
        </p:spPr>
        <p:txBody>
          <a:bodyPr/>
          <a:lstStyle/>
          <a:p>
            <a:pPr marR="0" lvl="0">
              <a:lnSpc>
                <a:spcPct val="107000"/>
              </a:lnSpc>
              <a:tabLst>
                <a:tab pos="457200" algn="l"/>
              </a:tabLst>
            </a:pPr>
            <a:r>
              <a:rPr lang="en-US" dirty="0"/>
              <a:t>Criteria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are no more than two Italian Restaurants within 800 meters.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is at least one big park within 800 meters.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dirty="0"/>
              <a:t>There is at least one big mall within 800 meters.</a:t>
            </a:r>
          </a:p>
          <a:p>
            <a:r>
              <a:rPr lang="en-US" dirty="0"/>
              <a:t>Goal - Figure out the best location chosen from the three candidate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88-FC48-4D7D-9760-DC9FA2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Sources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4C90-3436-4481-B1B2-0093C3E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502" y="2561555"/>
            <a:ext cx="8332995" cy="3416300"/>
          </a:xfrm>
        </p:spPr>
        <p:txBody>
          <a:bodyPr/>
          <a:lstStyle/>
          <a:p>
            <a:r>
              <a:rPr lang="en-US" dirty="0"/>
              <a:t>Candidate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48 Deckard St, Boston, MA 02121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52 Mt Vernon St, Boston, MA 02108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270 W Fifth St, Boston, MA 02127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Boston zip codes - </a:t>
            </a:r>
            <a:r>
              <a:rPr lang="en-US" u="sng" dirty="0">
                <a:solidFill>
                  <a:srgbClr val="296EAA"/>
                </a:solidFill>
                <a:latin typeface="Times New Roman" panose="02020603050405020304" pitchFamily="18" charset="0"/>
              </a:rPr>
              <a:t>https://bostonopendata-boston.opendata.arcgis.com/datasets/53ea466a189b4f43b3dfb7b38fa7f3b6_1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Massachusetts zip codes and latitudes/longitudes - </a:t>
            </a:r>
            <a:r>
              <a:rPr lang="en-US" sz="180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https://public.opendatasoft.com/explore/dataset/us-zip-code-latitude-and-longitude/table/?q=MA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A988-FC48-4D7D-9760-DC9FA2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Sources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4C90-3436-4481-B1B2-0093C3E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502" y="2561555"/>
            <a:ext cx="8332995" cy="34163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Shopping mall data - </a:t>
            </a:r>
            <a:r>
              <a:rPr lang="en-US" sz="180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https://www.bostoncentral.com/shopping.php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google search results.</a:t>
            </a:r>
            <a:endParaRPr lang="en-US" u="sng" dirty="0">
              <a:solidFill>
                <a:srgbClr val="296EAA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Venues of each zip code – Obtained by requesting from Foursquare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Venues of each candidate location – Obtained by requesting from Foursquare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B645-DB75-4615-B990-EEC3318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used to solve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CD28-B217-4754-8FF9-8AC890DA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34" y="2468032"/>
            <a:ext cx="8240973" cy="3416300"/>
          </a:xfrm>
        </p:spPr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 - data processing and analysis</a:t>
            </a:r>
          </a:p>
          <a:p>
            <a:r>
              <a:rPr lang="en-US" dirty="0"/>
              <a:t>requests – send </a:t>
            </a:r>
            <a:r>
              <a:rPr lang="en-US" dirty="0" err="1"/>
              <a:t>url</a:t>
            </a:r>
            <a:r>
              <a:rPr lang="en-US" dirty="0"/>
              <a:t> as request to server side </a:t>
            </a:r>
          </a:p>
          <a:p>
            <a:r>
              <a:rPr lang="en-US" dirty="0" err="1"/>
              <a:t>geopy.geocoders</a:t>
            </a:r>
            <a:r>
              <a:rPr lang="en-US" dirty="0"/>
              <a:t> – geocoding physical address</a:t>
            </a:r>
          </a:p>
          <a:p>
            <a:r>
              <a:rPr lang="en-US" dirty="0" err="1"/>
              <a:t>Sklearn.cluster</a:t>
            </a:r>
            <a:r>
              <a:rPr lang="en-US" dirty="0"/>
              <a:t> – k-means algorithm</a:t>
            </a:r>
          </a:p>
          <a:p>
            <a:r>
              <a:rPr lang="en-US" dirty="0"/>
              <a:t>folium – Web map creation </a:t>
            </a:r>
          </a:p>
        </p:txBody>
      </p:sp>
    </p:spTree>
    <p:extLst>
      <p:ext uri="{BB962C8B-B14F-4D97-AF65-F5344CB8AC3E}">
        <p14:creationId xmlns:p14="http://schemas.microsoft.com/office/powerpoint/2010/main" val="319727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FE01-864B-4D1A-A431-EC961C6C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1D4BD-03D5-4BDA-839E-E934C618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57" y="1972063"/>
            <a:ext cx="8115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EC5B-85F0-4CDE-A947-2E5FB7C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633BA-C0EC-4E35-840A-54DB312E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3193921"/>
            <a:ext cx="9201150" cy="279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7188C-90EE-4575-9860-8D93014E2887}"/>
              </a:ext>
            </a:extLst>
          </p:cNvPr>
          <p:cNvSpPr txBox="1"/>
          <p:nvPr/>
        </p:nvSpPr>
        <p:spPr>
          <a:xfrm>
            <a:off x="1808065" y="2516864"/>
            <a:ext cx="81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Explore businesses in Boston with K-means algorithm. K =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49E4-7293-4EC0-A17A-074854684493}"/>
              </a:ext>
            </a:extLst>
          </p:cNvPr>
          <p:cNvSpPr txBox="1"/>
          <p:nvPr/>
        </p:nvSpPr>
        <p:spPr>
          <a:xfrm>
            <a:off x="2519265" y="6092890"/>
            <a:ext cx="76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of each zip code with top 10 most common venues</a:t>
            </a:r>
          </a:p>
        </p:txBody>
      </p:sp>
    </p:spTree>
    <p:extLst>
      <p:ext uri="{BB962C8B-B14F-4D97-AF65-F5344CB8AC3E}">
        <p14:creationId xmlns:p14="http://schemas.microsoft.com/office/powerpoint/2010/main" val="4294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B51A-5F24-4D27-B096-E4A69F8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map of zip codes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DA3C479-45A3-413E-A31E-2B7B0799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32" y="1859886"/>
            <a:ext cx="8236209" cy="49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84</TotalTime>
  <Words>452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 Boardroom</vt:lpstr>
      <vt:lpstr>Looking for the Best Location for an Italian Restaurant</vt:lpstr>
      <vt:lpstr>Introduction</vt:lpstr>
      <vt:lpstr>Criteria of the best location</vt:lpstr>
      <vt:lpstr>Data and Sources - 1</vt:lpstr>
      <vt:lpstr>Data and Sources - 2</vt:lpstr>
      <vt:lpstr>Python libraries used to solve problem</vt:lpstr>
      <vt:lpstr>Methodology</vt:lpstr>
      <vt:lpstr>K-means algorithm</vt:lpstr>
      <vt:lpstr>Cluster map of zip codes</vt:lpstr>
      <vt:lpstr>Candidate locations on cluster map</vt:lpstr>
      <vt:lpstr>Analysis results</vt:lpstr>
      <vt:lpstr>Add shopping malls on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the Best Location for an Italian Restaurant</dc:title>
  <dc:creator>Hongmei Zhu</dc:creator>
  <cp:lastModifiedBy>Hongmei Zhu</cp:lastModifiedBy>
  <cp:revision>12</cp:revision>
  <dcterms:created xsi:type="dcterms:W3CDTF">2020-09-22T01:01:07Z</dcterms:created>
  <dcterms:modified xsi:type="dcterms:W3CDTF">2020-09-22T02:26:01Z</dcterms:modified>
</cp:coreProperties>
</file>