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82" r:id="rId1"/>
  </p:sldMasterIdLst>
  <p:notesMasterIdLst>
    <p:notesMasterId r:id="rId24"/>
  </p:notesMasterIdLst>
  <p:sldIdLst>
    <p:sldId id="256" r:id="rId2"/>
    <p:sldId id="258" r:id="rId3"/>
    <p:sldId id="260" r:id="rId4"/>
    <p:sldId id="278" r:id="rId5"/>
    <p:sldId id="262" r:id="rId6"/>
    <p:sldId id="268" r:id="rId7"/>
    <p:sldId id="263" r:id="rId8"/>
    <p:sldId id="264" r:id="rId9"/>
    <p:sldId id="265" r:id="rId10"/>
    <p:sldId id="274" r:id="rId11"/>
    <p:sldId id="266" r:id="rId12"/>
    <p:sldId id="267" r:id="rId13"/>
    <p:sldId id="279" r:id="rId14"/>
    <p:sldId id="269" r:id="rId15"/>
    <p:sldId id="270" r:id="rId16"/>
    <p:sldId id="271" r:id="rId17"/>
    <p:sldId id="272" r:id="rId18"/>
    <p:sldId id="275" r:id="rId19"/>
    <p:sldId id="273" r:id="rId20"/>
    <p:sldId id="276" r:id="rId21"/>
    <p:sldId id="277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78"/>
    <p:restoredTop sz="94677"/>
  </p:normalViewPr>
  <p:slideViewPr>
    <p:cSldViewPr snapToGrid="0">
      <p:cViewPr varScale="1">
        <p:scale>
          <a:sx n="62" d="100"/>
          <a:sy n="62" d="100"/>
        </p:scale>
        <p:origin x="224" y="2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648EF-7459-2949-BCB5-459FE5892474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518B9-4496-234E-BE20-A4630A5E7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330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518B9-4496-234E-BE20-A4630A5E77A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17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9D54-E1E9-E346-BA12-2F046E8F4BA0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2AD3-83C5-9F4E-B701-351DDC166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55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9D54-E1E9-E346-BA12-2F046E8F4BA0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2AD3-83C5-9F4E-B701-351DDC166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75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9D54-E1E9-E346-BA12-2F046E8F4BA0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2AD3-83C5-9F4E-B701-351DDC166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747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9D54-E1E9-E346-BA12-2F046E8F4BA0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2AD3-83C5-9F4E-B701-351DDC166978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9409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9D54-E1E9-E346-BA12-2F046E8F4BA0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2AD3-83C5-9F4E-B701-351DDC166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13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9D54-E1E9-E346-BA12-2F046E8F4BA0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2AD3-83C5-9F4E-B701-351DDC166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75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9D54-E1E9-E346-BA12-2F046E8F4BA0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2AD3-83C5-9F4E-B701-351DDC166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554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9D54-E1E9-E346-BA12-2F046E8F4BA0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2AD3-83C5-9F4E-B701-351DDC166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07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9D54-E1E9-E346-BA12-2F046E8F4BA0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2AD3-83C5-9F4E-B701-351DDC166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05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9D54-E1E9-E346-BA12-2F046E8F4BA0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2AD3-83C5-9F4E-B701-351DDC166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6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9D54-E1E9-E346-BA12-2F046E8F4BA0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2AD3-83C5-9F4E-B701-351DDC166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93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9D54-E1E9-E346-BA12-2F046E8F4BA0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2AD3-83C5-9F4E-B701-351DDC166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7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9D54-E1E9-E346-BA12-2F046E8F4BA0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2AD3-83C5-9F4E-B701-351DDC166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01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9D54-E1E9-E346-BA12-2F046E8F4BA0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2AD3-83C5-9F4E-B701-351DDC166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36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9D54-E1E9-E346-BA12-2F046E8F4BA0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2AD3-83C5-9F4E-B701-351DDC166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08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9D54-E1E9-E346-BA12-2F046E8F4BA0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2AD3-83C5-9F4E-B701-351DDC166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41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9D54-E1E9-E346-BA12-2F046E8F4BA0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2AD3-83C5-9F4E-B701-351DDC166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39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6759D54-E1E9-E346-BA12-2F046E8F4BA0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0F2AD3-83C5-9F4E-B701-351DDC166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9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3" r:id="rId1"/>
    <p:sldLayoutId id="2147484384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  <p:sldLayoutId id="2147484394" r:id="rId12"/>
    <p:sldLayoutId id="2147484395" r:id="rId13"/>
    <p:sldLayoutId id="2147484396" r:id="rId14"/>
    <p:sldLayoutId id="2147484397" r:id="rId15"/>
    <p:sldLayoutId id="2147484398" r:id="rId16"/>
    <p:sldLayoutId id="214748439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laude.ai/" TargetMode="External"/><Relationship Id="rId2" Type="http://schemas.openxmlformats.org/officeDocument/2006/relationships/hyperlink" Target="https://files.justice.org.uk/wp-content/uploads/2018/06/06170424/Preventing-Digital-Exclusion-from-Online-Justice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j.gov.cn/pub/sfbgw/qmyfzg/202212/t20221223_469723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k2-fsa/automatic-speech-recognition-with-whisper" TargetMode="External"/><Relationship Id="rId2" Type="http://schemas.openxmlformats.org/officeDocument/2006/relationships/hyperlink" Target="https://openai.com/research/whisp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mcts/ai-inclusion-presentation/blob/master/adhd-prompt.tx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mcts/ai-inclusion-presentation/blob/master/system-design-prompt.t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mcts/ai-inclusion-presentation/blob/master/a11y-inclusion-linter.tx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mcts/ai-inclusion-presentation/blob/master/hiring-prompt.txt" TargetMode="External"/><Relationship Id="rId2" Type="http://schemas.openxmlformats.org/officeDocument/2006/relationships/hyperlink" Target="https://github.com/hmcts/ai-inclusion-presentation/blob/master/hiring-personas.tx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mcts/ai-inclusion-presentation" TargetMode="External"/><Relationship Id="rId2" Type="http://schemas.openxmlformats.org/officeDocument/2006/relationships/hyperlink" Target="mailto:danny.Furnivall@justice.gov.u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mcts/ai-inclusion-present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openai.com/en/articles/4936856-what-are-tokens-and-how-to-count-the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9C8A-7AC8-70D6-2411-D579CC0BE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2213361"/>
            <a:ext cx="6247721" cy="2204815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How ai can benefit inclusion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29EB7-1405-360D-E601-B2865E311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4" y="4418176"/>
            <a:ext cx="6247721" cy="1264209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t>Danny Furnivall</a:t>
            </a:r>
          </a:p>
        </p:txBody>
      </p:sp>
    </p:spTree>
    <p:extLst>
      <p:ext uri="{BB962C8B-B14F-4D97-AF65-F5344CB8AC3E}">
        <p14:creationId xmlns:p14="http://schemas.microsoft.com/office/powerpoint/2010/main" val="59128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3D13-49A2-6883-D498-3E29A339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 major issues in current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113C-013E-6FBA-112E-1190C75161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Garbage in, garbage out</a:t>
            </a:r>
            <a:r>
              <a:rPr lang="en-GB" dirty="0"/>
              <a:t> – models are trained on existing data. Thus, if the data is biased, the output will be too. </a:t>
            </a:r>
            <a:br>
              <a:rPr lang="en-GB" dirty="0"/>
            </a:br>
            <a:r>
              <a:rPr lang="en-GB" dirty="0"/>
              <a:t>- E.g. Microsoft Tay – got steadily more racist and unpleasant</a:t>
            </a:r>
          </a:p>
          <a:p>
            <a:r>
              <a:rPr lang="en-GB" b="1" dirty="0"/>
              <a:t>Hallucinations</a:t>
            </a:r>
            <a:r>
              <a:rPr lang="en-GB" dirty="0"/>
              <a:t> – as these models are essentially just statistical prediction with no sense of truth, they can and do generate plausible sounding nonsense.</a:t>
            </a:r>
            <a:br>
              <a:rPr lang="en-GB" dirty="0"/>
            </a:br>
            <a:r>
              <a:rPr lang="en-GB" dirty="0"/>
              <a:t>- e.g. US Lawyer who got caught using legal precedents generated by </a:t>
            </a:r>
            <a:r>
              <a:rPr lang="en-GB" dirty="0" err="1"/>
              <a:t>chatgpt</a:t>
            </a:r>
            <a:endParaRPr lang="en-GB" dirty="0"/>
          </a:p>
          <a:p>
            <a:r>
              <a:rPr lang="en-GB" b="1" dirty="0"/>
              <a:t>Black box problem</a:t>
            </a:r>
            <a:r>
              <a:rPr lang="en-GB" dirty="0"/>
              <a:t> – difficult to understand how models generate the outputs or decisions they produce. “Explainable ai” is a developing field.</a:t>
            </a:r>
            <a:br>
              <a:rPr lang="en-GB" dirty="0"/>
            </a:br>
            <a:r>
              <a:rPr lang="en-GB" dirty="0"/>
              <a:t>- e.g. autonomous vehicles crashing because of a plastic bag half a mile away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4272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EDBF-93EF-B9C2-0BEA-D391102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GB" sz="4400" dirty="0"/>
              <a:t>Predictive models</a:t>
            </a:r>
            <a:br>
              <a:rPr lang="en-GB" sz="4400" dirty="0"/>
            </a:br>
            <a:r>
              <a:rPr lang="en-GB" sz="4400" dirty="0"/>
              <a:t>used for good – baseball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B91B-C8A4-16B9-17A5-142D607118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Not quite AI, but relevant.</a:t>
            </a:r>
          </a:p>
          <a:p>
            <a:pPr>
              <a:lnSpc>
                <a:spcPct val="110000"/>
              </a:lnSpc>
            </a:pPr>
            <a:r>
              <a:rPr lang="en-GB" dirty="0"/>
              <a:t>Oakland Athletics (one of the poorest MLB teams) used statistical prediction to find undervalued players.</a:t>
            </a:r>
          </a:p>
          <a:p>
            <a:pPr>
              <a:lnSpc>
                <a:spcPct val="110000"/>
              </a:lnSpc>
            </a:pPr>
            <a:r>
              <a:rPr lang="en-GB" dirty="0"/>
              <a:t>Emphasis on those missed due to inherent biases of baseball scouts (e.g. players who were ‘not pretty enough’, had a strange-looking swing etc)</a:t>
            </a:r>
          </a:p>
          <a:p>
            <a:pPr>
              <a:lnSpc>
                <a:spcPct val="110000"/>
              </a:lnSpc>
            </a:pPr>
            <a:r>
              <a:rPr lang="en-GB" dirty="0"/>
              <a:t>Dramatically increased team performance on a limited budget, pioneered the usage of statistical modelling in professional sport.</a:t>
            </a:r>
          </a:p>
          <a:p>
            <a:pPr>
              <a:lnSpc>
                <a:spcPct val="110000"/>
              </a:lnSpc>
            </a:pPr>
            <a:r>
              <a:rPr lang="en-GB" dirty="0"/>
              <a:t>Talked about at length in Michael Lewis’ book “Moneyball” (also a movie with brad </a:t>
            </a:r>
            <a:r>
              <a:rPr lang="en-GB" dirty="0" err="1"/>
              <a:t>pitt</a:t>
            </a:r>
            <a:r>
              <a:rPr lang="en-GB" dirty="0"/>
              <a:t>)</a:t>
            </a:r>
          </a:p>
          <a:p>
            <a:pPr>
              <a:lnSpc>
                <a:spcPct val="11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485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EDBF-93EF-B9C2-0BEA-D391102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GB" sz="4400" dirty="0"/>
              <a:t>How not to do it – AI and the justice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B91B-C8A4-16B9-17A5-142D607118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/>
              <a:t>US justice system – overloaded with cases, huge backlog (sound familiar?)</a:t>
            </a:r>
          </a:p>
          <a:p>
            <a:pPr>
              <a:lnSpc>
                <a:spcPct val="110000"/>
              </a:lnSpc>
            </a:pPr>
            <a:r>
              <a:rPr lang="en-GB" dirty="0"/>
              <a:t>AI risk assessments used to make sentencing decisions</a:t>
            </a:r>
          </a:p>
          <a:p>
            <a:pPr>
              <a:lnSpc>
                <a:spcPct val="110000"/>
              </a:lnSpc>
            </a:pPr>
            <a:r>
              <a:rPr lang="en-GB" dirty="0"/>
              <a:t>Unfortunately, trained on historical sentencing data</a:t>
            </a:r>
          </a:p>
          <a:p>
            <a:pPr>
              <a:lnSpc>
                <a:spcPct val="110000"/>
              </a:lnSpc>
            </a:pPr>
            <a:r>
              <a:rPr lang="en-GB" dirty="0"/>
              <a:t>This meant that existing social and racial sentencing disparities were perpetuated</a:t>
            </a:r>
          </a:p>
          <a:p>
            <a:pPr>
              <a:lnSpc>
                <a:spcPct val="110000"/>
              </a:lnSpc>
            </a:pPr>
            <a:r>
              <a:rPr lang="en-GB" dirty="0" err="1"/>
              <a:t>Uk</a:t>
            </a:r>
            <a:r>
              <a:rPr lang="en-GB" dirty="0"/>
              <a:t> system risks replicating these issues if similar approach is taken</a:t>
            </a:r>
          </a:p>
          <a:p>
            <a:pPr>
              <a:lnSpc>
                <a:spcPct val="11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21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EDBF-93EF-B9C2-0BEA-D391102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GB" sz="4400" dirty="0"/>
              <a:t>Quick notes before live 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B91B-C8A4-16B9-17A5-142D607118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/>
              <a:t>I will be using two LLMs during this talk for specific reasons:</a:t>
            </a:r>
            <a:br>
              <a:rPr lang="en-GB" dirty="0"/>
            </a:br>
            <a:r>
              <a:rPr lang="en-GB" dirty="0"/>
              <a:t>- </a:t>
            </a:r>
            <a:r>
              <a:rPr lang="en-GB" b="1" dirty="0" err="1"/>
              <a:t>ChatGPT</a:t>
            </a:r>
            <a:r>
              <a:rPr lang="en-GB" b="1" dirty="0"/>
              <a:t> </a:t>
            </a:r>
            <a:r>
              <a:rPr lang="en-GB" dirty="0"/>
              <a:t>– best reasoning capability (specifically gpt-4, the paid version)</a:t>
            </a:r>
            <a:br>
              <a:rPr lang="en-GB" dirty="0"/>
            </a:br>
            <a:r>
              <a:rPr lang="en-GB" dirty="0"/>
              <a:t>- </a:t>
            </a:r>
            <a:r>
              <a:rPr lang="en-GB" b="1" dirty="0" err="1"/>
              <a:t>Claude.ai</a:t>
            </a:r>
            <a:r>
              <a:rPr lang="en-GB" dirty="0"/>
              <a:t>  – longest context window (free). Weirdly friendly and verbose</a:t>
            </a:r>
          </a:p>
          <a:p>
            <a:pPr>
              <a:lnSpc>
                <a:spcPct val="110000"/>
              </a:lnSpc>
            </a:pPr>
            <a:r>
              <a:rPr lang="en-GB" dirty="0"/>
              <a:t>I would strongly recommend paying the $20/month for gpt-4 – I’d pay 50x that amount.</a:t>
            </a:r>
          </a:p>
          <a:p>
            <a:pPr>
              <a:lnSpc>
                <a:spcPct val="110000"/>
              </a:lnSpc>
            </a:pPr>
            <a:r>
              <a:rPr lang="en-GB" dirty="0"/>
              <a:t>Everything I do can trivially be integrated in applications by using the respective </a:t>
            </a:r>
            <a:r>
              <a:rPr lang="en-GB" dirty="0" err="1"/>
              <a:t>api</a:t>
            </a:r>
            <a:r>
              <a:rPr lang="en-GB" dirty="0"/>
              <a:t> directly.</a:t>
            </a:r>
          </a:p>
        </p:txBody>
      </p:sp>
    </p:spTree>
    <p:extLst>
      <p:ext uri="{BB962C8B-B14F-4D97-AF65-F5344CB8AC3E}">
        <p14:creationId xmlns:p14="http://schemas.microsoft.com/office/powerpoint/2010/main" val="400501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DEC2-A22A-A4AA-86C5-54920815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demo 1: Summarisation (</a:t>
            </a:r>
            <a:r>
              <a:rPr lang="en-GB" dirty="0" err="1"/>
              <a:t>claude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DABC3-2363-EFB7-FDB0-3FF66F7597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Summarising a long article - </a:t>
            </a:r>
            <a:r>
              <a:rPr lang="en-GB" dirty="0">
                <a:hlinkClick r:id="rId2"/>
              </a:rPr>
              <a:t>https://files.justice.org.uk/wp-content/uploads/2018/06/06170424/Preventing-Digital-Exclusion-from-Online-Justice.pdf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Prompt used: “Summarise the following article"</a:t>
            </a:r>
          </a:p>
          <a:p>
            <a:r>
              <a:rPr lang="en-GB" dirty="0" err="1"/>
              <a:t>ChatGPT</a:t>
            </a:r>
            <a:r>
              <a:rPr lang="en-GB" dirty="0"/>
              <a:t> is limited by context length, so we will be using Claude (</a:t>
            </a:r>
            <a:r>
              <a:rPr lang="en-GB" dirty="0">
                <a:hlinkClick r:id="rId3"/>
              </a:rPr>
              <a:t>https://claude.ai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0603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A642-A0DA-FFE9-0240-A3EC15BF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demo 2: Multilingualism (</a:t>
            </a:r>
            <a:r>
              <a:rPr lang="en-GB" dirty="0" err="1"/>
              <a:t>claude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F836-58F1-33D5-23CB-60181A9F69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need to understand how other justice systems are operating.</a:t>
            </a:r>
          </a:p>
          <a:p>
            <a:r>
              <a:rPr lang="en-GB" dirty="0"/>
              <a:t>So… let’s take a look at our Chinese colleagues. </a:t>
            </a:r>
          </a:p>
          <a:p>
            <a:r>
              <a:rPr lang="en-GB" dirty="0"/>
              <a:t>The following is a speech given by President Xi Jinping of China, highlighting constitutional reform in the Chinese </a:t>
            </a:r>
            <a:r>
              <a:rPr lang="en-GB" dirty="0" err="1"/>
              <a:t>moj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http://www.moj.gov.cn/pub/sfbgw/qmyfzg/202212/t20221223_469723.html</a:t>
            </a:r>
            <a:r>
              <a:rPr lang="en-GB" dirty="0"/>
              <a:t> </a:t>
            </a:r>
          </a:p>
          <a:p>
            <a:r>
              <a:rPr lang="en-GB" dirty="0"/>
              <a:t>Prompt used: “</a:t>
            </a:r>
            <a:r>
              <a:rPr lang="en-GB" i="1" dirty="0"/>
              <a:t>Translate the above into English</a:t>
            </a:r>
            <a:r>
              <a:rPr lang="en-GB" dirty="0"/>
              <a:t>”</a:t>
            </a:r>
          </a:p>
          <a:p>
            <a:r>
              <a:rPr lang="en-GB" b="1" dirty="0"/>
              <a:t>Important</a:t>
            </a:r>
            <a:r>
              <a:rPr lang="en-GB" dirty="0"/>
              <a:t>: non-English words use many “tokens” – structural bias?</a:t>
            </a:r>
          </a:p>
          <a:p>
            <a:r>
              <a:rPr lang="en-GB" dirty="0"/>
              <a:t>Bonus prompt: “</a:t>
            </a:r>
            <a:r>
              <a:rPr lang="en-GB" i="1" dirty="0"/>
              <a:t>Rewrite in the style of a UK Tabloid newspaper</a:t>
            </a:r>
            <a:r>
              <a:rPr lang="en-GB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691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2FAC-A1D0-9D2C-7CD0-0086F4B1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demo 3: whisper API &amp; voice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54956-65C7-5AAC-840C-A86DE9AE48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openAI</a:t>
            </a:r>
            <a:r>
              <a:rPr lang="en-GB" dirty="0"/>
              <a:t> released </a:t>
            </a:r>
            <a:r>
              <a:rPr lang="en-GB" b="1" dirty="0"/>
              <a:t>Whisper</a:t>
            </a:r>
            <a:r>
              <a:rPr lang="en-GB" dirty="0"/>
              <a:t>, a state of the art text-to-speech/speech-to-text API </a:t>
            </a:r>
            <a:r>
              <a:rPr lang="en-GB" dirty="0">
                <a:hlinkClick r:id="rId2"/>
              </a:rPr>
              <a:t>https://openai.com/research/whisper</a:t>
            </a:r>
            <a:endParaRPr lang="en-GB" dirty="0"/>
          </a:p>
          <a:p>
            <a:r>
              <a:rPr lang="en-GB" dirty="0"/>
              <a:t>mostly lost in the </a:t>
            </a:r>
            <a:r>
              <a:rPr lang="en-GB" dirty="0" err="1"/>
              <a:t>chatgpt</a:t>
            </a:r>
            <a:r>
              <a:rPr lang="en-GB" dirty="0"/>
              <a:t> hype, but a real game changer</a:t>
            </a:r>
          </a:p>
          <a:p>
            <a:r>
              <a:rPr lang="en-GB" dirty="0"/>
              <a:t>Overcomes limitations with non-standard accents</a:t>
            </a:r>
          </a:p>
          <a:p>
            <a:r>
              <a:rPr lang="en-GB" dirty="0"/>
              <a:t>Untapped potential in accessibility applications</a:t>
            </a:r>
          </a:p>
          <a:p>
            <a:r>
              <a:rPr lang="en-GB" dirty="0"/>
              <a:t>Surprisingly, not used in consumer products (ala google home/</a:t>
            </a:r>
            <a:r>
              <a:rPr lang="en-GB" dirty="0" err="1"/>
              <a:t>alexa</a:t>
            </a:r>
            <a:r>
              <a:rPr lang="en-GB" dirty="0"/>
              <a:t>) (yet?)</a:t>
            </a:r>
          </a:p>
          <a:p>
            <a:r>
              <a:rPr lang="en-GB" dirty="0"/>
              <a:t>Try it yourselves: </a:t>
            </a:r>
            <a:r>
              <a:rPr lang="en-GB" dirty="0">
                <a:hlinkClick r:id="rId3"/>
              </a:rPr>
              <a:t>https://huggingface.co/spaces/k2-fsa/automatic-speech-recognition-with-whisper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406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733E-BFFA-C70F-68A4-EA0EFB1A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demo 4.1: </a:t>
            </a:r>
            <a:r>
              <a:rPr lang="en-GB" dirty="0" err="1"/>
              <a:t>adhd</a:t>
            </a:r>
            <a:r>
              <a:rPr lang="en-GB" dirty="0"/>
              <a:t> assistance (</a:t>
            </a:r>
            <a:r>
              <a:rPr lang="en-GB" dirty="0" err="1"/>
              <a:t>chatgpt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5391F-52FD-43DA-D1A1-D0D37B1DF5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Breaking down a To do list</a:t>
            </a:r>
          </a:p>
          <a:p>
            <a:r>
              <a:rPr lang="en-GB" dirty="0"/>
              <a:t>Prompt used: </a:t>
            </a:r>
            <a:br>
              <a:rPr lang="en-GB" dirty="0"/>
            </a:br>
            <a:r>
              <a:rPr lang="en-GB" i="1" dirty="0"/>
              <a:t>“I am struggling really badly with my ADHD. Can you help me with my to do list? 1) write unit tests for the rate limiting feature </a:t>
            </a:r>
            <a:br>
              <a:rPr lang="en-GB" i="1" dirty="0"/>
            </a:br>
            <a:r>
              <a:rPr lang="en-GB" i="1" dirty="0"/>
              <a:t>2) Sort out my car insurance </a:t>
            </a:r>
            <a:br>
              <a:rPr lang="en-GB" i="1" dirty="0"/>
            </a:br>
            <a:r>
              <a:rPr lang="en-GB" i="1" dirty="0"/>
              <a:t>3) Write an intro for the software assurance review”</a:t>
            </a:r>
          </a:p>
        </p:txBody>
      </p:sp>
    </p:spTree>
    <p:extLst>
      <p:ext uri="{BB962C8B-B14F-4D97-AF65-F5344CB8AC3E}">
        <p14:creationId xmlns:p14="http://schemas.microsoft.com/office/powerpoint/2010/main" val="374090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603B-434E-F053-3782-CDD30EC0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demo 4.2: </a:t>
            </a:r>
            <a:r>
              <a:rPr lang="en-GB" dirty="0" err="1"/>
              <a:t>adhd</a:t>
            </a:r>
            <a:r>
              <a:rPr lang="en-GB" dirty="0"/>
              <a:t> assistance (</a:t>
            </a:r>
            <a:r>
              <a:rPr lang="en-GB" dirty="0" err="1"/>
              <a:t>chatgpt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6493-6D0B-D0FE-6DFC-55B4B2FB82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More Comprehensive </a:t>
            </a:r>
            <a:r>
              <a:rPr lang="en-GB" dirty="0" err="1"/>
              <a:t>adhd</a:t>
            </a:r>
            <a:r>
              <a:rPr lang="en-GB" dirty="0"/>
              <a:t> coaching prompts have been developed. </a:t>
            </a:r>
          </a:p>
          <a:p>
            <a:r>
              <a:rPr lang="en-GB" dirty="0"/>
              <a:t>These tackle several of the major stumbling blocks for those with </a:t>
            </a:r>
            <a:r>
              <a:rPr lang="en-GB" dirty="0" err="1"/>
              <a:t>adhd</a:t>
            </a:r>
            <a:r>
              <a:rPr lang="en-GB" dirty="0"/>
              <a:t> (keeping on track, time management, accountability, mood regulation, motivation)</a:t>
            </a:r>
          </a:p>
          <a:p>
            <a:r>
              <a:rPr lang="en-GB" dirty="0"/>
              <a:t>The one used here can be found on </a:t>
            </a:r>
            <a:r>
              <a:rPr lang="en-GB" dirty="0" err="1"/>
              <a:t>github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>
                <a:hlinkClick r:id="rId2"/>
              </a:rPr>
              <a:t>https://github.com/hmcts/ai-inclusion-presentation/blob/master/adhd-prompt.txt</a:t>
            </a:r>
            <a:r>
              <a:rPr lang="en-GB" dirty="0"/>
              <a:t> </a:t>
            </a:r>
          </a:p>
          <a:p>
            <a:r>
              <a:rPr lang="en-GB" dirty="0"/>
              <a:t>similar prompts available for other flavours of neurodiversity.</a:t>
            </a:r>
          </a:p>
        </p:txBody>
      </p:sp>
    </p:spTree>
    <p:extLst>
      <p:ext uri="{BB962C8B-B14F-4D97-AF65-F5344CB8AC3E}">
        <p14:creationId xmlns:p14="http://schemas.microsoft.com/office/powerpoint/2010/main" val="372049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A784-A4F7-D4DB-1318-3C53E446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demo 5: Systems design (</a:t>
            </a:r>
            <a:r>
              <a:rPr lang="en-GB" dirty="0" err="1"/>
              <a:t>chatgpt</a:t>
            </a:r>
            <a:r>
              <a:rPr lang="en-GB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4A31-0BB8-7115-7B04-7B95B4636E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Accessibility and inclusiveness often seen as an afterthought (or even annoyance).</a:t>
            </a:r>
          </a:p>
          <a:p>
            <a:r>
              <a:rPr lang="en-GB" dirty="0"/>
              <a:t>This is a particularly dangerous attitude in government where we have a mandate to provide accessible and inclusive websites.</a:t>
            </a:r>
          </a:p>
          <a:p>
            <a:r>
              <a:rPr lang="en-GB" dirty="0"/>
              <a:t>LLMS are particularly good at being a critical friend during the design process.</a:t>
            </a:r>
          </a:p>
          <a:p>
            <a:r>
              <a:rPr lang="en-GB" dirty="0"/>
              <a:t>I’ve found our expenses system to be particularly unfriendly so want to design an alternative.</a:t>
            </a:r>
          </a:p>
          <a:p>
            <a:r>
              <a:rPr lang="en-GB" dirty="0"/>
              <a:t>Prompt used:</a:t>
            </a:r>
            <a:br>
              <a:rPr lang="en-GB" dirty="0"/>
            </a:br>
            <a:r>
              <a:rPr lang="en-GB" dirty="0">
                <a:hlinkClick r:id="rId3"/>
              </a:rPr>
              <a:t>https://github.com/hmcts/ai-inclusion-presentation/blob/master/system-design-prompt.txt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266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EDBF-93EF-B9C2-0BEA-D391102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GB" sz="4400" dirty="0"/>
              <a:t>Intro and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B91B-C8A4-16B9-17A5-142D607118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/>
              <a:t>senior dev in Employment Tribunals</a:t>
            </a:r>
          </a:p>
          <a:p>
            <a:pPr>
              <a:lnSpc>
                <a:spcPct val="110000"/>
              </a:lnSpc>
            </a:pPr>
            <a:r>
              <a:rPr lang="en-GB" dirty="0"/>
              <a:t>Weirdly enthusiastic (in general) but particularly about AI</a:t>
            </a:r>
          </a:p>
          <a:p>
            <a:pPr>
              <a:lnSpc>
                <a:spcPct val="110000"/>
              </a:lnSpc>
            </a:pPr>
            <a:r>
              <a:rPr lang="en-GB" dirty="0"/>
              <a:t>Co-created the AI Hub on teams (along with Neil Montgomery).</a:t>
            </a:r>
          </a:p>
          <a:p>
            <a:pPr>
              <a:lnSpc>
                <a:spcPct val="110000"/>
              </a:lnSpc>
            </a:pPr>
            <a:r>
              <a:rPr lang="en-GB" dirty="0"/>
              <a:t>extremely conscious that I am a straight white male talking about Diversity and Inclusion.</a:t>
            </a:r>
          </a:p>
          <a:p>
            <a:pPr>
              <a:lnSpc>
                <a:spcPct val="110000"/>
              </a:lnSpc>
            </a:pPr>
            <a:r>
              <a:rPr lang="en-GB" dirty="0"/>
              <a:t>I might not Fully understand your struggles, but thanks to ADHD, I forget my own too.</a:t>
            </a:r>
          </a:p>
        </p:txBody>
      </p:sp>
    </p:spTree>
    <p:extLst>
      <p:ext uri="{BB962C8B-B14F-4D97-AF65-F5344CB8AC3E}">
        <p14:creationId xmlns:p14="http://schemas.microsoft.com/office/powerpoint/2010/main" val="90134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8CE8-3CC4-D42E-C49A-BD92C05B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demo 6: Linting existing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D12A2-6972-3BE6-954F-FAD8EA8629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Existing static analysis tooling for linting webpages for accessibility issues (e.g. pa11y)</a:t>
            </a:r>
          </a:p>
          <a:p>
            <a:r>
              <a:rPr lang="en-GB" dirty="0"/>
              <a:t>excellent at catching low-hanging fruit (e.g. ensuring colours are distinct, alt text on images etc). </a:t>
            </a:r>
          </a:p>
          <a:p>
            <a:r>
              <a:rPr lang="en-GB" dirty="0"/>
              <a:t>However, suffer from </a:t>
            </a:r>
            <a:r>
              <a:rPr lang="en-GB" b="1" dirty="0"/>
              <a:t>lack of context</a:t>
            </a:r>
            <a:r>
              <a:rPr lang="en-GB" dirty="0"/>
              <a:t> and focus primarily on syntax.</a:t>
            </a:r>
          </a:p>
          <a:p>
            <a:r>
              <a:rPr lang="en-GB" dirty="0" err="1"/>
              <a:t>Llms</a:t>
            </a:r>
            <a:r>
              <a:rPr lang="en-GB" dirty="0"/>
              <a:t> provide an opportunity in </a:t>
            </a:r>
            <a:r>
              <a:rPr lang="en-GB" b="1" dirty="0"/>
              <a:t>semantic </a:t>
            </a:r>
            <a:r>
              <a:rPr lang="en-GB" dirty="0"/>
              <a:t>linting for these issues.</a:t>
            </a:r>
          </a:p>
          <a:p>
            <a:r>
              <a:rPr lang="en-GB" dirty="0"/>
              <a:t>Prompt used:  </a:t>
            </a:r>
            <a:r>
              <a:rPr lang="en-GB" dirty="0">
                <a:hlinkClick r:id="rId2"/>
              </a:rPr>
              <a:t>https://github.com/hmcts/ai-inclusion-presentation/blob/master/a11y-inclusion-linter.txt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463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7A11-34CD-D6A8-623E-3A90B324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demo 7: hiring process (</a:t>
            </a:r>
            <a:r>
              <a:rPr lang="en-GB" dirty="0" err="1"/>
              <a:t>claude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6B137-9A69-6C3D-89DD-6D555D2D76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Brief example looking at how LLMs could perhaps be used in the sifting stage of a hiring process to find the best candidate</a:t>
            </a:r>
          </a:p>
          <a:p>
            <a:r>
              <a:rPr lang="en-GB" dirty="0"/>
              <a:t>Dangers inherent in ai decision-making:</a:t>
            </a:r>
            <a:br>
              <a:rPr lang="en-GB" dirty="0"/>
            </a:br>
            <a:r>
              <a:rPr lang="en-GB" dirty="0"/>
              <a:t>black box thinking</a:t>
            </a:r>
            <a:br>
              <a:rPr lang="en-GB" dirty="0"/>
            </a:br>
            <a:r>
              <a:rPr lang="en-GB" dirty="0"/>
              <a:t>probabilistic nature of the model</a:t>
            </a:r>
          </a:p>
          <a:p>
            <a:r>
              <a:rPr lang="en-GB" dirty="0"/>
              <a:t>Probably best not using for decision-making until model </a:t>
            </a:r>
            <a:r>
              <a:rPr lang="en-GB" dirty="0" err="1"/>
              <a:t>explainability</a:t>
            </a:r>
            <a:r>
              <a:rPr lang="en-GB" dirty="0"/>
              <a:t> is improved.</a:t>
            </a:r>
          </a:p>
          <a:p>
            <a:r>
              <a:rPr lang="en-GB" dirty="0"/>
              <a:t>Personas: </a:t>
            </a:r>
            <a:r>
              <a:rPr lang="en-GB" dirty="0">
                <a:hlinkClick r:id="rId2"/>
              </a:rPr>
              <a:t>https://github.com/hmcts/ai-inclusion-presentation/blob/master/hiring-personas.txt</a:t>
            </a:r>
            <a:r>
              <a:rPr lang="en-GB" dirty="0"/>
              <a:t> </a:t>
            </a:r>
          </a:p>
          <a:p>
            <a:r>
              <a:rPr lang="en-GB" dirty="0"/>
              <a:t>Prompt: </a:t>
            </a:r>
            <a:r>
              <a:rPr lang="en-GB" dirty="0">
                <a:hlinkClick r:id="rId3"/>
              </a:rPr>
              <a:t>https://github.com/hmcts/ai-inclusion-presentation/blob/master/hiring-prompt.txt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682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1EE2-DDE8-0D29-EB66-8EABEEBA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Q&amp;A/Discussion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C6D7-DDAE-86C5-A52B-6D4CF2F2DF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Email – </a:t>
            </a:r>
            <a:r>
              <a:rPr lang="en-GB" dirty="0">
                <a:hlinkClick r:id="rId2"/>
              </a:rPr>
              <a:t>danny.Furnivall@justice.gov.uk</a:t>
            </a:r>
            <a:endParaRPr lang="en-GB" dirty="0"/>
          </a:p>
          <a:p>
            <a:r>
              <a:rPr lang="en-GB" dirty="0"/>
              <a:t>Slack - @Danny</a:t>
            </a:r>
          </a:p>
          <a:p>
            <a:r>
              <a:rPr lang="en-GB" dirty="0" err="1"/>
              <a:t>Github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https://github.com/hmcts/ai-inclusion-presentation</a:t>
            </a:r>
            <a:r>
              <a:rPr lang="en-GB" dirty="0"/>
              <a:t> </a:t>
            </a:r>
          </a:p>
          <a:p>
            <a:r>
              <a:rPr lang="en-GB" dirty="0"/>
              <a:t>Happy to help with any queries related to </a:t>
            </a:r>
            <a:r>
              <a:rPr lang="en-GB" dirty="0" err="1"/>
              <a:t>llm</a:t>
            </a:r>
            <a:r>
              <a:rPr lang="en-GB" dirty="0"/>
              <a:t> usage</a:t>
            </a:r>
          </a:p>
        </p:txBody>
      </p:sp>
    </p:spTree>
    <p:extLst>
      <p:ext uri="{BB962C8B-B14F-4D97-AF65-F5344CB8AC3E}">
        <p14:creationId xmlns:p14="http://schemas.microsoft.com/office/powerpoint/2010/main" val="427615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EDBF-93EF-B9C2-0BEA-D391102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GB" sz="4400" dirty="0"/>
              <a:t>Intro and caveats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B91B-C8A4-16B9-17A5-142D607118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/>
              <a:t>reasonably good at </a:t>
            </a:r>
            <a:r>
              <a:rPr lang="en-GB" b="1" dirty="0"/>
              <a:t>using</a:t>
            </a:r>
            <a:r>
              <a:rPr lang="en-GB" dirty="0"/>
              <a:t> AI applications, but not in-depth questions on ML Theory</a:t>
            </a:r>
          </a:p>
          <a:p>
            <a:pPr>
              <a:lnSpc>
                <a:spcPct val="110000"/>
              </a:lnSpc>
            </a:pPr>
            <a:r>
              <a:rPr lang="en-GB" b="1" dirty="0"/>
              <a:t>please interrupt </a:t>
            </a:r>
            <a:r>
              <a:rPr lang="en-GB" dirty="0"/>
              <a:t>as much as you desire - It’ll make me feel listened to. </a:t>
            </a:r>
          </a:p>
          <a:p>
            <a:pPr>
              <a:lnSpc>
                <a:spcPct val="110000"/>
              </a:lnSpc>
            </a:pPr>
            <a:r>
              <a:rPr lang="en-GB" dirty="0"/>
              <a:t>warning: I am highly likely to go off on a tangent.</a:t>
            </a:r>
          </a:p>
          <a:p>
            <a:pPr>
              <a:lnSpc>
                <a:spcPct val="110000"/>
              </a:lnSpc>
            </a:pPr>
            <a:r>
              <a:rPr lang="en-GB" b="1" dirty="0"/>
              <a:t>live demos </a:t>
            </a:r>
            <a:r>
              <a:rPr lang="en-GB" dirty="0"/>
              <a:t>- If they don’t go as planned, I can only apologise (and curse the models).</a:t>
            </a:r>
          </a:p>
          <a:p>
            <a:pPr>
              <a:lnSpc>
                <a:spcPct val="110000"/>
              </a:lnSpc>
            </a:pPr>
            <a:r>
              <a:rPr lang="en-GB" dirty="0"/>
              <a:t>Everything in this talk is available here: </a:t>
            </a:r>
            <a:br>
              <a:rPr lang="en-GB" dirty="0"/>
            </a:br>
            <a:r>
              <a:rPr lang="en-GB" dirty="0">
                <a:hlinkClick r:id="rId2"/>
              </a:rPr>
              <a:t>https://github.com/hmcts/ai-inclusion-presentation</a:t>
            </a:r>
            <a:r>
              <a:rPr lang="en-GB" dirty="0"/>
              <a:t> </a:t>
            </a:r>
          </a:p>
          <a:p>
            <a:pPr>
              <a:lnSpc>
                <a:spcPct val="11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748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EDBF-93EF-B9C2-0BEA-D391102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GB" sz="44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B91B-C8A4-16B9-17A5-142D607118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/>
              <a:t>What is “ai”</a:t>
            </a:r>
          </a:p>
          <a:p>
            <a:pPr>
              <a:lnSpc>
                <a:spcPct val="110000"/>
              </a:lnSpc>
            </a:pPr>
            <a:r>
              <a:rPr lang="en-GB" dirty="0"/>
              <a:t>Where AI shines</a:t>
            </a:r>
          </a:p>
          <a:p>
            <a:pPr>
              <a:lnSpc>
                <a:spcPct val="110000"/>
              </a:lnSpc>
            </a:pPr>
            <a:r>
              <a:rPr lang="en-GB" dirty="0"/>
              <a:t>Where never to use it</a:t>
            </a:r>
          </a:p>
          <a:p>
            <a:pPr>
              <a:lnSpc>
                <a:spcPct val="110000"/>
              </a:lnSpc>
            </a:pPr>
            <a:r>
              <a:rPr lang="en-GB" dirty="0"/>
              <a:t>Fundamental weaknesses of current ai models</a:t>
            </a:r>
          </a:p>
          <a:p>
            <a:pPr>
              <a:lnSpc>
                <a:spcPct val="110000"/>
              </a:lnSpc>
            </a:pPr>
            <a:r>
              <a:rPr lang="en-GB" dirty="0"/>
              <a:t>Good/bad examples of real-world use</a:t>
            </a:r>
          </a:p>
          <a:p>
            <a:pPr>
              <a:lnSpc>
                <a:spcPct val="110000"/>
              </a:lnSpc>
            </a:pPr>
            <a:r>
              <a:rPr lang="en-GB" dirty="0"/>
              <a:t>Live demos</a:t>
            </a:r>
          </a:p>
          <a:p>
            <a:pPr>
              <a:lnSpc>
                <a:spcPct val="110000"/>
              </a:lnSpc>
            </a:pPr>
            <a:r>
              <a:rPr lang="en-GB" dirty="0"/>
              <a:t>Q&amp;A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90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EDBF-93EF-B9C2-0BEA-D391102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GB" sz="4400" dirty="0"/>
              <a:t>What is “AI” anyway?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B91B-C8A4-16B9-17A5-142D607118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/>
              <a:t>Deep down, Just a </a:t>
            </a:r>
            <a:r>
              <a:rPr lang="en-GB" b="1" dirty="0"/>
              <a:t>statistical prediction model</a:t>
            </a:r>
          </a:p>
          <a:p>
            <a:pPr>
              <a:lnSpc>
                <a:spcPct val="110000"/>
              </a:lnSpc>
            </a:pPr>
            <a:r>
              <a:rPr lang="en-GB" dirty="0"/>
              <a:t>Predicts the next word in a sequence given context (i.e. your input).</a:t>
            </a:r>
          </a:p>
          <a:p>
            <a:pPr>
              <a:lnSpc>
                <a:spcPct val="110000"/>
              </a:lnSpc>
            </a:pPr>
            <a:r>
              <a:rPr lang="en-GB" dirty="0"/>
              <a:t>‘Trained’ on vast quantities of data</a:t>
            </a:r>
            <a:br>
              <a:rPr lang="en-GB" dirty="0"/>
            </a:br>
            <a:r>
              <a:rPr lang="en-GB" dirty="0"/>
              <a:t>- e.g. </a:t>
            </a:r>
            <a:r>
              <a:rPr lang="en-GB" dirty="0" err="1"/>
              <a:t>CommonCrawl</a:t>
            </a:r>
            <a:r>
              <a:rPr lang="en-GB" dirty="0"/>
              <a:t>, </a:t>
            </a:r>
            <a:r>
              <a:rPr lang="en-GB" dirty="0" err="1"/>
              <a:t>stackoverflow</a:t>
            </a:r>
            <a:r>
              <a:rPr lang="en-GB" dirty="0"/>
              <a:t>, Wikipedia, reddit comments (!), scientific databases.</a:t>
            </a:r>
          </a:p>
          <a:p>
            <a:pPr>
              <a:lnSpc>
                <a:spcPct val="110000"/>
              </a:lnSpc>
            </a:pPr>
            <a:r>
              <a:rPr lang="en-GB" dirty="0"/>
              <a:t>”</a:t>
            </a:r>
            <a:r>
              <a:rPr lang="en-GB" b="1" dirty="0"/>
              <a:t>Unsupervised learning</a:t>
            </a:r>
            <a:r>
              <a:rPr lang="en-GB" dirty="0"/>
              <a:t>” - the model hoovers up data and learns from it.</a:t>
            </a:r>
          </a:p>
          <a:p>
            <a:pPr>
              <a:lnSpc>
                <a:spcPct val="110000"/>
              </a:lnSpc>
            </a:pPr>
            <a:r>
              <a:rPr lang="en-GB" dirty="0"/>
              <a:t>“</a:t>
            </a:r>
            <a:r>
              <a:rPr lang="en-GB" b="1" dirty="0"/>
              <a:t>Supervised learning</a:t>
            </a:r>
            <a:r>
              <a:rPr lang="en-GB" dirty="0"/>
              <a:t>” –  Model output is judged by a human. </a:t>
            </a:r>
          </a:p>
        </p:txBody>
      </p:sp>
    </p:spTree>
    <p:extLst>
      <p:ext uri="{BB962C8B-B14F-4D97-AF65-F5344CB8AC3E}">
        <p14:creationId xmlns:p14="http://schemas.microsoft.com/office/powerpoint/2010/main" val="327582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EDBF-93EF-B9C2-0BEA-D391102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GB" sz="4400" dirty="0"/>
              <a:t>What is “AI” anyway?</a:t>
            </a:r>
            <a:br>
              <a:rPr lang="en-GB" sz="4400" dirty="0"/>
            </a:br>
            <a:r>
              <a:rPr lang="en-GB" sz="4400" dirty="0"/>
              <a:t>-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B91B-C8A4-16B9-17A5-142D607118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/>
              <a:t>Most currently available models use “tokens”. Each token translates to roughly 0.7 </a:t>
            </a:r>
            <a:r>
              <a:rPr lang="en-GB" b="1" dirty="0"/>
              <a:t>English</a:t>
            </a:r>
            <a:r>
              <a:rPr lang="en-GB" dirty="0"/>
              <a:t> words. This is important when considering </a:t>
            </a:r>
            <a:r>
              <a:rPr lang="en-GB" b="1" dirty="0"/>
              <a:t>context length</a:t>
            </a:r>
            <a:r>
              <a:rPr lang="en-GB" dirty="0"/>
              <a:t> of models. </a:t>
            </a:r>
            <a:br>
              <a:rPr lang="en-GB" dirty="0"/>
            </a:br>
            <a:r>
              <a:rPr lang="en-GB" dirty="0"/>
              <a:t>Further reading:</a:t>
            </a:r>
            <a:br>
              <a:rPr lang="en-GB" dirty="0"/>
            </a:br>
            <a:r>
              <a:rPr lang="en-GB" sz="1100" dirty="0">
                <a:hlinkClick r:id="rId2"/>
              </a:rPr>
              <a:t>https://help.openai.com/en/articles/4936856-what-are-tokens-and-how-to-count-them</a:t>
            </a:r>
            <a:r>
              <a:rPr lang="en-GB" sz="1100" dirty="0"/>
              <a:t> </a:t>
            </a:r>
          </a:p>
          <a:p>
            <a:pPr>
              <a:lnSpc>
                <a:spcPct val="110000"/>
              </a:lnSpc>
            </a:pPr>
            <a:r>
              <a:rPr lang="en-GB" dirty="0"/>
              <a:t>currently, “AI” is usually referring to </a:t>
            </a:r>
            <a:r>
              <a:rPr lang="en-GB" b="1" dirty="0"/>
              <a:t>Large Language Models (LLMS)</a:t>
            </a:r>
            <a:r>
              <a:rPr lang="en-GB" dirty="0"/>
              <a:t> (e.g. GPT-3.5, 4 etc). </a:t>
            </a:r>
          </a:p>
          <a:p>
            <a:pPr>
              <a:lnSpc>
                <a:spcPct val="110000"/>
              </a:lnSpc>
            </a:pPr>
            <a:r>
              <a:rPr lang="en-GB" b="1" dirty="0"/>
              <a:t>IMPORTANT:</a:t>
            </a:r>
            <a:r>
              <a:rPr lang="en-GB" dirty="0"/>
              <a:t> If someone is talking about “AI” they’re probably trying to sell you something.</a:t>
            </a:r>
          </a:p>
        </p:txBody>
      </p:sp>
    </p:spTree>
    <p:extLst>
      <p:ext uri="{BB962C8B-B14F-4D97-AF65-F5344CB8AC3E}">
        <p14:creationId xmlns:p14="http://schemas.microsoft.com/office/powerpoint/2010/main" val="418963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EDBF-93EF-B9C2-0BEA-D391102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GB" sz="4400" dirty="0"/>
              <a:t>Where LLMs shine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B91B-C8A4-16B9-17A5-142D607118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GB" b="1" dirty="0"/>
              <a:t>Idea generation</a:t>
            </a:r>
            <a:br>
              <a:rPr lang="en-GB" dirty="0"/>
            </a:br>
            <a:r>
              <a:rPr lang="en-GB" dirty="0"/>
              <a:t>- </a:t>
            </a:r>
            <a:r>
              <a:rPr lang="en-GB" i="1" dirty="0"/>
              <a:t>“give me 20 unique gift ideas for my mother. She’s a social worker who likes reading, wild swimming and Moroccan cuisine”</a:t>
            </a:r>
          </a:p>
          <a:p>
            <a:pPr>
              <a:lnSpc>
                <a:spcPct val="110000"/>
              </a:lnSpc>
            </a:pPr>
            <a:r>
              <a:rPr lang="en-GB" b="1" dirty="0"/>
              <a:t>Being a critical friend</a:t>
            </a:r>
            <a:br>
              <a:rPr lang="en-GB" dirty="0"/>
            </a:br>
            <a:r>
              <a:rPr lang="en-GB" dirty="0"/>
              <a:t>- </a:t>
            </a:r>
            <a:r>
              <a:rPr lang="en-GB" i="1" dirty="0"/>
              <a:t>“Tell me what you think of this idea I’ve had…”</a:t>
            </a:r>
          </a:p>
          <a:p>
            <a:pPr>
              <a:lnSpc>
                <a:spcPct val="110000"/>
              </a:lnSpc>
            </a:pPr>
            <a:r>
              <a:rPr lang="en-GB" dirty="0"/>
              <a:t>Generating </a:t>
            </a:r>
            <a:r>
              <a:rPr lang="en-GB" b="1" dirty="0"/>
              <a:t>easily testable</a:t>
            </a:r>
            <a:r>
              <a:rPr lang="en-GB" dirty="0"/>
              <a:t> data.</a:t>
            </a:r>
            <a:br>
              <a:rPr lang="en-GB" dirty="0"/>
            </a:br>
            <a:r>
              <a:rPr lang="en-GB" dirty="0"/>
              <a:t>- Testing can be simply reading it through, executing code etc.</a:t>
            </a:r>
          </a:p>
        </p:txBody>
      </p:sp>
    </p:spTree>
    <p:extLst>
      <p:ext uri="{BB962C8B-B14F-4D97-AF65-F5344CB8AC3E}">
        <p14:creationId xmlns:p14="http://schemas.microsoft.com/office/powerpoint/2010/main" val="350333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EDBF-93EF-B9C2-0BEA-D391102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GB" sz="4400" dirty="0"/>
              <a:t>Where LLMs shine</a:t>
            </a:r>
            <a:br>
              <a:rPr lang="en-GB" sz="4400" dirty="0"/>
            </a:br>
            <a:r>
              <a:rPr lang="en-GB" sz="4400" dirty="0"/>
              <a:t>-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B91B-C8A4-16B9-17A5-142D607118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GB" b="1" dirty="0"/>
              <a:t>Summarisation</a:t>
            </a:r>
          </a:p>
          <a:p>
            <a:pPr>
              <a:lnSpc>
                <a:spcPct val="110000"/>
              </a:lnSpc>
            </a:pPr>
            <a:r>
              <a:rPr lang="en-GB" b="1" dirty="0"/>
              <a:t>Self-reflection </a:t>
            </a:r>
            <a:r>
              <a:rPr lang="en-GB" dirty="0"/>
              <a:t>(!)</a:t>
            </a:r>
            <a:br>
              <a:rPr lang="en-GB" dirty="0"/>
            </a:br>
            <a:r>
              <a:rPr lang="en-GB" dirty="0"/>
              <a:t>- </a:t>
            </a:r>
            <a:r>
              <a:rPr lang="en-GB" i="1" dirty="0"/>
              <a:t>”Reflect on the answer you just gave…”</a:t>
            </a:r>
          </a:p>
          <a:p>
            <a:pPr>
              <a:lnSpc>
                <a:spcPct val="110000"/>
              </a:lnSpc>
            </a:pPr>
            <a:r>
              <a:rPr lang="en-GB" b="1" dirty="0"/>
              <a:t>Taking on roles</a:t>
            </a:r>
            <a:br>
              <a:rPr lang="en-GB" dirty="0"/>
            </a:br>
            <a:r>
              <a:rPr lang="en-GB" dirty="0"/>
              <a:t>- </a:t>
            </a:r>
            <a:r>
              <a:rPr lang="en-GB" i="1" dirty="0"/>
              <a:t>“you are a professional pilot. Tell me about inaccuracies in Snakes on a plane”</a:t>
            </a:r>
          </a:p>
          <a:p>
            <a:pPr>
              <a:lnSpc>
                <a:spcPct val="110000"/>
              </a:lnSpc>
            </a:pPr>
            <a:r>
              <a:rPr lang="en-GB" b="1" dirty="0"/>
              <a:t>Well-trodden ground</a:t>
            </a:r>
            <a:br>
              <a:rPr lang="en-GB" dirty="0"/>
            </a:br>
            <a:r>
              <a:rPr lang="en-GB" dirty="0"/>
              <a:t>- Much better at working with stuff that was published extensively (before Sept 2021/</a:t>
            </a:r>
            <a:r>
              <a:rPr lang="en-GB" dirty="0" err="1"/>
              <a:t>jan</a:t>
            </a:r>
            <a:r>
              <a:rPr lang="en-GB" dirty="0"/>
              <a:t> 22).</a:t>
            </a:r>
          </a:p>
        </p:txBody>
      </p:sp>
    </p:spTree>
    <p:extLst>
      <p:ext uri="{BB962C8B-B14F-4D97-AF65-F5344CB8AC3E}">
        <p14:creationId xmlns:p14="http://schemas.microsoft.com/office/powerpoint/2010/main" val="66862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EDBF-93EF-B9C2-0BEA-D391102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GB" sz="4400" dirty="0"/>
              <a:t>Where LLMs should never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B91B-C8A4-16B9-17A5-142D607118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/>
              <a:t>Anything utilising Personally identifiable info or things that should be kept secret</a:t>
            </a:r>
          </a:p>
          <a:p>
            <a:pPr>
              <a:lnSpc>
                <a:spcPct val="110000"/>
              </a:lnSpc>
            </a:pPr>
            <a:r>
              <a:rPr lang="en-GB" dirty="0"/>
              <a:t>Generating data you fundamentally don’t understand.</a:t>
            </a:r>
            <a:br>
              <a:rPr lang="en-GB" dirty="0"/>
            </a:br>
            <a:r>
              <a:rPr lang="en-GB" dirty="0"/>
              <a:t>- if you can’t eyeball it or easily test it, </a:t>
            </a:r>
            <a:r>
              <a:rPr lang="en-GB" b="1" dirty="0"/>
              <a:t>do not trust the output.</a:t>
            </a: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Situations with major consequences for wrongness (e.g. delicate emails, medical/legal advice etc)</a:t>
            </a:r>
          </a:p>
        </p:txBody>
      </p:sp>
    </p:spTree>
    <p:extLst>
      <p:ext uri="{BB962C8B-B14F-4D97-AF65-F5344CB8AC3E}">
        <p14:creationId xmlns:p14="http://schemas.microsoft.com/office/powerpoint/2010/main" val="186654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3342</TotalTime>
  <Words>1682</Words>
  <Application>Microsoft Macintosh PowerPoint</Application>
  <PresentationFormat>Widescreen</PresentationFormat>
  <Paragraphs>114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Arial</vt:lpstr>
      <vt:lpstr>Tw Cen MT</vt:lpstr>
      <vt:lpstr>Droplet</vt:lpstr>
      <vt:lpstr>How ai can benefit inclusion</vt:lpstr>
      <vt:lpstr>Intro and caveats</vt:lpstr>
      <vt:lpstr>Intro and caveats – Part 2</vt:lpstr>
      <vt:lpstr>Overview</vt:lpstr>
      <vt:lpstr>What is “AI” anyway?</vt:lpstr>
      <vt:lpstr>What is “AI” anyway? - Part 2</vt:lpstr>
      <vt:lpstr>Where LLMs shine</vt:lpstr>
      <vt:lpstr>Where LLMs shine - part 2</vt:lpstr>
      <vt:lpstr>Where LLMs should never be used</vt:lpstr>
      <vt:lpstr>Three major issues in current models</vt:lpstr>
      <vt:lpstr>Predictive models used for good – baseball</vt:lpstr>
      <vt:lpstr>How not to do it – AI and the justice system</vt:lpstr>
      <vt:lpstr>Quick notes before live demos</vt:lpstr>
      <vt:lpstr>Live demo 1: Summarisation (claude)</vt:lpstr>
      <vt:lpstr>Live demo 2: Multilingualism (claude)</vt:lpstr>
      <vt:lpstr>Live demo 3: whisper API &amp; voice recognition</vt:lpstr>
      <vt:lpstr>Live demo 4.1: adhd assistance (chatgpt)</vt:lpstr>
      <vt:lpstr>Live demo 4.2: adhd assistance (chatgpt)</vt:lpstr>
      <vt:lpstr>Live demo 5: Systems design (chatgpt) </vt:lpstr>
      <vt:lpstr>Live demo 6: Linting existing pages</vt:lpstr>
      <vt:lpstr>Live demo 7: hiring process (claude)</vt:lpstr>
      <vt:lpstr>Q&amp;A/Discussion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ai can benefit inclusion</dc:title>
  <dc:creator>Furnivall, Danny</dc:creator>
  <cp:lastModifiedBy>Furnivall, Danny</cp:lastModifiedBy>
  <cp:revision>6</cp:revision>
  <dcterms:created xsi:type="dcterms:W3CDTF">2023-09-23T15:43:50Z</dcterms:created>
  <dcterms:modified xsi:type="dcterms:W3CDTF">2023-09-25T23:25:58Z</dcterms:modified>
</cp:coreProperties>
</file>