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3"/>
  </p:normalViewPr>
  <p:slideViewPr>
    <p:cSldViewPr snapToGrid="0">
      <p:cViewPr varScale="1">
        <p:scale>
          <a:sx n="110" d="100"/>
          <a:sy n="11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27898-A2DA-0847-8ADE-159085CCC173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916A-00C2-3C49-B2D4-71E18AB75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20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63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2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1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B31613-DF65-B744-AA68-7B4DCB656969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1DE6-A553-7045-BF51-46FA608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ny.Furnivall@justice.gov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wc.r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cts/speed-up-jest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ktos/a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2DD9-65B7-5035-9DE0-2548023A5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Speeding up your Jest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D944-39AE-F484-1460-420B7D178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Danny Furnivall (</a:t>
            </a:r>
            <a:r>
              <a:rPr lang="en-US" dirty="0">
                <a:hlinkClick r:id="rId2"/>
              </a:rPr>
              <a:t>danny.Furnivall@justice.gov.uk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Senior Developer - Employment Tribunals</a:t>
            </a:r>
          </a:p>
          <a:p>
            <a:r>
              <a:rPr lang="en-US" dirty="0"/>
              <a:t>17/08/2023 – Engineering Catchup</a:t>
            </a:r>
          </a:p>
        </p:txBody>
      </p:sp>
    </p:spTree>
    <p:extLst>
      <p:ext uri="{BB962C8B-B14F-4D97-AF65-F5344CB8AC3E}">
        <p14:creationId xmlns:p14="http://schemas.microsoft.com/office/powerpoint/2010/main" val="239400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6FF-855E-9B04-DF4B-E8F8802A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Optimisations (controversial)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2512-7B2A-602A-3190-184B9DCA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Typescript is great at making us all better </a:t>
            </a:r>
            <a:r>
              <a:rPr lang="en-GB" dirty="0" err="1"/>
              <a:t>devs</a:t>
            </a:r>
            <a:r>
              <a:rPr lang="en-GB" dirty="0"/>
              <a:t>, but </a:t>
            </a:r>
            <a:r>
              <a:rPr lang="en-GB" b="1" dirty="0"/>
              <a:t>really</a:t>
            </a:r>
            <a:r>
              <a:rPr lang="en-GB" dirty="0"/>
              <a:t> slow to compile.</a:t>
            </a:r>
          </a:p>
          <a:p>
            <a:r>
              <a:rPr lang="en-GB" dirty="0"/>
              <a:t>As an example, try renaming your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jest.config.js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file to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jest.config.ts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and watch your tests slow to a crawl.</a:t>
            </a:r>
          </a:p>
          <a:p>
            <a:r>
              <a:rPr lang="en-GB" dirty="0"/>
              <a:t>Type-checking happens by default </a:t>
            </a:r>
            <a:r>
              <a:rPr lang="en-GB" b="1" dirty="0"/>
              <a:t>during test runs</a:t>
            </a:r>
            <a:r>
              <a:rPr lang="en-GB" dirty="0"/>
              <a:t> if you are using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-jest</a:t>
            </a:r>
          </a:p>
          <a:p>
            <a:r>
              <a:rPr lang="en-GB" dirty="0">
                <a:cs typeface="Consolas" panose="020B0609020204030204" pitchFamily="49" charset="0"/>
              </a:rPr>
              <a:t>This is arguably redundant, as the same checks happen during the build stage. It’s a choice for your team to make, but removing this could provide a huge speedup.</a:t>
            </a:r>
          </a:p>
          <a:p>
            <a:r>
              <a:rPr lang="en-GB" dirty="0">
                <a:cs typeface="Consolas" panose="020B0609020204030204" pitchFamily="49" charset="0"/>
              </a:rPr>
              <a:t>I would previously have recommended using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-jest</a:t>
            </a:r>
            <a:r>
              <a:rPr lang="en-GB" dirty="0">
                <a:cs typeface="Consolas" panose="020B0609020204030204" pitchFamily="49" charset="0"/>
              </a:rPr>
              <a:t> with the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isolatedModules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flag set to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</a:t>
            </a:r>
          </a:p>
          <a:p>
            <a:r>
              <a:rPr lang="en-GB" dirty="0">
                <a:cs typeface="Consolas" panose="020B0609020204030204" pitchFamily="49" charset="0"/>
              </a:rPr>
              <a:t>However, I would </a:t>
            </a:r>
            <a:r>
              <a:rPr lang="en-GB" b="1" dirty="0">
                <a:cs typeface="Consolas" panose="020B0609020204030204" pitchFamily="49" charset="0"/>
              </a:rPr>
              <a:t>now</a:t>
            </a:r>
            <a:r>
              <a:rPr lang="en-GB" dirty="0">
                <a:cs typeface="Consolas" panose="020B0609020204030204" pitchFamily="49" charset="0"/>
              </a:rPr>
              <a:t> recommend …</a:t>
            </a:r>
          </a:p>
        </p:txBody>
      </p:sp>
    </p:spTree>
    <p:extLst>
      <p:ext uri="{BB962C8B-B14F-4D97-AF65-F5344CB8AC3E}">
        <p14:creationId xmlns:p14="http://schemas.microsoft.com/office/powerpoint/2010/main" val="117901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69F-C8D0-52AA-EEF1-51492F15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SWC (Speedy Web Compiler)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752-FD31-261D-DB6E-E42825D9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swc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https://swc.rs/</a:t>
            </a:r>
            <a:r>
              <a:rPr lang="en-GB" dirty="0"/>
              <a:t>) is a Rust-based compiler that can translate Typescript (and other languages) into common JS (i.e. what your browser can read).</a:t>
            </a:r>
          </a:p>
          <a:p>
            <a:r>
              <a:rPr lang="en-GB" dirty="0"/>
              <a:t>It’s 15-20x faster than more mature alternatives such as Babel.</a:t>
            </a:r>
          </a:p>
          <a:p>
            <a:r>
              <a:rPr lang="en-GB" dirty="0"/>
              <a:t>It’s used by default in </a:t>
            </a:r>
            <a:r>
              <a:rPr lang="en-GB" dirty="0" err="1"/>
              <a:t>Next.js</a:t>
            </a:r>
            <a:r>
              <a:rPr lang="en-GB" dirty="0"/>
              <a:t> and seems to be the future of Typescript compilation.</a:t>
            </a:r>
          </a:p>
          <a:p>
            <a:r>
              <a:rPr lang="en-GB" dirty="0"/>
              <a:t>I’m still not sure whether it’s fully safe to use for our runtime code, but for tests, it’s well worth using – our (already highly optimised) tests used to take 90+ seconds and now take under 30.</a:t>
            </a:r>
          </a:p>
          <a:p>
            <a:r>
              <a:rPr lang="en-GB" dirty="0"/>
              <a:t>There is a small, but very manageable bit of config you’ll need to set up. If folk are interested, I can share the PR I implemented it with and assist as required.</a:t>
            </a:r>
          </a:p>
        </p:txBody>
      </p:sp>
    </p:spTree>
    <p:extLst>
      <p:ext uri="{BB962C8B-B14F-4D97-AF65-F5344CB8AC3E}">
        <p14:creationId xmlns:p14="http://schemas.microsoft.com/office/powerpoint/2010/main" val="25702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EE45-A3E1-20F3-1432-D5EF329B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D032-6DF0-7164-413B-B23C129D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tests = happy </a:t>
            </a:r>
            <a:r>
              <a:rPr lang="en-GB" dirty="0" err="1"/>
              <a:t>devs</a:t>
            </a:r>
            <a:endParaRPr lang="en-GB" dirty="0"/>
          </a:p>
          <a:p>
            <a:r>
              <a:rPr lang="en-GB" dirty="0"/>
              <a:t>It’s worth learning a few Jest CLI commands</a:t>
            </a:r>
          </a:p>
          <a:p>
            <a:r>
              <a:rPr lang="en-GB" dirty="0"/>
              <a:t>Split up tests as much as possible</a:t>
            </a:r>
          </a:p>
          <a:p>
            <a:r>
              <a:rPr lang="en-GB" dirty="0"/>
              <a:t>Move some stuff to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r>
              <a:rPr lang="en-GB" dirty="0"/>
              <a:t>Use </a:t>
            </a:r>
            <a:r>
              <a:rPr lang="en-GB" dirty="0" err="1"/>
              <a:t>swc</a:t>
            </a:r>
            <a:r>
              <a:rPr lang="en-GB" dirty="0"/>
              <a:t> – it’s amazing</a:t>
            </a:r>
          </a:p>
          <a:p>
            <a:r>
              <a:rPr lang="en-GB" dirty="0"/>
              <a:t>Slides available at: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https://github.com/hmcts/speed-up-jest-presentation</a:t>
            </a:r>
            <a:r>
              <a:rPr lang="en-GB" dirty="0"/>
              <a:t> </a:t>
            </a:r>
          </a:p>
          <a:p>
            <a:r>
              <a:rPr lang="en-GB" dirty="0"/>
              <a:t>…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699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6074-F6EE-CB94-4CB6-3D55A29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0D36-FA38-0872-AAC2-5C8CBC57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speed up your tests?</a:t>
            </a:r>
          </a:p>
          <a:p>
            <a:r>
              <a:rPr lang="en-US" dirty="0"/>
              <a:t>Pipeline vs Local</a:t>
            </a:r>
          </a:p>
          <a:p>
            <a:r>
              <a:rPr lang="en-US" dirty="0"/>
              <a:t>Jest caching</a:t>
            </a:r>
          </a:p>
          <a:p>
            <a:r>
              <a:rPr lang="en-US" dirty="0"/>
              <a:t>Test runners – </a:t>
            </a:r>
            <a:r>
              <a:rPr lang="en-US" dirty="0" err="1"/>
              <a:t>JSDom</a:t>
            </a:r>
            <a:r>
              <a:rPr lang="en-US" dirty="0"/>
              <a:t> vs Node</a:t>
            </a:r>
          </a:p>
          <a:p>
            <a:r>
              <a:rPr lang="en-GB" dirty="0"/>
              <a:t>Utilising and optimising</a:t>
            </a:r>
            <a:r>
              <a:rPr lang="en-US" dirty="0"/>
              <a:t> </a:t>
            </a:r>
            <a:r>
              <a:rPr lang="en-GB" dirty="0"/>
              <a:t>parallelisation</a:t>
            </a:r>
          </a:p>
          <a:p>
            <a:r>
              <a:rPr lang="en-GB" dirty="0"/>
              <a:t>While you’re writing tests</a:t>
            </a:r>
          </a:p>
          <a:p>
            <a:r>
              <a:rPr lang="en-GB" dirty="0"/>
              <a:t>Moving certain classes of tests to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r>
              <a:rPr lang="en-GB" dirty="0"/>
              <a:t>Typescript optimisations (controversial)</a:t>
            </a:r>
          </a:p>
          <a:p>
            <a:r>
              <a:rPr lang="en-GB" dirty="0"/>
              <a:t>The big reveal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7F18-79F3-B814-20DB-E24169B2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speed up your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A132-6714-93AB-86F2-4B880A51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Faster feedback loop (failing fast = good) </a:t>
            </a:r>
          </a:p>
          <a:p>
            <a:r>
              <a:rPr lang="en-GB" dirty="0"/>
              <a:t>Less context switching</a:t>
            </a:r>
          </a:p>
          <a:p>
            <a:r>
              <a:rPr lang="en-GB" dirty="0"/>
              <a:t>Encourages more testing</a:t>
            </a:r>
          </a:p>
          <a:p>
            <a:r>
              <a:rPr lang="en-GB" dirty="0"/>
              <a:t>Reduces pipeline costs and congestion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Reduced risks – faster test suites are likely to run more often</a:t>
            </a:r>
          </a:p>
          <a:p>
            <a:r>
              <a:rPr lang="en-GB" dirty="0"/>
              <a:t>Potentially reduces timeouts</a:t>
            </a:r>
          </a:p>
        </p:txBody>
      </p:sp>
    </p:spTree>
    <p:extLst>
      <p:ext uri="{BB962C8B-B14F-4D97-AF65-F5344CB8AC3E}">
        <p14:creationId xmlns:p14="http://schemas.microsoft.com/office/powerpoint/2010/main" val="178705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8E47-DA3D-D674-EF19-359AA6BF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vs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141B-676B-3A7C-E548-B60709FF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 pipeline has fewer CPU threads:</a:t>
            </a:r>
            <a:br>
              <a:rPr lang="en-GB" dirty="0"/>
            </a:br>
            <a:r>
              <a:rPr lang="en-GB" dirty="0"/>
              <a:t>Use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maxWorkers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=50%</a:t>
            </a:r>
          </a:p>
          <a:p>
            <a:r>
              <a:rPr lang="en-GB" dirty="0"/>
              <a:t>Jest’s caching mechanism won’t work on pipeline.</a:t>
            </a:r>
          </a:p>
          <a:p>
            <a:r>
              <a:rPr lang="en-GB" dirty="0"/>
              <a:t>Alter your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 test</a:t>
            </a:r>
            <a:r>
              <a:rPr lang="en-GB" dirty="0"/>
              <a:t> script in </a:t>
            </a:r>
            <a:r>
              <a:rPr lang="en-GB" dirty="0" err="1"/>
              <a:t>package.json</a:t>
            </a:r>
            <a:r>
              <a:rPr lang="en-GB" dirty="0"/>
              <a:t> to only run coverage tests on pipeline – means you’re not running the same tests twice!</a:t>
            </a:r>
            <a:br>
              <a:rPr lang="en-GB" dirty="0"/>
            </a:br>
            <a:r>
              <a:rPr lang="en-GB" dirty="0"/>
              <a:t>Something like the following will work:</a:t>
            </a:r>
            <a:br>
              <a:rPr lang="en-GB" dirty="0"/>
            </a:b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"test": "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if-env CI=true &amp;&amp; exit 0 || yarn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test:unit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924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691C-EADD-4829-8823-B8D05373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4F19-F99A-9371-402C-5FF48860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Jest caching allows much faster test runs</a:t>
            </a:r>
          </a:p>
          <a:p>
            <a:r>
              <a:rPr lang="en-GB" dirty="0"/>
              <a:t>It caches transformed modules for future test runs</a:t>
            </a:r>
          </a:p>
          <a:p>
            <a:r>
              <a:rPr lang="en-GB" dirty="0"/>
              <a:t>Should be enabled by default in recent versions of Jest (29+)</a:t>
            </a:r>
          </a:p>
          <a:p>
            <a:r>
              <a:rPr lang="en-GB" dirty="0"/>
              <a:t>Upgrade your jest version to the most recent (v28 was a huge perf boost in general). Node 16 onwards is also significantly faster, so upgrade to 18.16 (LTS) if possible.</a:t>
            </a:r>
          </a:p>
          <a:p>
            <a:r>
              <a:rPr lang="en-GB" dirty="0"/>
              <a:t>Caveat: comes with a slight risk of stale cache issues. If you don’t understand why your tests are failing, you can always wipe the cache with:</a:t>
            </a:r>
            <a:br>
              <a:rPr lang="en-GB" dirty="0"/>
            </a:b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 jest --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0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D95D-A6E9-0279-A7CC-A6BB35C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runners – </a:t>
            </a:r>
            <a:r>
              <a:rPr lang="en-GB" dirty="0" err="1"/>
              <a:t>JSDom</a:t>
            </a:r>
            <a:r>
              <a:rPr lang="en-GB" dirty="0"/>
              <a:t> vs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F078-F907-E22B-F83A-D960F1DC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Prior to Jest v27, jest defaulted to using the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JSDom</a:t>
            </a:r>
            <a:r>
              <a:rPr lang="en-GB" dirty="0"/>
              <a:t> environment (essentially, a fully compliant web browser within your test suite). </a:t>
            </a:r>
          </a:p>
          <a:p>
            <a:r>
              <a:rPr lang="en-GB" dirty="0"/>
              <a:t>This was good if you needed to use the DOM but was a bit heavyweight and </a:t>
            </a:r>
            <a:r>
              <a:rPr lang="en-GB" b="1" dirty="0"/>
              <a:t>slow</a:t>
            </a:r>
            <a:r>
              <a:rPr lang="en-GB" dirty="0"/>
              <a:t>.</a:t>
            </a:r>
          </a:p>
          <a:p>
            <a:r>
              <a:rPr lang="en-GB" dirty="0"/>
              <a:t>Make sure you use the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GB" dirty="0"/>
              <a:t>environment for tests which don’t need to do HTML parsing. It’s at least twice as fast, if not more.</a:t>
            </a:r>
          </a:p>
          <a:p>
            <a:r>
              <a:rPr lang="en-GB" dirty="0"/>
              <a:t>Multiple test configs/workspaces is the way to achieve this. For example, you can have a parent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jest.config.js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which links to both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jest.views.config.js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jest.unit.config.js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files, each with a different test runner.</a:t>
            </a:r>
          </a:p>
          <a:p>
            <a:r>
              <a:rPr lang="en-GB" dirty="0"/>
              <a:t>This also has the pleasing side effect of nice colours appearing next to your tests when they are run from separate workspaces</a:t>
            </a:r>
          </a:p>
        </p:txBody>
      </p:sp>
    </p:spTree>
    <p:extLst>
      <p:ext uri="{BB962C8B-B14F-4D97-AF65-F5344CB8AC3E}">
        <p14:creationId xmlns:p14="http://schemas.microsoft.com/office/powerpoint/2010/main" val="188665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3AF0-B2D3-E3F5-E95B-D040A98D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for parallelisation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EDC2-E6A7-46BF-BEA9-9AD80CBD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Jest uses concurrency extensively for running tests</a:t>
            </a:r>
          </a:p>
          <a:p>
            <a:r>
              <a:rPr lang="en-GB" dirty="0"/>
              <a:t>Importantly, this is at the file level (not the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dirty="0"/>
              <a:t> block) so heavy test files will slow down execution time.</a:t>
            </a:r>
          </a:p>
          <a:p>
            <a:r>
              <a:rPr lang="en-GB" dirty="0"/>
              <a:t>If you have enormous test files, you’d probably benefit (locally) from splitting them into multiple files, so they can be parallelised.</a:t>
            </a:r>
          </a:p>
          <a:p>
            <a:r>
              <a:rPr lang="en-GB" dirty="0"/>
              <a:t>Parallelisation comes with pitfalls, too – if you’ve got a particularly slow test, it can block other tests from running on that worker.</a:t>
            </a:r>
          </a:p>
          <a:p>
            <a:r>
              <a:rPr lang="en-GB" dirty="0"/>
              <a:t>If your tests seem to take a long time, run with the</a:t>
            </a:r>
            <a:br>
              <a:rPr lang="en-GB" dirty="0"/>
            </a:b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detectOpenHandles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argument to find out what is slowing them down (although don’t do this every time, as this will impose some performance overhead)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8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94B5-A622-0C23-FFE8-163B46AF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Tricks for 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BF65-83F5-0F8D-DFA8-CB9683DE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 –-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onlyChanged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cs typeface="Consolas" panose="020B0609020204030204" pitchFamily="49" charset="0"/>
              </a:rPr>
              <a:t>runs tests related to last commit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 –-watch </a:t>
            </a:r>
            <a:r>
              <a:rPr lang="en-GB" dirty="0">
                <a:cs typeface="Consolas" panose="020B0609020204030204" pitchFamily="49" charset="0"/>
              </a:rPr>
              <a:t>re-runs tests related to the file you’ve just changed. Also makes a cool wee CLI that gives you some options.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 --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watchAll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same as above but runs all tests.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 –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onlyFailures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re-runs only failed tests (flaky).</a:t>
            </a:r>
          </a:p>
          <a:p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jest –f &lt;filename&gt; </a:t>
            </a:r>
            <a:r>
              <a:rPr lang="en-GB" dirty="0">
                <a:cs typeface="Consolas" panose="020B0609020204030204" pitchFamily="49" charset="0"/>
              </a:rPr>
              <a:t>runs tests in a specific file only.</a:t>
            </a:r>
          </a:p>
          <a:p>
            <a:r>
              <a:rPr lang="en-GB" dirty="0">
                <a:cs typeface="Consolas" panose="020B0609020204030204" pitchFamily="49" charset="0"/>
              </a:rPr>
              <a:t>Use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beforeAll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afterAll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instead of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afterEach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wherever possible.</a:t>
            </a:r>
            <a:endParaRPr lang="en-GB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Test multiple sets of data with the same test:</a:t>
            </a:r>
            <a:b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testCases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 [1, 2, 3], [4, 5, 9], …];</a:t>
            </a:r>
            <a:b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testCases.forEach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(([a, b, expected]) =&gt; </a:t>
            </a:r>
            <a:b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test(`sum of ${a} and ${b} is ${expected}`, () =&gt; { </a:t>
            </a:r>
            <a:b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expect(a + b).</a:t>
            </a:r>
            <a:r>
              <a:rPr lang="en-GB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(expected);});});</a:t>
            </a:r>
          </a:p>
        </p:txBody>
      </p:sp>
    </p:spTree>
    <p:extLst>
      <p:ext uri="{BB962C8B-B14F-4D97-AF65-F5344CB8AC3E}">
        <p14:creationId xmlns:p14="http://schemas.microsoft.com/office/powerpoint/2010/main" val="252210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8C21-76A9-0A80-4382-CFE1EF15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certain tests to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2FF4-97F6-30A6-7A11-CEFE5BFF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the fastest possible pipeline runs (which you should), consider moving certain tests to GitHub actions.</a:t>
            </a:r>
          </a:p>
          <a:p>
            <a:r>
              <a:rPr lang="en-GB" dirty="0"/>
              <a:t>It’s free and easy to set up (just a .</a:t>
            </a:r>
            <a:r>
              <a:rPr lang="en-GB" dirty="0" err="1"/>
              <a:t>yaml</a:t>
            </a:r>
            <a:r>
              <a:rPr lang="en-GB" dirty="0"/>
              <a:t> file in the .</a:t>
            </a:r>
            <a:r>
              <a:rPr lang="en-GB" dirty="0" err="1"/>
              <a:t>github</a:t>
            </a:r>
            <a:r>
              <a:rPr lang="en-GB" dirty="0"/>
              <a:t> directory)</a:t>
            </a:r>
          </a:p>
          <a:p>
            <a:r>
              <a:rPr lang="en-GB" dirty="0"/>
              <a:t>If you want to test your Actions locally, use the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 </a:t>
            </a:r>
            <a:r>
              <a:rPr lang="en-GB" dirty="0">
                <a:cs typeface="Consolas" panose="020B0609020204030204" pitchFamily="49" charset="0"/>
              </a:rPr>
              <a:t>CLI tool</a:t>
            </a:r>
            <a:br>
              <a:rPr lang="en-GB" dirty="0">
                <a:cs typeface="Consolas" panose="020B0609020204030204" pitchFamily="49" charset="0"/>
              </a:rPr>
            </a:br>
            <a:r>
              <a:rPr lang="en-GB" dirty="0">
                <a:cs typeface="Consolas" panose="020B0609020204030204" pitchFamily="49" charset="0"/>
                <a:hlinkClick r:id="rId2"/>
              </a:rPr>
              <a:t>https://github.com/nektos/act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It’s easier to do this for tests which do not require you to login </a:t>
            </a:r>
            <a:br>
              <a:rPr lang="en-GB" dirty="0">
                <a:cs typeface="Consolas" panose="020B0609020204030204" pitchFamily="49" charset="0"/>
              </a:rPr>
            </a:br>
            <a:r>
              <a:rPr lang="en-GB" dirty="0">
                <a:cs typeface="Consolas" panose="020B0609020204030204" pitchFamily="49" charset="0"/>
              </a:rPr>
              <a:t>(i.e., not functional tests).</a:t>
            </a:r>
          </a:p>
        </p:txBody>
      </p:sp>
    </p:spTree>
    <p:extLst>
      <p:ext uri="{BB962C8B-B14F-4D97-AF65-F5344CB8AC3E}">
        <p14:creationId xmlns:p14="http://schemas.microsoft.com/office/powerpoint/2010/main" val="396059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{AA31EA56-1EC7-2440-9F05-040776076A5C}tf10001062</Template>
  <TotalTime>1671</TotalTime>
  <Words>1139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Ion</vt:lpstr>
      <vt:lpstr>Speeding up your Jest tests</vt:lpstr>
      <vt:lpstr>Outline</vt:lpstr>
      <vt:lpstr>Why speed up your tests</vt:lpstr>
      <vt:lpstr>Pipeline vs Local</vt:lpstr>
      <vt:lpstr>Jest caching</vt:lpstr>
      <vt:lpstr>Test runners – JSDom vs Node</vt:lpstr>
      <vt:lpstr>Optimising for parallelisation</vt:lpstr>
      <vt:lpstr>Tricks for writing tests</vt:lpstr>
      <vt:lpstr>Moving certain tests to GitHub Actions</vt:lpstr>
      <vt:lpstr>Typescript Optimisations (controversial)</vt:lpstr>
      <vt:lpstr>SWC (Speedy Web Compiler)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Furnivall, Danny</dc:creator>
  <cp:lastModifiedBy>Furnivall, Danny</cp:lastModifiedBy>
  <cp:revision>4</cp:revision>
  <dcterms:created xsi:type="dcterms:W3CDTF">2023-08-15T19:32:55Z</dcterms:created>
  <dcterms:modified xsi:type="dcterms:W3CDTF">2023-08-16T23:24:27Z</dcterms:modified>
</cp:coreProperties>
</file>