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60" r:id="rId4"/>
    <p:sldId id="262" r:id="rId5"/>
    <p:sldId id="263" r:id="rId6"/>
    <p:sldId id="264" r:id="rId7"/>
    <p:sldId id="261" r:id="rId8"/>
    <p:sldId id="265" r:id="rId9"/>
    <p:sldId id="269" r:id="rId10"/>
    <p:sldId id="266" r:id="rId11"/>
    <p:sldId id="257" r:id="rId12"/>
    <p:sldId id="268" r:id="rId13"/>
    <p:sldId id="270" r:id="rId14"/>
    <p:sldId id="258" r:id="rId15"/>
    <p:sldId id="271" r:id="rId16"/>
    <p:sldId id="272" r:id="rId17"/>
    <p:sldId id="273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9"/>
    <p:restoredTop sz="94649"/>
  </p:normalViewPr>
  <p:slideViewPr>
    <p:cSldViewPr snapToGrid="0">
      <p:cViewPr>
        <p:scale>
          <a:sx n="80" d="100"/>
          <a:sy n="80" d="100"/>
        </p:scale>
        <p:origin x="106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0CA40-FFB3-9F49-B62E-322134F84D62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61191-B02A-4349-A1F1-B3138942D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3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61191-B02A-4349-A1F1-B3138942D7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96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61191-B02A-4349-A1F1-B3138942D70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2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61191-B02A-4349-A1F1-B3138942D70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12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61191-B02A-4349-A1F1-B3138942D7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030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61191-B02A-4349-A1F1-B3138942D7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61191-B02A-4349-A1F1-B3138942D7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6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61191-B02A-4349-A1F1-B3138942D7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94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61191-B02A-4349-A1F1-B3138942D70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8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61191-B02A-4349-A1F1-B3138942D7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61191-B02A-4349-A1F1-B3138942D7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1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61191-B02A-4349-A1F1-B3138942D7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29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61191-B02A-4349-A1F1-B3138942D7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68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61191-B02A-4349-A1F1-B3138942D7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55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561191-B02A-4349-A1F1-B3138942D7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4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778D-E887-C690-E2CD-FD9BB321D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242AD-1C7E-1298-AFFA-AE45901DE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5090-BF62-8736-E8ED-41E47497E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0A9C-E8FC-9543-A73F-198DE4074041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04336-41B4-7E2C-5DF0-676A015B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CF33-6E56-3302-69CC-1BF75460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D438-EE52-5C44-B64B-48757F92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9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AEA6-91D2-D002-8A0E-306FF44C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4A30C-A656-4BDF-1C45-F836E0BE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7CDF-ECB7-6C2B-43B4-8224CE07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0A9C-E8FC-9543-A73F-198DE4074041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D61D-F3C3-0755-D215-124A8817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D5090-4705-66ED-2FF8-6A9B6281B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D438-EE52-5C44-B64B-48757F92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7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B2810-6D56-FC91-CC86-8B6FD9233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B2F93-0E58-478F-80DD-6821282ED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95AD3-0CD2-D477-0196-B33458DA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0A9C-E8FC-9543-A73F-198DE4074041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4D7AC-0E6A-0C34-C357-2FA5C3BA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3270-D31B-68A1-4CE8-12B05497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D438-EE52-5C44-B64B-48757F92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75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F60B-69D1-F396-2E1D-566F63C0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234EE-BCFC-B0AE-21DF-4BBB73C5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A30AB-5B01-7082-1276-FADFBF71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0A9C-E8FC-9543-A73F-198DE4074041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401E-0533-1E04-8D3F-2D979E6A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1E725-49EB-233A-706E-5444944B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D438-EE52-5C44-B64B-48757F92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3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9265-B236-F18D-76FC-106B73DC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281AE-DE06-B455-C82D-0822A00EE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11A54-1960-02AA-1B3B-F25603AD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0A9C-E8FC-9543-A73F-198DE4074041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3343-1BC8-9BB8-E06F-F530D906E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2AE1-16BD-E45D-B35D-6DDA7289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D438-EE52-5C44-B64B-48757F92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1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613D-AEDA-E69F-0CAC-012E08BA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4FFA1-F903-604C-6839-346349595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1DABD-D982-8DA2-D0C7-30C8DC31B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97E01-3922-5EC2-5586-EC293064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0A9C-E8FC-9543-A73F-198DE4074041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C0406-BB14-9B79-2B88-A4BF3679B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67595-7DDA-B1CA-46C0-A162BF84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D438-EE52-5C44-B64B-48757F92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0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0E9-A142-5B29-CD29-F79DAAAB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EC995-0534-C1AB-2019-914EC9B59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9E867-52D3-B585-5573-C9ED538AC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19E47-AABE-A969-10A5-7337E9088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B2A64-CEB8-62EF-D707-4F3A4CD5F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4A0E3-699D-D58E-1C8D-2ECF2341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0A9C-E8FC-9543-A73F-198DE4074041}" type="datetimeFigureOut">
              <a:rPr lang="en-US" smtClean="0"/>
              <a:t>5/9/23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C4155-0F4D-F1E0-8A3B-E7960E419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31149-087D-5C24-57C0-A6BE19BD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D438-EE52-5C44-B64B-48757F92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B757-C852-5457-0E02-667881C4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00037-4D6F-8BF3-A861-9F1FBD8B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0A9C-E8FC-9543-A73F-198DE4074041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FD95C-1932-7431-0509-77E3239F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9BE12F-E949-2B8B-6D49-77E77F06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D438-EE52-5C44-B64B-48757F92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6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32CEA-28DB-5C69-2EFF-D1D59F6E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0A9C-E8FC-9543-A73F-198DE4074041}" type="datetimeFigureOut">
              <a:rPr lang="en-US" smtClean="0"/>
              <a:t>5/9/23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1BE6E-A5F1-0B4B-A00E-3126CCC5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45B80-F05D-E45A-D1C2-53C1DF89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D438-EE52-5C44-B64B-48757F92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33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8E77D-9979-EF7F-BB55-F73CA7B3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7F190-1459-F113-56A2-509FAB4D2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71B73-FE6B-CA58-2CC7-8AC5A0DC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6CB98-FEBB-F9E8-CE83-C5CF4D0F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0A9C-E8FC-9543-A73F-198DE4074041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CB3B6-FAE8-22C9-AF0E-64A639D5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8630-ECAF-359D-AF39-AA1B6A76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D438-EE52-5C44-B64B-48757F92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3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0F64-92C6-B6B5-3565-C8FB5E41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8936D-E408-0A5B-BBF9-9AB6D7BF4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08583-E572-2409-6CC7-12E34F80C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1069E-975E-F853-C884-D8D283A5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80A9C-E8FC-9543-A73F-198DE4074041}" type="datetimeFigureOut">
              <a:rPr lang="en-US" smtClean="0"/>
              <a:t>5/9/23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C7CE3-1057-EE3C-DA05-E7AE936A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5C7FB-47DD-8F25-C2AD-07C13A8C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D438-EE52-5C44-B64B-48757F92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39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5CC01D-54DE-3F64-BD9F-DAB24A5C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7FA38-9255-439A-2035-2375F4182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52FF4-FED1-9101-05AF-0EA246E2B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0A9C-E8FC-9543-A73F-198DE4074041}" type="datetimeFigureOut">
              <a:rPr lang="en-US" smtClean="0"/>
              <a:t>5/9/23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49BA-55F7-8EEA-B53B-F7FA5E19C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B6599-C4F4-3BAB-0950-8290CE36E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D438-EE52-5C44-B64B-48757F920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6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mcts/yarn-v3-presentation" TargetMode="External"/><Relationship Id="rId2" Type="http://schemas.openxmlformats.org/officeDocument/2006/relationships/hyperlink" Target="mailto:danny.furnivall@justice.gov.u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arnpkg.com/getting-started/migrati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supalov.com/docker-latest-tag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9795E-8702-F9B3-DDBC-A7E1EA842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5892" y="1521725"/>
            <a:ext cx="4428699" cy="2745688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Yarn 3 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7341F-BDCC-7599-BADD-D23D9A9DB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5892" y="4359488"/>
            <a:ext cx="4428699" cy="1655762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Unravelling the knots of despair</a:t>
            </a:r>
          </a:p>
        </p:txBody>
      </p:sp>
      <p:pic>
        <p:nvPicPr>
          <p:cNvPr id="1026" name="Picture 2" descr="A person dancing on a stage&#10;&#10;Description automatically generated with low confidence">
            <a:extLst>
              <a:ext uri="{FF2B5EF4-FFF2-40B4-BE49-F238E27FC236}">
                <a16:creationId xmlns:a16="http://schemas.microsoft.com/office/drawing/2014/main" id="{9BFF2282-6F88-A83C-14A1-2CB1579F8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"/>
          <a:stretch/>
        </p:blipFill>
        <p:spPr bwMode="auto"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042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89904-3AAD-EA39-112D-7213087B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802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  <a:latin typeface="Helvetica" pitchFamily="2" charset="0"/>
              </a:rPr>
              <a:t>Docker Integration - </a:t>
            </a:r>
            <a:r>
              <a:rPr lang="en-US" sz="5400" dirty="0" err="1">
                <a:solidFill>
                  <a:schemeClr val="bg1"/>
                </a:solidFill>
                <a:latin typeface="Helvetica" pitchFamily="2" charset="0"/>
              </a:rPr>
              <a:t>Corepack</a:t>
            </a:r>
            <a:endParaRPr lang="en-US" sz="54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4FC5-B1D3-DC69-06B3-F59653B3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Docker doesn’t inherently know you are using yarn v3, and the HMCTS base images (currently) default to v1 unless you specifically tell them in your </a:t>
            </a:r>
            <a:r>
              <a:rPr lang="en-US" sz="2200" dirty="0" err="1">
                <a:solidFill>
                  <a:schemeClr val="bg1"/>
                </a:solidFill>
              </a:rPr>
              <a:t>Dockerfile</a:t>
            </a:r>
            <a:r>
              <a:rPr lang="en-US" sz="2200" dirty="0">
                <a:solidFill>
                  <a:schemeClr val="bg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 root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 </a:t>
            </a:r>
            <a:r>
              <a:rPr lang="en-US" sz="18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corepack</a:t>
            </a: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enable</a:t>
            </a:r>
          </a:p>
          <a:p>
            <a:r>
              <a:rPr lang="en-US" sz="2200" dirty="0">
                <a:solidFill>
                  <a:schemeClr val="bg1"/>
                </a:solidFill>
              </a:rPr>
              <a:t>Pretty much every team in HMCTS is still using yarn v1 in their </a:t>
            </a:r>
            <a:r>
              <a:rPr lang="en-US" sz="2200" dirty="0" err="1">
                <a:solidFill>
                  <a:schemeClr val="bg1"/>
                </a:solidFill>
              </a:rPr>
              <a:t>Dockerfiles</a:t>
            </a:r>
            <a:r>
              <a:rPr lang="en-US" sz="2200" dirty="0">
                <a:solidFill>
                  <a:schemeClr val="bg1"/>
                </a:solidFill>
              </a:rPr>
              <a:t>. 51 unarchived Node repos within HMCTS still require this change, even though they’ve migrated to v3 already.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A ball of yarn with an angry face smashing against a blue whale with shipping containers on its back">
            <a:extLst>
              <a:ext uri="{FF2B5EF4-FFF2-40B4-BE49-F238E27FC236}">
                <a16:creationId xmlns:a16="http://schemas.microsoft.com/office/drawing/2014/main" id="{1D6F2DA4-55E1-2809-4EBB-434413E3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89904-3AAD-EA39-112D-7213087B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elvetica" pitchFamily="2" charset="0"/>
              </a:rPr>
              <a:t>.</a:t>
            </a:r>
            <a:r>
              <a:rPr lang="en-US" sz="5400" dirty="0" err="1">
                <a:solidFill>
                  <a:schemeClr val="bg1"/>
                </a:solidFill>
                <a:latin typeface="Helvetica" pitchFamily="2" charset="0"/>
              </a:rPr>
              <a:t>dockerignore</a:t>
            </a:r>
            <a:r>
              <a:rPr lang="en-US" sz="5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br>
              <a:rPr lang="en-US" sz="5400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en-US" sz="5400" dirty="0">
                <a:solidFill>
                  <a:schemeClr val="bg1"/>
                </a:solidFill>
                <a:latin typeface="Helvetica" pitchFamily="2" charset="0"/>
              </a:rPr>
              <a:t>whitelisting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4FC5-B1D3-DC69-06B3-F59653B3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20000"/>
          </a:bodyPr>
          <a:lstStyle/>
          <a:p>
            <a:r>
              <a:rPr lang="en-US" sz="2300" dirty="0" err="1">
                <a:solidFill>
                  <a:schemeClr val="bg1"/>
                </a:solidFill>
              </a:rPr>
              <a:t>Dockerignore</a:t>
            </a:r>
            <a:r>
              <a:rPr lang="en-US" sz="2300" dirty="0">
                <a:solidFill>
                  <a:schemeClr val="bg1"/>
                </a:solidFill>
              </a:rPr>
              <a:t> whitelisting (best practice!) makes it difficult to debug what’s going wrong but can be inferred sometimes.</a:t>
            </a:r>
          </a:p>
          <a:p>
            <a:r>
              <a:rPr lang="en-US" sz="2300" dirty="0">
                <a:solidFill>
                  <a:schemeClr val="bg1"/>
                </a:solidFill>
              </a:rPr>
              <a:t>E.g., if </a:t>
            </a:r>
            <a:r>
              <a:rPr lang="en-US" sz="23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2300" dirty="0">
                <a:solidFill>
                  <a:schemeClr val="bg1"/>
                </a:solidFill>
              </a:rPr>
              <a:t> appears after migration, you might have forgotten to whitelist </a:t>
            </a:r>
            <a:r>
              <a:rPr lang="en-US" sz="23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tsconfig.json</a:t>
            </a:r>
            <a:endParaRPr lang="en-US" sz="2300" dirty="0">
              <a:solidFill>
                <a:schemeClr val="accent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300" dirty="0">
                <a:solidFill>
                  <a:schemeClr val="bg1"/>
                </a:solidFill>
              </a:rPr>
              <a:t>Oft-forgotten files &amp; </a:t>
            </a:r>
            <a:r>
              <a:rPr lang="en-US" sz="2300" dirty="0" err="1">
                <a:solidFill>
                  <a:schemeClr val="bg1"/>
                </a:solidFill>
              </a:rPr>
              <a:t>dirs</a:t>
            </a:r>
            <a:r>
              <a:rPr lang="en-US" sz="2300" dirty="0">
                <a:solidFill>
                  <a:schemeClr val="bg1"/>
                </a:solidFill>
              </a:rPr>
              <a:t> include: </a:t>
            </a:r>
            <a:r>
              <a:rPr lang="en-US" sz="23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3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yarnrc.yml</a:t>
            </a:r>
            <a:br>
              <a:rPr lang="en-US" sz="23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3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.yarn/releases</a:t>
            </a:r>
            <a:br>
              <a:rPr lang="en-US" sz="23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3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.yarn/plugins</a:t>
            </a:r>
            <a:br>
              <a:rPr lang="en-US" sz="2200" dirty="0">
                <a:solidFill>
                  <a:schemeClr val="bg1"/>
                </a:solidFill>
              </a:rPr>
            </a:b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2050" name="Picture 2" descr="A ball of yarn with an angry face smashing against a blue whale with shipping containers on its back">
            <a:extLst>
              <a:ext uri="{FF2B5EF4-FFF2-40B4-BE49-F238E27FC236}">
                <a16:creationId xmlns:a16="http://schemas.microsoft.com/office/drawing/2014/main" id="{1D6F2DA4-55E1-2809-4EBB-434413E3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58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89904-3AAD-EA39-112D-7213087B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elvetica" pitchFamily="2" charset="0"/>
              </a:rPr>
              <a:t>.</a:t>
            </a:r>
            <a:r>
              <a:rPr lang="en-US" sz="5400" dirty="0" err="1">
                <a:solidFill>
                  <a:schemeClr val="bg1"/>
                </a:solidFill>
                <a:latin typeface="Helvetica" pitchFamily="2" charset="0"/>
              </a:rPr>
              <a:t>dockerignore</a:t>
            </a:r>
            <a:r>
              <a:rPr lang="en-US" sz="5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br>
              <a:rPr lang="en-US" sz="5400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en-US" sz="5400" dirty="0">
                <a:solidFill>
                  <a:schemeClr val="bg1"/>
                </a:solidFill>
                <a:latin typeface="Helvetica" pitchFamily="2" charset="0"/>
              </a:rPr>
              <a:t>blacklisting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4FC5-B1D3-DC69-06B3-F59653B3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This is generally easier to understand during debugging.  A lot of teams just do something like this: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 --from=base . .</a:t>
            </a:r>
            <a:b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bg1"/>
                </a:solidFill>
                <a:cs typeface="Consolas" panose="020B0609020204030204" pitchFamily="49" charset="0"/>
              </a:rPr>
              <a:t>This means you can for the most part just add the same stuff to 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dockerignore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cs typeface="Consolas" panose="020B0609020204030204" pitchFamily="49" charset="0"/>
              </a:rPr>
              <a:t>that you did for 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gitignore</a:t>
            </a:r>
            <a:r>
              <a:rPr lang="en-US" sz="2200" dirty="0">
                <a:solidFill>
                  <a:schemeClr val="bg1"/>
                </a:solidFill>
                <a:cs typeface="Consolas" panose="020B0609020204030204" pitchFamily="49" charset="0"/>
              </a:rPr>
              <a:t>.</a:t>
            </a:r>
          </a:p>
        </p:txBody>
      </p:sp>
      <p:pic>
        <p:nvPicPr>
          <p:cNvPr id="2050" name="Picture 2" descr="A ball of yarn with an angry face smashing against a blue whale with shipping containers on its back">
            <a:extLst>
              <a:ext uri="{FF2B5EF4-FFF2-40B4-BE49-F238E27FC236}">
                <a16:creationId xmlns:a16="http://schemas.microsoft.com/office/drawing/2014/main" id="{1D6F2DA4-55E1-2809-4EBB-434413E3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3225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14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89904-3AAD-EA39-112D-7213087B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Helvetica" pitchFamily="2" charset="0"/>
              </a:rPr>
              <a:t>Dockerfile</a:t>
            </a:r>
            <a:r>
              <a:rPr lang="en-US" sz="5400" dirty="0">
                <a:solidFill>
                  <a:schemeClr val="bg1"/>
                </a:solidFill>
                <a:latin typeface="Helvetica" pitchFamily="2" charset="0"/>
              </a:rPr>
              <a:t> </a:t>
            </a:r>
            <a:br>
              <a:rPr lang="en-US" sz="5400" dirty="0">
                <a:solidFill>
                  <a:schemeClr val="bg1"/>
                </a:solidFill>
                <a:latin typeface="Helvetica" pitchFamily="2" charset="0"/>
              </a:rPr>
            </a:br>
            <a:r>
              <a:rPr lang="en-US" sz="5400" dirty="0">
                <a:solidFill>
                  <a:schemeClr val="bg1"/>
                </a:solidFill>
                <a:latin typeface="Helvetica" pitchFamily="2" charset="0"/>
              </a:rPr>
              <a:t>Issues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4FC5-B1D3-DC69-06B3-F59653B3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  <a:cs typeface="Consolas" panose="020B0609020204030204" pitchFamily="49" charset="0"/>
              </a:rPr>
              <a:t>Lots of projects haven’t yet migrated their docker images over to the Azure Container Registry. If the 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n-US" sz="2200" dirty="0">
                <a:solidFill>
                  <a:schemeClr val="bg1"/>
                </a:solidFill>
                <a:cs typeface="Consolas" panose="020B0609020204030204" pitchFamily="49" charset="0"/>
              </a:rPr>
              <a:t> stages of your </a:t>
            </a:r>
            <a:r>
              <a:rPr lang="en-US" sz="2200" dirty="0" err="1">
                <a:solidFill>
                  <a:schemeClr val="bg1"/>
                </a:solidFill>
                <a:cs typeface="Consolas" panose="020B0609020204030204" pitchFamily="49" charset="0"/>
              </a:rPr>
              <a:t>Dockerfile</a:t>
            </a:r>
            <a:r>
              <a:rPr lang="en-US" sz="2200" dirty="0">
                <a:solidFill>
                  <a:schemeClr val="bg1"/>
                </a:solidFill>
                <a:cs typeface="Consolas" panose="020B0609020204030204" pitchFamily="49" charset="0"/>
              </a:rPr>
              <a:t> do not contain </a:t>
            </a:r>
            <a:r>
              <a:rPr lang="en-US" sz="2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hmctspublic.azurecr.io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cs typeface="Consolas" panose="020B0609020204030204" pitchFamily="49" charset="0"/>
              </a:rPr>
              <a:t>they need to be updated.</a:t>
            </a:r>
          </a:p>
          <a:p>
            <a:r>
              <a:rPr lang="en-GB" sz="2200" dirty="0">
                <a:solidFill>
                  <a:schemeClr val="bg1"/>
                </a:solidFill>
              </a:rPr>
              <a:t>Remember, your </a:t>
            </a:r>
            <a:r>
              <a:rPr lang="en-GB" sz="2200" dirty="0" err="1">
                <a:solidFill>
                  <a:schemeClr val="bg1"/>
                </a:solidFill>
              </a:rPr>
              <a:t>Dockerfile</a:t>
            </a:r>
            <a:r>
              <a:rPr lang="en-GB" sz="2200" dirty="0">
                <a:solidFill>
                  <a:schemeClr val="bg1"/>
                </a:solidFill>
              </a:rPr>
              <a:t> is the blueprint for what gets deployed – keep it updated!</a:t>
            </a:r>
            <a:endParaRPr lang="en-US" sz="2200" dirty="0">
              <a:solidFill>
                <a:schemeClr val="bg1"/>
              </a:solidFill>
              <a:cs typeface="Consolas" panose="020B0609020204030204" pitchFamily="49" charset="0"/>
            </a:endParaRPr>
          </a:p>
          <a:p>
            <a:endParaRPr lang="en-US" sz="2200" dirty="0">
              <a:solidFill>
                <a:schemeClr val="bg1"/>
              </a:solidFill>
              <a:cs typeface="Consolas" panose="020B0609020204030204" pitchFamily="49" charset="0"/>
            </a:endParaRPr>
          </a:p>
        </p:txBody>
      </p:sp>
      <p:pic>
        <p:nvPicPr>
          <p:cNvPr id="2050" name="Picture 2" descr="A ball of yarn with an angry face smashing against a blue whale with shipping containers on its back">
            <a:extLst>
              <a:ext uri="{FF2B5EF4-FFF2-40B4-BE49-F238E27FC236}">
                <a16:creationId xmlns:a16="http://schemas.microsoft.com/office/drawing/2014/main" id="{1D6F2DA4-55E1-2809-4EBB-434413E3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938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6DE80-FB64-A12D-B0DB-42A3B56D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Helvetica" pitchFamily="2" charset="0"/>
              </a:rPr>
              <a:t>Package.json</a:t>
            </a:r>
            <a:r>
              <a:rPr lang="en-US" sz="5400" dirty="0">
                <a:solidFill>
                  <a:schemeClr val="bg1"/>
                </a:solidFill>
                <a:latin typeface="Helvetica" pitchFamily="2" charset="0"/>
              </a:rPr>
              <a:t> quirks</a:t>
            </a:r>
          </a:p>
        </p:txBody>
      </p:sp>
      <p:sp>
        <p:nvSpPr>
          <p:cNvPr id="309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Content Placeholder 3088">
            <a:extLst>
              <a:ext uri="{FF2B5EF4-FFF2-40B4-BE49-F238E27FC236}">
                <a16:creationId xmlns:a16="http://schemas.microsoft.com/office/drawing/2014/main" id="{AAE03E6C-E0D2-0945-F150-58DCB7101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Yarn will no longer be able read any non-standard sections of your </a:t>
            </a:r>
            <a:r>
              <a:rPr lang="en-US" sz="2200" dirty="0" err="1">
                <a:solidFill>
                  <a:schemeClr val="bg1"/>
                </a:solidFill>
              </a:rPr>
              <a:t>package.json</a:t>
            </a:r>
            <a:r>
              <a:rPr lang="en-US" sz="2200" dirty="0">
                <a:solidFill>
                  <a:schemeClr val="bg1"/>
                </a:solidFill>
              </a:rPr>
              <a:t> (e.g. “config”) 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This means if you use 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2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npm_package_config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cs typeface="Consolas" panose="020B0609020204030204" pitchFamily="49" charset="0"/>
              </a:rPr>
              <a:t>you will need to use a new method to read config into your scripts (e.g. .env files).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3074" name="Picture 2" descr="A ball of yarn with an angry face smashing into the node.js logo, dark purple background">
            <a:extLst>
              <a:ext uri="{FF2B5EF4-FFF2-40B4-BE49-F238E27FC236}">
                <a16:creationId xmlns:a16="http://schemas.microsoft.com/office/drawing/2014/main" id="{79DF9927-8B85-7C6D-1132-898CF5D9E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11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6DE80-FB64-A12D-B0DB-42A3B56D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  <a:latin typeface="Helvetica" pitchFamily="2" charset="0"/>
              </a:rPr>
              <a:t>Package.json</a:t>
            </a:r>
            <a:r>
              <a:rPr lang="en-US" sz="5400" dirty="0">
                <a:solidFill>
                  <a:schemeClr val="bg1"/>
                </a:solidFill>
                <a:latin typeface="Helvetica" pitchFamily="2" charset="0"/>
              </a:rPr>
              <a:t> quirks</a:t>
            </a:r>
          </a:p>
        </p:txBody>
      </p:sp>
      <p:sp>
        <p:nvSpPr>
          <p:cNvPr id="309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Content Placeholder 3088">
            <a:extLst>
              <a:ext uri="{FF2B5EF4-FFF2-40B4-BE49-F238E27FC236}">
                <a16:creationId xmlns:a16="http://schemas.microsoft.com/office/drawing/2014/main" id="{AAE03E6C-E0D2-0945-F150-58DCB7101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You can no longer easily use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yarn --</a:t>
            </a:r>
            <a:r>
              <a:rPr lang="en-US" sz="2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cwd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&lt;script&gt;</a:t>
            </a:r>
            <a:b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bg1"/>
                </a:solidFill>
                <a:cs typeface="Consolas" panose="020B0609020204030204" pitchFamily="49" charset="0"/>
              </a:rPr>
              <a:t>for git submodules. Don’t worry, this is easily solvable by simply using shell commands. For example:</a:t>
            </a:r>
            <a:br>
              <a:rPr lang="en-US" sz="2200" dirty="0">
                <a:solidFill>
                  <a:schemeClr val="bg1"/>
                </a:solidFill>
                <a:cs typeface="Consolas" panose="020B0609020204030204" pitchFamily="49" charset="0"/>
              </a:rPr>
            </a:b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&lt;</a:t>
            </a:r>
            <a:r>
              <a:rPr lang="en-US" sz="2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&amp;&amp; yarn &lt;script&gt;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3074" name="Picture 2" descr="A ball of yarn with an angry face smashing into the node.js logo, dark purple background">
            <a:extLst>
              <a:ext uri="{FF2B5EF4-FFF2-40B4-BE49-F238E27FC236}">
                <a16:creationId xmlns:a16="http://schemas.microsoft.com/office/drawing/2014/main" id="{79DF9927-8B85-7C6D-1132-898CF5D9E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848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6DE80-FB64-A12D-B0DB-42A3B56D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Helvetica" pitchFamily="2" charset="0"/>
              </a:rPr>
              <a:t>Is it even worth it to upgrade?</a:t>
            </a:r>
          </a:p>
        </p:txBody>
      </p:sp>
      <p:sp>
        <p:nvSpPr>
          <p:cNvPr id="309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Content Placeholder 3088">
            <a:extLst>
              <a:ext uri="{FF2B5EF4-FFF2-40B4-BE49-F238E27FC236}">
                <a16:creationId xmlns:a16="http://schemas.microsoft.com/office/drawing/2014/main" id="{AAE03E6C-E0D2-0945-F150-58DCB7101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15364" name="Picture 4" descr="A giant ball of yarn that looks confused - black background, comic">
            <a:extLst>
              <a:ext uri="{FF2B5EF4-FFF2-40B4-BE49-F238E27FC236}">
                <a16:creationId xmlns:a16="http://schemas.microsoft.com/office/drawing/2014/main" id="{7DCAACAC-A3D4-5C25-3C75-885FD41B7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b="5610"/>
          <a:stretch/>
        </p:blipFill>
        <p:spPr bwMode="auto">
          <a:xfrm>
            <a:off x="5217459" y="1"/>
            <a:ext cx="70766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30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6DE80-FB64-A12D-B0DB-42A3B56D0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Helvetica" pitchFamily="2" charset="0"/>
              </a:rPr>
              <a:t>Yes!</a:t>
            </a:r>
          </a:p>
        </p:txBody>
      </p:sp>
      <p:sp>
        <p:nvSpPr>
          <p:cNvPr id="309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6" name="Content Placeholder 3088">
            <a:extLst>
              <a:ext uri="{FF2B5EF4-FFF2-40B4-BE49-F238E27FC236}">
                <a16:creationId xmlns:a16="http://schemas.microsoft.com/office/drawing/2014/main" id="{AAE03E6C-E0D2-0945-F150-58DCB7101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yarn upgrade-interactive </a:t>
            </a:r>
            <a:r>
              <a:rPr lang="en-US" sz="2200" dirty="0">
                <a:solidFill>
                  <a:schemeClr val="bg1"/>
                </a:solidFill>
                <a:cs typeface="Consolas" panose="020B0609020204030204" pitchFamily="49" charset="0"/>
              </a:rPr>
              <a:t>is </a:t>
            </a:r>
            <a:r>
              <a:rPr lang="en-US" sz="2200" b="1" dirty="0">
                <a:solidFill>
                  <a:schemeClr val="bg1"/>
                </a:solidFill>
                <a:cs typeface="Consolas" panose="020B0609020204030204" pitchFamily="49" charset="0"/>
              </a:rPr>
              <a:t>fantastic</a:t>
            </a:r>
            <a:r>
              <a:rPr lang="en-US" sz="2200" dirty="0">
                <a:solidFill>
                  <a:schemeClr val="bg1"/>
                </a:solidFill>
                <a:cs typeface="Consolas" panose="020B0609020204030204" pitchFamily="49" charset="0"/>
              </a:rPr>
              <a:t> for upgrading many dependencies at once.</a:t>
            </a:r>
          </a:p>
          <a:p>
            <a:r>
              <a:rPr lang="en-US" sz="2200" dirty="0" err="1">
                <a:solidFill>
                  <a:schemeClr val="bg1"/>
                </a:solidFill>
                <a:cs typeface="Consolas" panose="020B0609020204030204" pitchFamily="49" charset="0"/>
              </a:rPr>
              <a:t>Pnp</a:t>
            </a:r>
            <a:r>
              <a:rPr lang="en-US" sz="2200" dirty="0">
                <a:solidFill>
                  <a:schemeClr val="bg1"/>
                </a:solidFill>
                <a:cs typeface="Consolas" panose="020B0609020204030204" pitchFamily="49" charset="0"/>
              </a:rPr>
              <a:t> linking makes an enormous difference to both storage and network requirements on projects (~5x smaller than </a:t>
            </a:r>
            <a:r>
              <a:rPr lang="en-US" sz="2200" dirty="0" err="1">
                <a:solidFill>
                  <a:schemeClr val="bg1"/>
                </a:solidFill>
                <a:cs typeface="Consolas" panose="020B0609020204030204" pitchFamily="49" charset="0"/>
              </a:rPr>
              <a:t>node_modules</a:t>
            </a:r>
            <a:r>
              <a:rPr lang="en-US" sz="2200" dirty="0">
                <a:solidFill>
                  <a:schemeClr val="bg1"/>
                </a:solidFill>
                <a:cs typeface="Consolas" panose="020B0609020204030204" pitchFamily="49" charset="0"/>
              </a:rPr>
              <a:t>).</a:t>
            </a:r>
          </a:p>
          <a:p>
            <a:r>
              <a:rPr lang="en-US" sz="2200" dirty="0">
                <a:solidFill>
                  <a:schemeClr val="bg1"/>
                </a:solidFill>
                <a:cs typeface="Consolas" panose="020B0609020204030204" pitchFamily="49" charset="0"/>
              </a:rPr>
              <a:t>It has pretty </a:t>
            </a:r>
            <a:r>
              <a:rPr lang="en-US" sz="2200" dirty="0" err="1">
                <a:solidFill>
                  <a:schemeClr val="bg1"/>
                </a:solidFill>
                <a:cs typeface="Consolas" panose="020B0609020204030204" pitchFamily="49" charset="0"/>
              </a:rPr>
              <a:t>colours</a:t>
            </a:r>
            <a:r>
              <a:rPr lang="en-US" sz="2200" dirty="0">
                <a:solidFill>
                  <a:schemeClr val="bg1"/>
                </a:solidFill>
                <a:cs typeface="Consolas" panose="020B0609020204030204" pitchFamily="49" charset="0"/>
              </a:rPr>
              <a:t>!</a:t>
            </a:r>
            <a:endParaRPr lang="en-US" sz="2200" dirty="0">
              <a:solidFill>
                <a:schemeClr val="accent4"/>
              </a:solidFill>
              <a:cs typeface="Consolas" panose="020B0609020204030204" pitchFamily="49" charset="0"/>
            </a:endParaRPr>
          </a:p>
        </p:txBody>
      </p:sp>
      <p:pic>
        <p:nvPicPr>
          <p:cNvPr id="17412" name="Picture 4" descr="A giant ball of yarn with a smiling face next to a smiling computer with its thumbs up - black background, watercolour">
            <a:extLst>
              <a:ext uri="{FF2B5EF4-FFF2-40B4-BE49-F238E27FC236}">
                <a16:creationId xmlns:a16="http://schemas.microsoft.com/office/drawing/2014/main" id="{F6A4A2C4-F1AB-165C-C887-E59209D14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0952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121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8" name="Rectangle 1434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13F85-A2EC-5B46-99B4-51D5714F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US" sz="3800" dirty="0">
                <a:solidFill>
                  <a:schemeClr val="bg1"/>
                </a:solidFill>
              </a:rPr>
              <a:t>Questions?</a:t>
            </a:r>
          </a:p>
        </p:txBody>
      </p:sp>
      <p:cxnSp>
        <p:nvCxnSpPr>
          <p:cNvPr id="14369" name="Straight Connector 14348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896C6-6DC0-70B1-7860-E3645C13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For yarn-related queries, contact me on </a:t>
            </a:r>
            <a:r>
              <a:rPr lang="en-US" sz="20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danny.furnivall@justice.gov.uk</a:t>
            </a:r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Slides available at: </a:t>
            </a:r>
            <a:r>
              <a:rPr lang="en-US" sz="2000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https://github.com/hmcts/yarn-v3-presentation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</a:rPr>
              <a:t>I don’t have six fingers.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14370" name="Straight Connector 14350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2" name="Picture 6" descr="A friendly blonde male software developer welcoming you, black background, watercolour">
            <a:extLst>
              <a:ext uri="{FF2B5EF4-FFF2-40B4-BE49-F238E27FC236}">
                <a16:creationId xmlns:a16="http://schemas.microsoft.com/office/drawing/2014/main" id="{EAA63169-9B0F-BB98-C240-0484880310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2" r="14312"/>
          <a:stretch/>
        </p:blipFill>
        <p:spPr bwMode="auto">
          <a:xfrm>
            <a:off x="6525453" y="10"/>
            <a:ext cx="566654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41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9795E-8702-F9B3-DDBC-A7E1EA842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5892" y="371351"/>
            <a:ext cx="4428699" cy="135421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Preface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7341F-BDCC-7599-BADD-D23D9A9DB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5892" y="1725562"/>
            <a:ext cx="4428699" cy="4601496"/>
          </a:xfrm>
          <a:noFill/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This talk is mostly frontend but the docker bit might be interesting if you’re not working frontend.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Yarn is an alternative package manager for Node. It needed to be upgraded from ”classic” (v1) to “berry” (v3) on all node/express repos in HMCTS.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Upgrade urgency was due to the </a:t>
            </a:r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PlatOps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deadline hitting last month.</a:t>
            </a:r>
          </a:p>
        </p:txBody>
      </p:sp>
      <p:pic>
        <p:nvPicPr>
          <p:cNvPr id="1026" name="Picture 2" descr="A person dancing on a stage&#10;&#10;Description automatically generated with low confidence">
            <a:extLst>
              <a:ext uri="{FF2B5EF4-FFF2-40B4-BE49-F238E27FC236}">
                <a16:creationId xmlns:a16="http://schemas.microsoft.com/office/drawing/2014/main" id="{9BFF2282-6F88-A83C-14A1-2CB1579F8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"/>
          <a:stretch/>
        </p:blipFill>
        <p:spPr bwMode="auto">
          <a:xfrm>
            <a:off x="1" y="10"/>
            <a:ext cx="6832674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67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1793C-E596-B13E-96C5-B8D78CD9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Introduction / Postmortem</a:t>
            </a:r>
            <a:endParaRPr lang="en-US" sz="5400" dirty="0"/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CF32-214A-769B-D734-CE19AD84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Did the Yarn v3 migration for P&amp;I (</a:t>
            </a:r>
            <a:r>
              <a:rPr lang="en-US" sz="2000" dirty="0" err="1">
                <a:solidFill>
                  <a:schemeClr val="bg1"/>
                </a:solidFill>
              </a:rPr>
              <a:t>CaTH</a:t>
            </a:r>
            <a:r>
              <a:rPr lang="en-US" sz="2000" dirty="0">
                <a:solidFill>
                  <a:schemeClr val="bg1"/>
                </a:solidFill>
              </a:rPr>
              <a:t>) and helped a few people within cross cutting with their own migrations.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Moved to ET, immediately made a massive error in my second week ”</a:t>
            </a:r>
            <a:r>
              <a:rPr lang="en-US" sz="2000" b="1" dirty="0">
                <a:solidFill>
                  <a:schemeClr val="bg1"/>
                </a:solidFill>
              </a:rPr>
              <a:t>helpfully”</a:t>
            </a:r>
            <a:r>
              <a:rPr lang="en-US" sz="2000" dirty="0">
                <a:solidFill>
                  <a:schemeClr val="bg1"/>
                </a:solidFill>
              </a:rPr>
              <a:t> upgrading the </a:t>
            </a:r>
            <a:r>
              <a:rPr lang="en-US" sz="2000" dirty="0" err="1">
                <a:solidFill>
                  <a:schemeClr val="bg1"/>
                </a:solidFill>
              </a:rPr>
              <a:t>ccd</a:t>
            </a:r>
            <a:r>
              <a:rPr lang="en-US" sz="2000" dirty="0">
                <a:solidFill>
                  <a:schemeClr val="bg1"/>
                </a:solidFill>
              </a:rPr>
              <a:t>-definition-processor repo to v3.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Spent the next two weeks fixing my own mess with Yarn for about 10 teams. </a:t>
            </a:r>
          </a:p>
        </p:txBody>
      </p:sp>
      <p:pic>
        <p:nvPicPr>
          <p:cNvPr id="4098" name="Picture 2" descr="a developer slumped over his desk in pain with a giant ball of yarn with an angry face staring at him, comic strip style">
            <a:extLst>
              <a:ext uri="{FF2B5EF4-FFF2-40B4-BE49-F238E27FC236}">
                <a16:creationId xmlns:a16="http://schemas.microsoft.com/office/drawing/2014/main" id="{0552F861-5FC6-7F85-A716-D7881D072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73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1793C-E596-B13E-96C5-B8D78CD9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Danny’s body count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CF32-214A-769B-D734-CE19AD84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bg1"/>
                </a:solidFill>
              </a:rPr>
              <a:t>Blocked the following dev teams in a major way:</a:t>
            </a:r>
          </a:p>
          <a:p>
            <a:pPr marL="0" indent="0">
              <a:buNone/>
            </a:pP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-   Adoption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Divorce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Special Tribunals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Civil General Apps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Financial Remediation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Private Law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bg1"/>
                </a:solidFill>
              </a:rPr>
              <a:t>SSCS</a:t>
            </a:r>
          </a:p>
        </p:txBody>
      </p:sp>
      <p:pic>
        <p:nvPicPr>
          <p:cNvPr id="4098" name="Picture 2" descr="a developer slumped over his desk in pain with a giant ball of yarn with an angry face staring at him, comic strip style">
            <a:extLst>
              <a:ext uri="{FF2B5EF4-FFF2-40B4-BE49-F238E27FC236}">
                <a16:creationId xmlns:a16="http://schemas.microsoft.com/office/drawing/2014/main" id="{0552F861-5FC6-7F85-A716-D7881D072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249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1793C-E596-B13E-96C5-B8D78CD9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Danny’s body count (part 2)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CF32-214A-769B-D734-CE19AD84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Blocked two separate releases (only one of which was </a:t>
            </a:r>
            <a:r>
              <a:rPr lang="en-US" sz="2200" dirty="0" err="1">
                <a:solidFill>
                  <a:schemeClr val="bg1"/>
                </a:solidFill>
              </a:rPr>
              <a:t>saveable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Spent ~2 weeks on damage control.</a:t>
            </a:r>
          </a:p>
          <a:p>
            <a:r>
              <a:rPr lang="en-US" sz="2200" dirty="0">
                <a:solidFill>
                  <a:schemeClr val="bg1"/>
                </a:solidFill>
              </a:rPr>
              <a:t>Yarn pipeline deadline helpfully hit on Apr 26</a:t>
            </a:r>
            <a:r>
              <a:rPr lang="en-US" sz="2200" baseline="30000" dirty="0">
                <a:solidFill>
                  <a:schemeClr val="bg1"/>
                </a:solidFill>
              </a:rPr>
              <a:t>th</a:t>
            </a:r>
            <a:r>
              <a:rPr lang="en-US" sz="2200" dirty="0">
                <a:solidFill>
                  <a:schemeClr val="bg1"/>
                </a:solidFill>
              </a:rPr>
              <a:t>, prompting more teams to ask for help with migration. </a:t>
            </a:r>
          </a:p>
          <a:p>
            <a:r>
              <a:rPr lang="en-US" sz="2200" dirty="0">
                <a:solidFill>
                  <a:schemeClr val="bg1"/>
                </a:solidFill>
              </a:rPr>
              <a:t>Did I mention I have a newborn baby at home?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4098" name="Picture 2" descr="a developer slumped over his desk in pain with a giant ball of yarn with an angry face staring at him, comic strip style">
            <a:extLst>
              <a:ext uri="{FF2B5EF4-FFF2-40B4-BE49-F238E27FC236}">
                <a16:creationId xmlns:a16="http://schemas.microsoft.com/office/drawing/2014/main" id="{0552F861-5FC6-7F85-A716-D7881D072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66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1793C-E596-B13E-96C5-B8D78CD9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Lessons Learned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4CF32-214A-769B-D734-CE19AD84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Before upgrading a repo, make sure you check nobody is using it as a docker dependency!</a:t>
            </a:r>
          </a:p>
          <a:p>
            <a:r>
              <a:rPr lang="en-US" sz="2200" dirty="0">
                <a:solidFill>
                  <a:schemeClr val="bg1"/>
                </a:solidFill>
              </a:rPr>
              <a:t>Bad disclosure of urgency – my vague warnings were not clear enough.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Through this painful episode, I was able to find lots of Yarn v3-specific complexities – i.e., the rest of the talk</a:t>
            </a: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4098" name="Picture 2" descr="a developer slumped over his desk in pain with a giant ball of yarn with an angry face staring at him, comic strip style">
            <a:extLst>
              <a:ext uri="{FF2B5EF4-FFF2-40B4-BE49-F238E27FC236}">
                <a16:creationId xmlns:a16="http://schemas.microsoft.com/office/drawing/2014/main" id="{0552F861-5FC6-7F85-A716-D7881D072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1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5" name="Rectangle 615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FAF8E-3D03-1869-8449-142844B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‘Simple’ approach for migrating to Yarn v3</a:t>
            </a:r>
          </a:p>
        </p:txBody>
      </p:sp>
      <p:pic>
        <p:nvPicPr>
          <p:cNvPr id="6146" name="Picture 2" descr="A ball of yarn with an angry face looking towards a judge's gavel, digital art">
            <a:extLst>
              <a:ext uri="{FF2B5EF4-FFF2-40B4-BE49-F238E27FC236}">
                <a16:creationId xmlns:a16="http://schemas.microsoft.com/office/drawing/2014/main" id="{D816390E-B75B-F8C8-B053-7510A07D6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3759"/>
          <a:stretch/>
        </p:blipFill>
        <p:spPr bwMode="auto">
          <a:xfrm>
            <a:off x="338" y="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E70F-4C51-0628-8ADD-A0B25E23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Follow Yarn’s own migration guide: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https://yarnpkg.com/getting-started/migration</a:t>
            </a:r>
            <a:r>
              <a:rPr lang="en-US" sz="2200" dirty="0">
                <a:solidFill>
                  <a:schemeClr val="accent5"/>
                </a:solidFill>
              </a:rPr>
              <a:t> </a:t>
            </a:r>
          </a:p>
          <a:p>
            <a:r>
              <a:rPr lang="en-US" sz="2200" dirty="0">
                <a:solidFill>
                  <a:schemeClr val="bg1"/>
                </a:solidFill>
              </a:rPr>
              <a:t>Although advice suggests moving to the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 ”plug-n-play” (</a:t>
            </a:r>
            <a:r>
              <a:rPr lang="en-US" sz="2200" dirty="0" err="1">
                <a:solidFill>
                  <a:schemeClr val="bg1"/>
                </a:solidFill>
              </a:rPr>
              <a:t>pnp</a:t>
            </a:r>
            <a:r>
              <a:rPr lang="en-US" sz="2200" dirty="0">
                <a:solidFill>
                  <a:schemeClr val="bg1"/>
                </a:solidFill>
              </a:rPr>
              <a:t>) module linker, that can be very complex for existing projects.</a:t>
            </a:r>
          </a:p>
          <a:p>
            <a:r>
              <a:rPr lang="en-US" sz="2200" dirty="0">
                <a:solidFill>
                  <a:schemeClr val="bg1"/>
                </a:solidFill>
              </a:rPr>
              <a:t>Best approach is to stick with the </a:t>
            </a:r>
            <a:r>
              <a:rPr lang="en-US" sz="2200" dirty="0" err="1">
                <a:solidFill>
                  <a:schemeClr val="bg1"/>
                </a:solidFill>
              </a:rPr>
              <a:t>node_modules</a:t>
            </a:r>
            <a:r>
              <a:rPr lang="en-US" sz="2200" dirty="0">
                <a:solidFill>
                  <a:schemeClr val="bg1"/>
                </a:solidFill>
              </a:rPr>
              <a:t> linker for a first pass, then raise a ticket to switch to </a:t>
            </a:r>
            <a:r>
              <a:rPr lang="en-US" sz="2200" dirty="0" err="1">
                <a:solidFill>
                  <a:schemeClr val="bg1"/>
                </a:solidFill>
              </a:rPr>
              <a:t>pnp</a:t>
            </a:r>
            <a:r>
              <a:rPr lang="en-US" sz="2200" dirty="0">
                <a:solidFill>
                  <a:schemeClr val="bg1"/>
                </a:solidFill>
              </a:rPr>
              <a:t> resolution later.</a:t>
            </a:r>
          </a:p>
          <a:p>
            <a:r>
              <a:rPr lang="en-US" sz="2200" dirty="0">
                <a:solidFill>
                  <a:schemeClr val="bg1"/>
                </a:solidFill>
              </a:rPr>
              <a:t>Don’t expect anything to work exactly as it did before. There were lots of changes (both documented and undocumented). </a:t>
            </a:r>
          </a:p>
          <a:p>
            <a:r>
              <a:rPr lang="en-US" sz="2200" dirty="0">
                <a:solidFill>
                  <a:schemeClr val="bg1"/>
                </a:solidFill>
              </a:rPr>
              <a:t>Lots of gotchas to be found even in the simple migration strategy.</a:t>
            </a:r>
          </a:p>
        </p:txBody>
      </p:sp>
    </p:spTree>
    <p:extLst>
      <p:ext uri="{BB962C8B-B14F-4D97-AF65-F5344CB8AC3E}">
        <p14:creationId xmlns:p14="http://schemas.microsoft.com/office/powerpoint/2010/main" val="57605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5" name="Rectangle 615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FAF8E-3D03-1869-8449-142844BC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Primary issues found within HMCTS repos</a:t>
            </a:r>
          </a:p>
        </p:txBody>
      </p:sp>
      <p:pic>
        <p:nvPicPr>
          <p:cNvPr id="6146" name="Picture 2" descr="A ball of yarn with an angry face looking towards a judge's gavel, digital art">
            <a:extLst>
              <a:ext uri="{FF2B5EF4-FFF2-40B4-BE49-F238E27FC236}">
                <a16:creationId xmlns:a16="http://schemas.microsoft.com/office/drawing/2014/main" id="{D816390E-B75B-F8C8-B053-7510A07D6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0" r="13759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6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E70F-4C51-0628-8ADD-A0B25E231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  <a:r>
              <a:rPr lang="en-US" sz="2200" dirty="0">
                <a:solidFill>
                  <a:schemeClr val="bg1"/>
                </a:solidFill>
              </a:rPr>
              <a:t> and 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dockerignore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changes required.</a:t>
            </a:r>
          </a:p>
          <a:p>
            <a:r>
              <a:rPr lang="en-US" sz="2200" dirty="0">
                <a:solidFill>
                  <a:schemeClr val="bg1"/>
                </a:solidFill>
              </a:rPr>
              <a:t>Pointing to 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:latest </a:t>
            </a:r>
            <a:r>
              <a:rPr lang="en-US" sz="2200" dirty="0">
                <a:solidFill>
                  <a:schemeClr val="bg1"/>
                </a:solidFill>
              </a:rPr>
              <a:t>for specific layers of your </a:t>
            </a:r>
            <a:r>
              <a:rPr lang="en-US" sz="2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Dockerfile</a:t>
            </a:r>
            <a:r>
              <a:rPr lang="en-US" sz="2200" dirty="0">
                <a:solidFill>
                  <a:schemeClr val="bg1"/>
                </a:solidFill>
              </a:rPr>
              <a:t> is a bad practice if you don’t directly own the dependency. Point at a specific image ref that you know works. (</a:t>
            </a:r>
            <a:r>
              <a:rPr lang="en-US" sz="2200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https://vsupalov.com/docker-latest-tag/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Some old commands no longer work or work differently. Some examples: yarn audit, yarn install, yarn global </a:t>
            </a:r>
          </a:p>
          <a:p>
            <a:r>
              <a:rPr lang="en-US" sz="2200" dirty="0">
                <a:solidFill>
                  <a:schemeClr val="bg1"/>
                </a:solidFill>
              </a:rPr>
              <a:t>Git submodules and the 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yarn --</a:t>
            </a:r>
            <a:r>
              <a:rPr lang="en-US" sz="2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cwd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command causing </a:t>
            </a:r>
            <a:r>
              <a:rPr lang="en-US" sz="2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AmbiguousSyntaxError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r>
              <a:rPr lang="en-US" sz="2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Package.json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files are parsed differently.</a:t>
            </a:r>
          </a:p>
          <a:p>
            <a:r>
              <a:rPr lang="en-US" sz="2200" dirty="0">
                <a:solidFill>
                  <a:schemeClr val="bg1"/>
                </a:solidFill>
              </a:rPr>
              <a:t>File structure changes (e.g. 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yarnrc</a:t>
            </a:r>
            <a:r>
              <a:rPr lang="en-US" sz="2200" dirty="0">
                <a:solidFill>
                  <a:schemeClr val="bg1"/>
                </a:solidFill>
              </a:rPr>
              <a:t> -&gt; </a:t>
            </a:r>
            <a:r>
              <a:rPr lang="en-US" sz="22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2200" dirty="0" err="1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yarnrc.yml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202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89904-3AAD-EA39-112D-7213087BA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8029"/>
            <a:ext cx="4368602" cy="1956841"/>
          </a:xfrm>
        </p:spPr>
        <p:txBody>
          <a:bodyPr anchor="b">
            <a:normAutofit fontScale="90000"/>
          </a:bodyPr>
          <a:lstStyle/>
          <a:p>
            <a:r>
              <a:rPr lang="en-US" sz="5400" dirty="0">
                <a:solidFill>
                  <a:schemeClr val="bg1"/>
                </a:solidFill>
                <a:latin typeface="Helvetica" pitchFamily="2" charset="0"/>
              </a:rPr>
              <a:t>Docker Integration – Debug Tips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4FC5-B1D3-DC69-06B3-F59653B3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Generally, ”Docker Build” stage in the pipeline is equivalent to running: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 build .</a:t>
            </a:r>
          </a:p>
          <a:p>
            <a:r>
              <a:rPr lang="en-US" sz="1800" dirty="0">
                <a:solidFill>
                  <a:schemeClr val="bg1"/>
                </a:solidFill>
              </a:rPr>
              <a:t>If the pipeline fails at the Helm Upgrade stage, this is the equivalent of running: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 run &lt;image id&gt;</a:t>
            </a:r>
          </a:p>
          <a:p>
            <a:r>
              <a:rPr lang="en-US" sz="1800" dirty="0">
                <a:solidFill>
                  <a:schemeClr val="bg1"/>
                </a:solidFill>
                <a:cs typeface="Consolas" panose="020B0609020204030204" pitchFamily="49" charset="0"/>
              </a:rPr>
              <a:t>If either of these commands fail locally, they will likely fail on the pipeline. Save some public funds by trying stuff out locally before pushing.</a:t>
            </a:r>
          </a:p>
          <a:p>
            <a:r>
              <a:rPr lang="en-US" sz="1800" dirty="0">
                <a:solidFill>
                  <a:schemeClr val="bg1"/>
                </a:solidFill>
              </a:rPr>
              <a:t>There are additional complexities with working directories and permissions that I’m happy to help with if requested.</a:t>
            </a:r>
          </a:p>
        </p:txBody>
      </p:sp>
      <p:pic>
        <p:nvPicPr>
          <p:cNvPr id="2050" name="Picture 2" descr="A ball of yarn with an angry face smashing against a blue whale with shipping containers on its back">
            <a:extLst>
              <a:ext uri="{FF2B5EF4-FFF2-40B4-BE49-F238E27FC236}">
                <a16:creationId xmlns:a16="http://schemas.microsoft.com/office/drawing/2014/main" id="{1D6F2DA4-55E1-2809-4EBB-434413E3B1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0177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26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1059</Words>
  <Application>Microsoft Macintosh PowerPoint</Application>
  <PresentationFormat>Widescreen</PresentationFormat>
  <Paragraphs>88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Helvetica</vt:lpstr>
      <vt:lpstr>Office Theme</vt:lpstr>
      <vt:lpstr>Yarn 3 Migration</vt:lpstr>
      <vt:lpstr>Preface</vt:lpstr>
      <vt:lpstr>Introduction / Postmortem</vt:lpstr>
      <vt:lpstr>Danny’s body count</vt:lpstr>
      <vt:lpstr>Danny’s body count (part 2)</vt:lpstr>
      <vt:lpstr>Lessons Learned</vt:lpstr>
      <vt:lpstr>‘Simple’ approach for migrating to Yarn v3</vt:lpstr>
      <vt:lpstr>Primary issues found within HMCTS repos</vt:lpstr>
      <vt:lpstr>Docker Integration – Debug Tips</vt:lpstr>
      <vt:lpstr>Docker Integration - Corepack</vt:lpstr>
      <vt:lpstr>.dockerignore  whitelisting</vt:lpstr>
      <vt:lpstr>.dockerignore  blacklisting</vt:lpstr>
      <vt:lpstr>Dockerfile  Issues</vt:lpstr>
      <vt:lpstr>Package.json quirks</vt:lpstr>
      <vt:lpstr>Package.json quirks</vt:lpstr>
      <vt:lpstr>Is it even worth it to upgrade?</vt:lpstr>
      <vt:lpstr>Yes!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Yarn 3 Migration</dc:title>
  <dc:creator>Furnivall, Danny</dc:creator>
  <cp:lastModifiedBy>Furnivall, Danny</cp:lastModifiedBy>
  <cp:revision>6</cp:revision>
  <dcterms:created xsi:type="dcterms:W3CDTF">2023-05-09T11:19:24Z</dcterms:created>
  <dcterms:modified xsi:type="dcterms:W3CDTF">2023-05-11T09:52:09Z</dcterms:modified>
</cp:coreProperties>
</file>