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sldIdLst>
    <p:sldId id="256" r:id="rId2"/>
    <p:sldId id="288" r:id="rId3"/>
    <p:sldId id="293" r:id="rId4"/>
    <p:sldId id="269" r:id="rId5"/>
    <p:sldId id="259" r:id="rId6"/>
    <p:sldId id="294" r:id="rId7"/>
    <p:sldId id="295" r:id="rId8"/>
    <p:sldId id="289" r:id="rId9"/>
    <p:sldId id="290" r:id="rId10"/>
    <p:sldId id="291" r:id="rId11"/>
    <p:sldId id="268" r:id="rId12"/>
    <p:sldId id="270" r:id="rId13"/>
    <p:sldId id="272" r:id="rId14"/>
    <p:sldId id="260" r:id="rId15"/>
    <p:sldId id="275" r:id="rId16"/>
    <p:sldId id="276" r:id="rId17"/>
    <p:sldId id="277" r:id="rId18"/>
    <p:sldId id="278" r:id="rId19"/>
    <p:sldId id="279" r:id="rId20"/>
    <p:sldId id="281" r:id="rId21"/>
    <p:sldId id="280" r:id="rId22"/>
    <p:sldId id="282" r:id="rId23"/>
    <p:sldId id="285" r:id="rId24"/>
    <p:sldId id="286" r:id="rId25"/>
    <p:sldId id="287" r:id="rId26"/>
    <p:sldId id="29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4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dfox.tistory.com/m/87" TargetMode="External"/><Relationship Id="rId2" Type="http://schemas.openxmlformats.org/officeDocument/2006/relationships/hyperlink" Target="https://zzinnam.tistory.com/m/entry/%EC%9B%8C%EB%93%9C-%ED%81%B4%EB%9D%BC%EC%9A%B0%EB%93%9CWord-Cloud-%EC%83%9D%EC%84%B1%ED%95%98%EA%B8%B0with-%ED%8C%8C%EC%9D%B4%EC%8D%AC-DataFram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scienceschool.net/03%20machine%20learning/03.01.02%20KoNLPy%20%ED%95%9C%EA%B5%AD%EC%96%B4%20%EC%B2%98%EB%A6%AC%20%ED%8C%A8%ED%82%A4%EC%A7%80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643EDA3-9D19-4E63-93DC-10BD2DA1B443}"/>
              </a:ext>
            </a:extLst>
          </p:cNvPr>
          <p:cNvGrpSpPr/>
          <p:nvPr/>
        </p:nvGrpSpPr>
        <p:grpSpPr>
          <a:xfrm>
            <a:off x="1775035" y="3555994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B10D5C5C-E238-41EC-B1EB-35B97CDBEF67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19" name="모서리가 둥근 직사각형 9">
              <a:extLst>
                <a:ext uri="{FF2B5EF4-FFF2-40B4-BE49-F238E27FC236}">
                  <a16:creationId xmlns:a16="http://schemas.microsoft.com/office/drawing/2014/main" id="{E17FE05C-555C-421A-80E8-CB505AB774C6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0" name="모서리가 둥근 직사각형 10">
              <a:extLst>
                <a:ext uri="{FF2B5EF4-FFF2-40B4-BE49-F238E27FC236}">
                  <a16:creationId xmlns:a16="http://schemas.microsoft.com/office/drawing/2014/main" id="{B088D471-73A1-41A2-9799-57F5289E211F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1" name="모서리가 둥근 직사각형 11">
              <a:extLst>
                <a:ext uri="{FF2B5EF4-FFF2-40B4-BE49-F238E27FC236}">
                  <a16:creationId xmlns:a16="http://schemas.microsoft.com/office/drawing/2014/main" id="{68026368-0A44-4825-B7E0-E072677F7883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205905" y="1268153"/>
            <a:ext cx="6972578" cy="173031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 lang="ko-KR"/>
            </a:pPr>
            <a:r>
              <a:rPr lang="en-US" altLang="ko-KR" sz="3200" b="1" i="1" dirty="0">
                <a:solidFill>
                  <a:srgbClr val="262626"/>
                </a:solidFill>
              </a:rPr>
              <a:t>YOUTUBE </a:t>
            </a:r>
            <a:r>
              <a:rPr lang="ko-KR" altLang="en-US" sz="3200" b="1" i="1" dirty="0">
                <a:solidFill>
                  <a:srgbClr val="262626"/>
                </a:solidFill>
              </a:rPr>
              <a:t>댓글 수집 시각화</a:t>
            </a:r>
          </a:p>
          <a:p>
            <a:pPr lvl="0">
              <a:lnSpc>
                <a:spcPct val="150000"/>
              </a:lnSpc>
              <a:defRPr lang="ko-KR"/>
            </a:pPr>
            <a:r>
              <a:rPr lang="ko-KR" altLang="en-US" sz="3200" b="1" i="1" dirty="0">
                <a:solidFill>
                  <a:srgbClr val="262626"/>
                </a:solidFill>
              </a:rPr>
              <a:t>개발환경구축 가이드</a:t>
            </a:r>
          </a:p>
          <a:p>
            <a:pPr lvl="0">
              <a:lnSpc>
                <a:spcPct val="150000"/>
              </a:lnSpc>
              <a:defRPr lang="ko-KR"/>
            </a:pPr>
            <a:r>
              <a:rPr lang="en-US" altLang="ko-KR" sz="800" b="1" dirty="0">
                <a:solidFill>
                  <a:srgbClr val="262626"/>
                </a:solidFill>
              </a:rPr>
              <a:t>Selenium, </a:t>
            </a:r>
            <a:r>
              <a:rPr lang="en-US" altLang="ko-KR" sz="800" b="1" dirty="0" err="1">
                <a:solidFill>
                  <a:srgbClr val="262626"/>
                </a:solidFill>
              </a:rPr>
              <a:t>Konlpy</a:t>
            </a:r>
            <a:r>
              <a:rPr lang="ko-KR" altLang="en-US" sz="800" b="1" dirty="0">
                <a:solidFill>
                  <a:srgbClr val="262626"/>
                </a:solidFill>
              </a:rPr>
              <a:t>, </a:t>
            </a:r>
            <a:r>
              <a:rPr lang="en-US" altLang="ko-KR" sz="800" b="1" dirty="0" err="1">
                <a:solidFill>
                  <a:srgbClr val="262626"/>
                </a:solidFill>
              </a:rPr>
              <a:t>WebDriver_Manager</a:t>
            </a:r>
            <a:r>
              <a:rPr lang="en-US" altLang="ko-KR" sz="800" b="1" dirty="0">
                <a:solidFill>
                  <a:srgbClr val="262626"/>
                </a:solidFill>
              </a:rPr>
              <a:t>, Pandas, BeautifulSoup4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632357" y="1532356"/>
            <a:ext cx="1287598" cy="929440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b="1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76000" y="3429000"/>
            <a:ext cx="8640000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6200000">
            <a:off x="1771199" y="3424198"/>
            <a:ext cx="9602" cy="0"/>
          </a:xfrm>
          <a:prstGeom prst="line">
            <a:avLst/>
          </a:prstGeom>
          <a:ln w="3810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995009" y="3895269"/>
            <a:ext cx="3457346" cy="261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1100" dirty="0">
                <a:solidFill>
                  <a:srgbClr val="262626"/>
                </a:solidFill>
              </a:rPr>
              <a:t>대우직업능력개발원 </a:t>
            </a:r>
            <a:r>
              <a:rPr lang="en-US" altLang="ko-KR" sz="1100" dirty="0">
                <a:solidFill>
                  <a:srgbClr val="262626"/>
                </a:solidFill>
              </a:rPr>
              <a:t>4</a:t>
            </a:r>
            <a:r>
              <a:rPr lang="ko-KR" altLang="en-US" sz="1100" dirty="0">
                <a:solidFill>
                  <a:srgbClr val="262626"/>
                </a:solidFill>
              </a:rPr>
              <a:t>팀 </a:t>
            </a:r>
            <a:r>
              <a:rPr lang="en-US" altLang="ko-KR" sz="1100" b="1" dirty="0">
                <a:solidFill>
                  <a:srgbClr val="262626"/>
                </a:solidFill>
              </a:rPr>
              <a:t>TEAM </a:t>
            </a:r>
            <a:r>
              <a:rPr lang="ko-KR" altLang="en-US" sz="1100" b="1" dirty="0">
                <a:solidFill>
                  <a:srgbClr val="262626"/>
                </a:solidFill>
              </a:rPr>
              <a:t>임대 </a:t>
            </a:r>
            <a:r>
              <a:rPr lang="ko-KR" altLang="en-US" sz="1100" b="1" dirty="0" err="1">
                <a:solidFill>
                  <a:srgbClr val="262626"/>
                </a:solidFill>
              </a:rPr>
              <a:t>임서인</a:t>
            </a:r>
            <a:r>
              <a:rPr lang="ko-KR" altLang="en-US" sz="1100" b="1" dirty="0">
                <a:solidFill>
                  <a:srgbClr val="262626"/>
                </a:solidFill>
              </a:rPr>
              <a:t> </a:t>
            </a:r>
            <a:r>
              <a:rPr lang="ko-KR" altLang="en-US" sz="1100" b="1" dirty="0" err="1">
                <a:solidFill>
                  <a:srgbClr val="262626"/>
                </a:solidFill>
              </a:rPr>
              <a:t>황대명</a:t>
            </a:r>
            <a:endParaRPr lang="ko-KR" altLang="en-US" sz="1100" b="1" dirty="0">
              <a:solidFill>
                <a:srgbClr val="262626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092020" y="5667274"/>
            <a:ext cx="1156200" cy="358775"/>
          </a:xfrm>
          <a:prstGeom prst="roundRect">
            <a:avLst>
              <a:gd name="adj" fmla="val 0"/>
            </a:avLst>
          </a:prstGeom>
          <a:solidFill>
            <a:srgbClr val="262626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r>
              <a:rPr lang="en-US" altLang="ko-KR" sz="1600">
                <a:solidFill>
                  <a:schemeClr val="bg1"/>
                </a:solidFill>
              </a:rPr>
              <a:t>START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 rot="5400000">
            <a:off x="2077832" y="1798866"/>
            <a:ext cx="448235" cy="435303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6473F13-7C12-4267-A606-1309E0EE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81" y="2821592"/>
            <a:ext cx="4653540" cy="279969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이등변 삼각형 14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6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7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8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7" y="900761"/>
            <a:ext cx="4655185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4">
            <a:extLst>
              <a:ext uri="{FF2B5EF4-FFF2-40B4-BE49-F238E27FC236}">
                <a16:creationId xmlns:a16="http://schemas.microsoft.com/office/drawing/2014/main" id="{8BE7EB90-D372-47D5-A7EF-CB454F76A590}"/>
              </a:ext>
            </a:extLst>
          </p:cNvPr>
          <p:cNvSpPr txBox="1"/>
          <p:nvPr/>
        </p:nvSpPr>
        <p:spPr>
          <a:xfrm>
            <a:off x="6230763" y="2917877"/>
            <a:ext cx="4566940" cy="184375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90000" bIns="90000">
            <a:spAutoFit/>
          </a:bodyPr>
          <a:lstStyle/>
          <a:p>
            <a:pPr lvl="0">
              <a:defRPr/>
            </a:pPr>
            <a:r>
              <a:rPr lang="en-US" altLang="ko-KR" i="1" dirty="0">
                <a:latin typeface="맑은 고딕" panose="020B0503020000020004" pitchFamily="50" charset="-127"/>
              </a:rPr>
              <a:t>2. visualize.exe </a:t>
            </a:r>
            <a:r>
              <a:rPr lang="ko-KR" altLang="en-US" i="1" dirty="0">
                <a:latin typeface="맑은 고딕" panose="020B0503020000020004" pitchFamily="50" charset="-127"/>
              </a:rPr>
              <a:t>실행 시</a:t>
            </a:r>
            <a:endParaRPr lang="en-US" altLang="ko-KR" i="1" dirty="0">
              <a:latin typeface="맑은 고딕" panose="020B0503020000020004" pitchFamily="50" charset="-127"/>
            </a:endParaRPr>
          </a:p>
          <a:p>
            <a:pPr marL="342900" lvl="0" indent="-342900">
              <a:buAutoNum type="arabicPeriod"/>
              <a:defRPr/>
            </a:pPr>
            <a:endParaRPr lang="en-US" altLang="ko-KR" i="1" dirty="0">
              <a:latin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i="1" dirty="0">
                <a:latin typeface="맑은 고딕" panose="020B0503020000020004" pitchFamily="50" charset="-127"/>
              </a:rPr>
              <a:t> comment </a:t>
            </a:r>
            <a:r>
              <a:rPr lang="ko-KR" altLang="en-US" i="1" dirty="0">
                <a:latin typeface="맑은 고딕" panose="020B0503020000020004" pitchFamily="50" charset="-127"/>
              </a:rPr>
              <a:t>폴더의 </a:t>
            </a:r>
            <a:r>
              <a:rPr lang="en-US" altLang="ko-KR" i="1" dirty="0">
                <a:latin typeface="맑은 고딕" panose="020B0503020000020004" pitchFamily="50" charset="-127"/>
              </a:rPr>
              <a:t>csv</a:t>
            </a:r>
            <a:r>
              <a:rPr lang="ko-KR" altLang="en-US" i="1" dirty="0">
                <a:latin typeface="맑은 고딕" panose="020B0503020000020004" pitchFamily="50" charset="-127"/>
              </a:rPr>
              <a:t>파일이</a:t>
            </a:r>
            <a:endParaRPr lang="en-US" altLang="ko-KR" i="1" dirty="0">
              <a:latin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i="1" dirty="0">
                <a:latin typeface="맑은 고딕" panose="020B0503020000020004" pitchFamily="50" charset="-127"/>
              </a:rPr>
              <a:t> </a:t>
            </a:r>
            <a:r>
              <a:rPr lang="en-US" altLang="ko-KR" i="1" dirty="0" err="1">
                <a:latin typeface="맑은 고딕" panose="020B0503020000020004" pitchFamily="50" charset="-127"/>
              </a:rPr>
              <a:t>img</a:t>
            </a:r>
            <a:r>
              <a:rPr lang="ko-KR" altLang="en-US" i="1" dirty="0">
                <a:latin typeface="맑은 고딕" panose="020B0503020000020004" pitchFamily="50" charset="-127"/>
              </a:rPr>
              <a:t>폴더에 </a:t>
            </a:r>
            <a:r>
              <a:rPr lang="ko-KR" altLang="en-US" i="1" dirty="0" err="1">
                <a:latin typeface="맑은 고딕" panose="020B0503020000020004" pitchFamily="50" charset="-127"/>
              </a:rPr>
              <a:t>워드클라우드의</a:t>
            </a:r>
            <a:r>
              <a:rPr lang="ko-KR" altLang="en-US" i="1" dirty="0">
                <a:latin typeface="맑은 고딕" panose="020B0503020000020004" pitchFamily="50" charset="-127"/>
              </a:rPr>
              <a:t> 형태로</a:t>
            </a:r>
            <a:r>
              <a:rPr lang="en-US" altLang="ko-KR" i="1" dirty="0">
                <a:latin typeface="맑은 고딕" panose="020B0503020000020004" pitchFamily="50" charset="-127"/>
              </a:rPr>
              <a:t> </a:t>
            </a:r>
            <a:r>
              <a:rPr lang="ko-KR" altLang="en-US" i="1" dirty="0">
                <a:latin typeface="맑은 고딕" panose="020B0503020000020004" pitchFamily="50" charset="-127"/>
              </a:rPr>
              <a:t>생성</a:t>
            </a:r>
            <a:endParaRPr lang="en-US" altLang="ko-KR" i="1" dirty="0">
              <a:latin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i="1" dirty="0">
              <a:latin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i="1" dirty="0">
                <a:latin typeface="맑은 고딕" panose="020B0503020000020004" pitchFamily="50" charset="-127"/>
              </a:rPr>
              <a:t>되어 있으면 실행완료 </a:t>
            </a:r>
            <a:endParaRPr lang="en-US" altLang="ko-KR" sz="1400" i="1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488F2D-EFAD-48DF-B44B-2D27BCE3BB86}"/>
              </a:ext>
            </a:extLst>
          </p:cNvPr>
          <p:cNvSpPr/>
          <p:nvPr/>
        </p:nvSpPr>
        <p:spPr>
          <a:xfrm>
            <a:off x="4112070" y="2917877"/>
            <a:ext cx="526990" cy="280655"/>
          </a:xfrm>
          <a:prstGeom prst="rect">
            <a:avLst/>
          </a:prstGeom>
          <a:noFill/>
          <a:ln w="254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BB5688A-CA34-405F-AF9A-45B6BFEED4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9981" y="2045585"/>
            <a:ext cx="180000" cy="18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C3E10FD-9041-4DCF-925A-B1926A304F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2" t="47880" r="62722"/>
          <a:stretch/>
        </p:blipFill>
        <p:spPr>
          <a:xfrm>
            <a:off x="3370440" y="1980366"/>
            <a:ext cx="2033081" cy="69512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52F0E5-830D-42AB-A3D0-33D5CC6B2C8F}"/>
              </a:ext>
            </a:extLst>
          </p:cNvPr>
          <p:cNvSpPr/>
          <p:nvPr/>
        </p:nvSpPr>
        <p:spPr>
          <a:xfrm>
            <a:off x="1310548" y="109755"/>
            <a:ext cx="51828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프로그램 실행 방법</a:t>
            </a:r>
            <a:endParaRPr lang="en-US" altLang="ko-KR" sz="2800" b="1" i="1" kern="0" dirty="0">
              <a:solidFill>
                <a:srgbClr val="272938"/>
              </a:solidFill>
            </a:endParaRPr>
          </a:p>
        </p:txBody>
      </p:sp>
      <p:pic>
        <p:nvPicPr>
          <p:cNvPr id="24" name="Picture 2" descr="https://cdn.discordapp.com/attachments/1038411223319978004/1083612582105075722/image.png">
            <a:extLst>
              <a:ext uri="{FF2B5EF4-FFF2-40B4-BE49-F238E27FC236}">
                <a16:creationId xmlns:a16="http://schemas.microsoft.com/office/drawing/2014/main" id="{3BFD1AD3-9107-4575-9E61-4EEB53AC4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t="58350" r="40880" b="-1511"/>
          <a:stretch/>
        </p:blipFill>
        <p:spPr bwMode="auto">
          <a:xfrm>
            <a:off x="982373" y="1669755"/>
            <a:ext cx="1639335" cy="6556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D43681-6010-4763-B8A6-064745FB869B}"/>
              </a:ext>
            </a:extLst>
          </p:cNvPr>
          <p:cNvSpPr/>
          <p:nvPr/>
        </p:nvSpPr>
        <p:spPr>
          <a:xfrm>
            <a:off x="982373" y="1980366"/>
            <a:ext cx="1135425" cy="310438"/>
          </a:xfrm>
          <a:prstGeom prst="rect">
            <a:avLst/>
          </a:prstGeom>
          <a:noFill/>
          <a:ln w="254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모서리가 둥근 직사각형 4">
            <a:extLst>
              <a:ext uri="{FF2B5EF4-FFF2-40B4-BE49-F238E27FC236}">
                <a16:creationId xmlns:a16="http://schemas.microsoft.com/office/drawing/2014/main" id="{238FDE27-AF53-41AD-AC7A-EA938A935592}"/>
              </a:ext>
            </a:extLst>
          </p:cNvPr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86839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4937288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310548" y="109755"/>
            <a:ext cx="885099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spcBef>
                <a:spcPct val="0"/>
              </a:spcBef>
              <a:defRPr lang="ko-KR"/>
            </a:pPr>
            <a:r>
              <a:rPr kumimoji="0" lang="ko-KR" altLang="en-US" sz="2800" b="1" i="1" u="none" strike="noStrike" kern="0" cap="none" spc="0" normalizeH="0" baseline="0" dirty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개발환경구축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- JDK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설치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/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 환경변수 설정</a:t>
            </a:r>
            <a:endParaRPr lang="ko-KR" altLang="en-US" sz="2800" b="1" i="1" kern="0" dirty="0">
              <a:solidFill>
                <a:srgbClr val="272938"/>
              </a:solidFill>
              <a:ea typeface="맑은 고딕"/>
              <a:cs typeface="맑은 고딕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59483278-6865-4C1C-A3AE-0440B2A7F80F}"/>
              </a:ext>
            </a:extLst>
          </p:cNvPr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0546B9-C41C-437D-B2C3-AE15E9F3CCCC}"/>
              </a:ext>
            </a:extLst>
          </p:cNvPr>
          <p:cNvGrpSpPr/>
          <p:nvPr/>
        </p:nvGrpSpPr>
        <p:grpSpPr>
          <a:xfrm>
            <a:off x="727233" y="2109261"/>
            <a:ext cx="5160912" cy="3474395"/>
            <a:chOff x="727233" y="2109261"/>
            <a:chExt cx="4665117" cy="296889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2"/>
            <a:srcRect r="56380" b="50000"/>
            <a:stretch>
              <a:fillRect/>
            </a:stretch>
          </p:blipFill>
          <p:spPr>
            <a:xfrm>
              <a:off x="727233" y="2109261"/>
              <a:ext cx="4665117" cy="2968897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2DB9365-1EBE-442F-ACBA-8C9A86571991}"/>
                </a:ext>
              </a:extLst>
            </p:cNvPr>
            <p:cNvSpPr/>
            <p:nvPr/>
          </p:nvSpPr>
          <p:spPr>
            <a:xfrm>
              <a:off x="3728825" y="3079335"/>
              <a:ext cx="1618996" cy="286568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65D8F6-2056-49B3-8195-D1F709C475AA}"/>
                </a:ext>
              </a:extLst>
            </p:cNvPr>
            <p:cNvSpPr/>
            <p:nvPr/>
          </p:nvSpPr>
          <p:spPr>
            <a:xfrm>
              <a:off x="2321136" y="4007802"/>
              <a:ext cx="1686187" cy="285173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7" name="TextBox 44">
            <a:extLst>
              <a:ext uri="{FF2B5EF4-FFF2-40B4-BE49-F238E27FC236}">
                <a16:creationId xmlns:a16="http://schemas.microsoft.com/office/drawing/2014/main" id="{BDAC49D5-CA57-4EAA-81D3-B628E9A56A21}"/>
              </a:ext>
            </a:extLst>
          </p:cNvPr>
          <p:cNvSpPr txBox="1"/>
          <p:nvPr/>
        </p:nvSpPr>
        <p:spPr>
          <a:xfrm>
            <a:off x="6303857" y="3579864"/>
            <a:ext cx="4566940" cy="45875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90000" bIns="90000">
            <a:spAutoFit/>
          </a:bodyPr>
          <a:lstStyle/>
          <a:p>
            <a:pPr lvl="0">
              <a:defRPr/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env</a:t>
            </a: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폴더에 있는 </a:t>
            </a: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jdk-19 </a:t>
            </a:r>
            <a:r>
              <a: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파일 실행</a:t>
            </a:r>
            <a:endParaRPr lang="en-US" altLang="ko-KR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D0F9E8-0704-469B-A321-D3741EACA72A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70FD4B62-0681-47FF-8E2D-0AA93C05C945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5" name="모서리가 둥근 직사각형 9">
              <a:extLst>
                <a:ext uri="{FF2B5EF4-FFF2-40B4-BE49-F238E27FC236}">
                  <a16:creationId xmlns:a16="http://schemas.microsoft.com/office/drawing/2014/main" id="{F2954EF1-7B95-4C34-8398-5F375DF400C9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6" name="모서리가 둥근 직사각형 10">
              <a:extLst>
                <a:ext uri="{FF2B5EF4-FFF2-40B4-BE49-F238E27FC236}">
                  <a16:creationId xmlns:a16="http://schemas.microsoft.com/office/drawing/2014/main" id="{D00855E9-40AF-4051-A182-DE7F49A51D5E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7" name="모서리가 둥근 직사각형 11">
              <a:extLst>
                <a:ext uri="{FF2B5EF4-FFF2-40B4-BE49-F238E27FC236}">
                  <a16:creationId xmlns:a16="http://schemas.microsoft.com/office/drawing/2014/main" id="{1B5F1D60-29D6-4035-88D7-37DF901687CB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  <p:sp>
        <p:nvSpPr>
          <p:cNvPr id="22" name="모서리가 둥근 직사각형 4">
            <a:extLst>
              <a:ext uri="{FF2B5EF4-FFF2-40B4-BE49-F238E27FC236}">
                <a16:creationId xmlns:a16="http://schemas.microsoft.com/office/drawing/2014/main" id="{1A2AD6FB-BEB1-469D-B42A-60CE2A63860B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0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5355577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0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8CD556-BB22-4BEF-8840-BEC1BF6DC16F}"/>
              </a:ext>
            </a:extLst>
          </p:cNvPr>
          <p:cNvGrpSpPr/>
          <p:nvPr/>
        </p:nvGrpSpPr>
        <p:grpSpPr>
          <a:xfrm>
            <a:off x="1128721" y="1485164"/>
            <a:ext cx="4566940" cy="4019189"/>
            <a:chOff x="1329614" y="1659840"/>
            <a:chExt cx="2886368" cy="219665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29614" y="1659840"/>
              <a:ext cx="2886368" cy="2196654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070529" y="3635242"/>
              <a:ext cx="562134" cy="212863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803398-88F2-43BE-A777-BAC3FABC344D}"/>
              </a:ext>
            </a:extLst>
          </p:cNvPr>
          <p:cNvGrpSpPr/>
          <p:nvPr/>
        </p:nvGrpSpPr>
        <p:grpSpPr>
          <a:xfrm>
            <a:off x="5998639" y="1485164"/>
            <a:ext cx="4903150" cy="4019172"/>
            <a:chOff x="1310548" y="3964886"/>
            <a:chExt cx="2905434" cy="219664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10548" y="3964886"/>
              <a:ext cx="2905434" cy="2196648"/>
            </a:xfrm>
            <a:prstGeom prst="rect">
              <a:avLst/>
            </a:prstGeom>
          </p:spPr>
        </p:pic>
        <p:sp>
          <p:nvSpPr>
            <p:cNvPr id="62" name="직사각형 61"/>
            <p:cNvSpPr/>
            <p:nvPr/>
          </p:nvSpPr>
          <p:spPr>
            <a:xfrm>
              <a:off x="3081128" y="5954086"/>
              <a:ext cx="568129" cy="203386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665937" y="5498673"/>
              <a:ext cx="1117841" cy="130340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8" name="TextBox 44">
            <a:extLst>
              <a:ext uri="{FF2B5EF4-FFF2-40B4-BE49-F238E27FC236}">
                <a16:creationId xmlns:a16="http://schemas.microsoft.com/office/drawing/2014/main" id="{8F65C5C2-2EC8-4CDA-929D-00CD45CD4F43}"/>
              </a:ext>
            </a:extLst>
          </p:cNvPr>
          <p:cNvSpPr txBox="1"/>
          <p:nvPr/>
        </p:nvSpPr>
        <p:spPr>
          <a:xfrm>
            <a:off x="1128721" y="5754037"/>
            <a:ext cx="9639797" cy="45875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90000" bIns="90000">
            <a:spAutoFit/>
          </a:bodyPr>
          <a:lstStyle/>
          <a:p>
            <a:pPr lvl="0">
              <a:defRPr/>
            </a:pPr>
            <a:r>
              <a: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경로 확인 후 설치 진행</a:t>
            </a:r>
            <a:endParaRPr lang="en-US" altLang="ko-KR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F9FF0E-795C-468C-B5AF-AEF91208E114}"/>
              </a:ext>
            </a:extLst>
          </p:cNvPr>
          <p:cNvSpPr/>
          <p:nvPr/>
        </p:nvSpPr>
        <p:spPr>
          <a:xfrm>
            <a:off x="1310548" y="109755"/>
            <a:ext cx="885099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spcBef>
                <a:spcPct val="0"/>
              </a:spcBef>
              <a:defRPr lang="ko-KR"/>
            </a:pPr>
            <a:r>
              <a:rPr kumimoji="0" lang="ko-KR" altLang="en-US" sz="2800" b="1" i="1" u="none" strike="noStrike" kern="0" cap="none" spc="0" normalizeH="0" baseline="0" dirty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개발환경구축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- JDK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설치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/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 환경변수 설정</a:t>
            </a:r>
            <a:endParaRPr lang="ko-KR" altLang="en-US" sz="2800" b="1" i="1" kern="0" dirty="0">
              <a:solidFill>
                <a:srgbClr val="272938"/>
              </a:solidFill>
              <a:ea typeface="맑은 고딕"/>
              <a:cs typeface="맑은 고딕"/>
            </a:endParaRPr>
          </a:p>
        </p:txBody>
      </p:sp>
      <p:sp>
        <p:nvSpPr>
          <p:cNvPr id="20" name="모서리가 둥근 직사각형 4">
            <a:extLst>
              <a:ext uri="{FF2B5EF4-FFF2-40B4-BE49-F238E27FC236}">
                <a16:creationId xmlns:a16="http://schemas.microsoft.com/office/drawing/2014/main" id="{FFCEF1F3-C7CA-43B1-8D86-F7FC9E5DE732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563C9AB-9464-40B6-B75A-BB76773C7E73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12C21402-43A4-4073-A23D-F5E000C1AE26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id="{9BB970ED-7FE7-44E0-8B48-801259DB36A8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:a16="http://schemas.microsoft.com/office/drawing/2014/main" id="{EDBFAD95-F757-4F0E-AEDD-A4E0ECAF15EB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6" name="모서리가 둥근 직사각형 11">
              <a:extLst>
                <a:ext uri="{FF2B5EF4-FFF2-40B4-BE49-F238E27FC236}">
                  <a16:creationId xmlns:a16="http://schemas.microsoft.com/office/drawing/2014/main" id="{DB61C20E-5EEB-4528-9817-BA60A10A6C2B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93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44">
            <a:extLst>
              <a:ext uri="{FF2B5EF4-FFF2-40B4-BE49-F238E27FC236}">
                <a16:creationId xmlns:a16="http://schemas.microsoft.com/office/drawing/2014/main" id="{20E639AC-18D4-4188-B4B9-09AECB981CCB}"/>
              </a:ext>
            </a:extLst>
          </p:cNvPr>
          <p:cNvSpPr txBox="1"/>
          <p:nvPr/>
        </p:nvSpPr>
        <p:spPr>
          <a:xfrm>
            <a:off x="1128721" y="5754037"/>
            <a:ext cx="9639797" cy="45875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90000" bIns="9000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제어판 </a:t>
            </a:r>
            <a:r>
              <a:rPr lang="en-US" altLang="ko-KR" dirty="0"/>
              <a:t>&gt; </a:t>
            </a:r>
            <a:r>
              <a:rPr lang="ko-KR" altLang="en-US" dirty="0"/>
              <a:t>시스템 </a:t>
            </a:r>
            <a:r>
              <a:rPr lang="en-US" altLang="ko-KR" dirty="0"/>
              <a:t>&gt; </a:t>
            </a:r>
            <a:r>
              <a:rPr lang="ko-KR" altLang="en-US" dirty="0"/>
              <a:t>고급시스템 설정 </a:t>
            </a:r>
            <a:r>
              <a:rPr lang="en-US" altLang="ko-KR" dirty="0"/>
              <a:t> &gt; </a:t>
            </a:r>
            <a:r>
              <a:rPr lang="ko-KR" altLang="en-US" dirty="0"/>
              <a:t>환경변수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2243E8-236E-4D52-9127-59B754074408}"/>
              </a:ext>
            </a:extLst>
          </p:cNvPr>
          <p:cNvGrpSpPr/>
          <p:nvPr/>
        </p:nvGrpSpPr>
        <p:grpSpPr>
          <a:xfrm>
            <a:off x="3287570" y="2293591"/>
            <a:ext cx="4654246" cy="2694486"/>
            <a:chOff x="3864111" y="2198818"/>
            <a:chExt cx="3559952" cy="241589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F5E7E36-15D3-4B83-A1B0-B69224D04E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043" b="51597"/>
            <a:stretch/>
          </p:blipFill>
          <p:spPr>
            <a:xfrm>
              <a:off x="3864111" y="2198818"/>
              <a:ext cx="3559952" cy="241589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CB0360B-B3BD-4089-99C9-B31E096C38F3}"/>
                </a:ext>
              </a:extLst>
            </p:cNvPr>
            <p:cNvSpPr/>
            <p:nvPr/>
          </p:nvSpPr>
          <p:spPr>
            <a:xfrm>
              <a:off x="6729113" y="4067268"/>
              <a:ext cx="593125" cy="259860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5605254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0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9D53921-5CAD-465F-9FCC-00675D69DEBA}"/>
              </a:ext>
            </a:extLst>
          </p:cNvPr>
          <p:cNvGrpSpPr/>
          <p:nvPr/>
        </p:nvGrpSpPr>
        <p:grpSpPr>
          <a:xfrm>
            <a:off x="819971" y="2026913"/>
            <a:ext cx="3284300" cy="3229212"/>
            <a:chOff x="1095112" y="2198818"/>
            <a:chExt cx="2415925" cy="241589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4A5F4CE-F0C5-4443-A3EB-E1B5C99D0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0567" b="28609"/>
            <a:stretch/>
          </p:blipFill>
          <p:spPr>
            <a:xfrm>
              <a:off x="1095112" y="2198818"/>
              <a:ext cx="2415925" cy="2415897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E48E78E-7217-413F-B908-AAE33FB240B3}"/>
                </a:ext>
              </a:extLst>
            </p:cNvPr>
            <p:cNvSpPr/>
            <p:nvPr/>
          </p:nvSpPr>
          <p:spPr>
            <a:xfrm>
              <a:off x="1140261" y="4327128"/>
              <a:ext cx="382675" cy="174101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51D9DA-986F-47AB-BF9A-F65AC0BADF96}"/>
              </a:ext>
            </a:extLst>
          </p:cNvPr>
          <p:cNvGrpSpPr/>
          <p:nvPr/>
        </p:nvGrpSpPr>
        <p:grpSpPr>
          <a:xfrm>
            <a:off x="7941816" y="1425934"/>
            <a:ext cx="3595583" cy="4079496"/>
            <a:chOff x="8466854" y="2387491"/>
            <a:chExt cx="2415924" cy="26944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F31F150-5C10-4076-B2AD-8E81C42B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6854" y="2387491"/>
              <a:ext cx="2415924" cy="269449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D930DD-131C-4E7F-9409-57151C5997A2}"/>
                </a:ext>
              </a:extLst>
            </p:cNvPr>
            <p:cNvSpPr/>
            <p:nvPr/>
          </p:nvSpPr>
          <p:spPr>
            <a:xfrm>
              <a:off x="9941224" y="4502517"/>
              <a:ext cx="835573" cy="259860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2BF4F8-EB33-48D7-BEFD-65D62450C6A5}"/>
              </a:ext>
            </a:extLst>
          </p:cNvPr>
          <p:cNvSpPr/>
          <p:nvPr/>
        </p:nvSpPr>
        <p:spPr>
          <a:xfrm>
            <a:off x="1310548" y="109755"/>
            <a:ext cx="885099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spcBef>
                <a:spcPct val="0"/>
              </a:spcBef>
              <a:defRPr lang="ko-KR"/>
            </a:pPr>
            <a:r>
              <a:rPr kumimoji="0" lang="ko-KR" altLang="en-US" sz="2800" b="1" i="1" u="none" strike="noStrike" kern="0" cap="none" spc="0" normalizeH="0" baseline="0" dirty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개발환경구축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- JDK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설치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/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 환경변수 설정</a:t>
            </a:r>
            <a:endParaRPr lang="ko-KR" altLang="en-US" sz="2800" b="1" i="1" kern="0" dirty="0">
              <a:solidFill>
                <a:srgbClr val="272938"/>
              </a:solidFill>
              <a:ea typeface="맑은 고딕"/>
              <a:cs typeface="맑은 고딕"/>
            </a:endParaRPr>
          </a:p>
        </p:txBody>
      </p:sp>
      <p:sp>
        <p:nvSpPr>
          <p:cNvPr id="27" name="모서리가 둥근 직사각형 4">
            <a:extLst>
              <a:ext uri="{FF2B5EF4-FFF2-40B4-BE49-F238E27FC236}">
                <a16:creationId xmlns:a16="http://schemas.microsoft.com/office/drawing/2014/main" id="{B8D6851D-806F-41B2-8DBE-C85CF3E116C2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F74E47-4AA8-4183-B06E-8D50345CC062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806D5C93-1CAC-497E-921C-586A587FD8EB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0" name="모서리가 둥근 직사각형 9">
              <a:extLst>
                <a:ext uri="{FF2B5EF4-FFF2-40B4-BE49-F238E27FC236}">
                  <a16:creationId xmlns:a16="http://schemas.microsoft.com/office/drawing/2014/main" id="{AE430D90-2DF1-4FDE-85F8-9BB88905063B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1" name="모서리가 둥근 직사각형 10">
              <a:extLst>
                <a:ext uri="{FF2B5EF4-FFF2-40B4-BE49-F238E27FC236}">
                  <a16:creationId xmlns:a16="http://schemas.microsoft.com/office/drawing/2014/main" id="{9A123CAC-6914-4917-9DC6-2F71B6D4372A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2" name="모서리가 둥근 직사각형 11">
              <a:extLst>
                <a:ext uri="{FF2B5EF4-FFF2-40B4-BE49-F238E27FC236}">
                  <a16:creationId xmlns:a16="http://schemas.microsoft.com/office/drawing/2014/main" id="{E6F802A6-78B5-4138-875B-86389DE968DA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26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5760001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6F6FA03-D540-4508-9273-DCA13912E3BB}"/>
              </a:ext>
            </a:extLst>
          </p:cNvPr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23436A-1AA5-4BBF-BB65-90D1015989A6}"/>
              </a:ext>
            </a:extLst>
          </p:cNvPr>
          <p:cNvGrpSpPr/>
          <p:nvPr/>
        </p:nvGrpSpPr>
        <p:grpSpPr>
          <a:xfrm>
            <a:off x="929854" y="1419817"/>
            <a:ext cx="4680000" cy="3240000"/>
            <a:chOff x="1488124" y="1633612"/>
            <a:chExt cx="3716391" cy="2860980"/>
          </a:xfrm>
        </p:grpSpPr>
        <p:sp>
          <p:nvSpPr>
            <p:cNvPr id="14" name="직사각형 13"/>
            <p:cNvSpPr/>
            <p:nvPr/>
          </p:nvSpPr>
          <p:spPr>
            <a:xfrm>
              <a:off x="1488124" y="1633612"/>
              <a:ext cx="3716391" cy="286098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ko-KR"/>
              </a:pPr>
              <a:endParaRPr kumimoji="0" lang="ko-KR" altLang="en-US" sz="1800" b="1" i="0" u="none" strike="noStrike" kern="1200" cap="none" spc="0" normalizeH="0" baseline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D32E75-8664-474F-8D80-85C841617783}"/>
                </a:ext>
              </a:extLst>
            </p:cNvPr>
            <p:cNvSpPr/>
            <p:nvPr/>
          </p:nvSpPr>
          <p:spPr>
            <a:xfrm>
              <a:off x="2052770" y="3494211"/>
              <a:ext cx="872831" cy="233023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C469C71-7D32-4102-8C02-6B558D8C8BCE}"/>
                </a:ext>
              </a:extLst>
            </p:cNvPr>
            <p:cNvSpPr/>
            <p:nvPr/>
          </p:nvSpPr>
          <p:spPr>
            <a:xfrm>
              <a:off x="4034419" y="3219471"/>
              <a:ext cx="555793" cy="177594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E0C79C-EB45-4855-BDB2-892CE64E55C0}"/>
              </a:ext>
            </a:extLst>
          </p:cNvPr>
          <p:cNvGrpSpPr/>
          <p:nvPr/>
        </p:nvGrpSpPr>
        <p:grpSpPr>
          <a:xfrm>
            <a:off x="6110022" y="1419817"/>
            <a:ext cx="4680000" cy="3240000"/>
            <a:chOff x="6333370" y="1606207"/>
            <a:chExt cx="3828176" cy="2860980"/>
          </a:xfrm>
        </p:grpSpPr>
        <p:sp>
          <p:nvSpPr>
            <p:cNvPr id="15" name="직사각형 14"/>
            <p:cNvSpPr/>
            <p:nvPr/>
          </p:nvSpPr>
          <p:spPr>
            <a:xfrm>
              <a:off x="6333370" y="1606207"/>
              <a:ext cx="3828176" cy="286098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ko-KR"/>
              </a:pPr>
              <a:endParaRPr kumimoji="0" lang="ko-KR" altLang="en-US" sz="1800" b="1" i="0" u="none" strike="noStrike" kern="1200" cap="none" spc="0" normalizeH="0" baseline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310319-9CEA-49F2-8817-8B61F4276107}"/>
                </a:ext>
              </a:extLst>
            </p:cNvPr>
            <p:cNvSpPr/>
            <p:nvPr/>
          </p:nvSpPr>
          <p:spPr>
            <a:xfrm>
              <a:off x="6877127" y="3490081"/>
              <a:ext cx="939448" cy="239426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C6D398D-2931-4935-8D97-D0539F6C89EB}"/>
                </a:ext>
              </a:extLst>
            </p:cNvPr>
            <p:cNvSpPr/>
            <p:nvPr/>
          </p:nvSpPr>
          <p:spPr>
            <a:xfrm>
              <a:off x="8978391" y="3211905"/>
              <a:ext cx="604864" cy="184400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4" name="TextBox 44">
            <a:extLst>
              <a:ext uri="{FF2B5EF4-FFF2-40B4-BE49-F238E27FC236}">
                <a16:creationId xmlns:a16="http://schemas.microsoft.com/office/drawing/2014/main" id="{1B88BE1E-BA7E-4B93-BCCD-D8C6F728249D}"/>
              </a:ext>
            </a:extLst>
          </p:cNvPr>
          <p:cNvSpPr txBox="1"/>
          <p:nvPr/>
        </p:nvSpPr>
        <p:spPr>
          <a:xfrm>
            <a:off x="619519" y="4877658"/>
            <a:ext cx="10547834" cy="147732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a typeface="맑은 고딕"/>
                <a:cs typeface="맑은 고딕"/>
              </a:rPr>
              <a:t>새로 만들기 선택</a:t>
            </a:r>
            <a:endParaRPr lang="en-US" altLang="ko-KR" dirty="0">
              <a:ea typeface="맑은 고딕"/>
              <a:cs typeface="맑은 고딕"/>
            </a:endParaRPr>
          </a:p>
          <a:p>
            <a:pPr lvl="0">
              <a:defRPr/>
            </a:pPr>
            <a:endParaRPr lang="en-US" altLang="ko-KR" dirty="0">
              <a:ea typeface="맑은 고딕"/>
              <a:cs typeface="맑은 고딕"/>
            </a:endParaRPr>
          </a:p>
          <a:p>
            <a:pPr lvl="1">
              <a:defRPr/>
            </a:pPr>
            <a:r>
              <a:rPr lang="ko-KR" altLang="en-US" dirty="0">
                <a:ea typeface="맑은 고딕"/>
                <a:cs typeface="맑은 고딕"/>
              </a:rPr>
              <a:t> 변수 명 </a:t>
            </a:r>
            <a:r>
              <a:rPr lang="en-US" altLang="ko-KR" dirty="0">
                <a:ea typeface="맑은 고딕"/>
                <a:cs typeface="맑은 고딕"/>
              </a:rPr>
              <a:t>: JAVA_HOME			  </a:t>
            </a:r>
            <a:r>
              <a:rPr lang="ko-KR" altLang="en-US" dirty="0">
                <a:ea typeface="맑은 고딕"/>
                <a:cs typeface="맑은 고딕"/>
              </a:rPr>
              <a:t>변수 명 </a:t>
            </a:r>
            <a:r>
              <a:rPr lang="en-US" altLang="ko-KR" dirty="0">
                <a:ea typeface="맑은 고딕"/>
                <a:cs typeface="맑은 고딕"/>
              </a:rPr>
              <a:t>: CLASSPATH</a:t>
            </a:r>
          </a:p>
          <a:p>
            <a:pPr lvl="1">
              <a:defRPr/>
            </a:pPr>
            <a:r>
              <a:rPr lang="ko-KR" altLang="en-US" dirty="0">
                <a:ea typeface="맑은 고딕"/>
                <a:cs typeface="맑은 고딕"/>
              </a:rPr>
              <a:t> 변수 값 </a:t>
            </a:r>
            <a:r>
              <a:rPr lang="en-US" altLang="ko-KR" dirty="0">
                <a:ea typeface="맑은 고딕"/>
                <a:cs typeface="맑은 고딕"/>
              </a:rPr>
              <a:t>:</a:t>
            </a:r>
            <a:r>
              <a:rPr lang="ko-KR" altLang="en-US" dirty="0">
                <a:ea typeface="맑은 고딕"/>
                <a:cs typeface="맑은 고딕"/>
              </a:rPr>
              <a:t> </a:t>
            </a:r>
            <a:r>
              <a:rPr lang="en-US" altLang="ko-KR" dirty="0">
                <a:ea typeface="맑은 고딕"/>
                <a:cs typeface="맑은 고딕"/>
              </a:rPr>
              <a:t>C:\Program Files\java\jdk-19	  </a:t>
            </a:r>
            <a:r>
              <a:rPr lang="ko-KR" altLang="en-US" dirty="0">
                <a:ea typeface="맑은 고딕"/>
                <a:cs typeface="맑은 고딕"/>
              </a:rPr>
              <a:t>변수 값 </a:t>
            </a:r>
            <a:r>
              <a:rPr lang="en-US" altLang="ko-KR" dirty="0">
                <a:ea typeface="맑은 고딕"/>
                <a:cs typeface="맑은 고딕"/>
              </a:rPr>
              <a:t>:</a:t>
            </a:r>
            <a:r>
              <a:rPr lang="ko-KR" altLang="en-US" dirty="0">
                <a:ea typeface="맑은 고딕"/>
                <a:cs typeface="맑은 고딕"/>
              </a:rPr>
              <a:t> </a:t>
            </a:r>
            <a:r>
              <a:rPr lang="en-US" altLang="ko-KR" dirty="0">
                <a:ea typeface="맑은 고딕"/>
                <a:cs typeface="맑은 고딕"/>
              </a:rPr>
              <a:t>%JAVA_HOME%\lib</a:t>
            </a:r>
          </a:p>
          <a:p>
            <a:pPr lvl="1">
              <a:defRPr/>
            </a:pPr>
            <a:endParaRPr lang="en-US" altLang="ko-KR" dirty="0">
              <a:ea typeface="맑은 고딕"/>
              <a:cs typeface="맑은 고딕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5FB1B39-F9EB-487C-9F70-AE296960FF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2824" y="5241598"/>
            <a:ext cx="252000" cy="252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8373DF7-0F09-4546-9982-0AD65053E3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98747" y="5241598"/>
            <a:ext cx="252000" cy="252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5E5F335-6737-4C8F-A7D2-43B5445673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0905" y="2640067"/>
            <a:ext cx="252000" cy="252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8240623-3296-4DB4-80D7-C5BC7DB26D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74773" y="2602705"/>
            <a:ext cx="252000" cy="252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3E7EAF-0F35-4CC6-9B68-9AA05E35F634}"/>
              </a:ext>
            </a:extLst>
          </p:cNvPr>
          <p:cNvSpPr/>
          <p:nvPr/>
        </p:nvSpPr>
        <p:spPr>
          <a:xfrm>
            <a:off x="1310548" y="109755"/>
            <a:ext cx="885099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spcBef>
                <a:spcPct val="0"/>
              </a:spcBef>
              <a:defRPr lang="ko-KR"/>
            </a:pPr>
            <a:r>
              <a:rPr kumimoji="0" lang="ko-KR" altLang="en-US" sz="2800" b="1" i="1" u="none" strike="noStrike" kern="0" cap="none" spc="0" normalizeH="0" baseline="0" dirty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개발환경구축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- JDK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설치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/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 환경변수 설정</a:t>
            </a:r>
            <a:endParaRPr lang="ko-KR" altLang="en-US" sz="2800" b="1" i="1" kern="0" dirty="0">
              <a:solidFill>
                <a:srgbClr val="272938"/>
              </a:solidFill>
              <a:ea typeface="맑은 고딕"/>
              <a:cs typeface="맑은 고딕"/>
            </a:endParaRPr>
          </a:p>
        </p:txBody>
      </p:sp>
      <p:sp>
        <p:nvSpPr>
          <p:cNvPr id="29" name="모서리가 둥근 직사각형 4">
            <a:extLst>
              <a:ext uri="{FF2B5EF4-FFF2-40B4-BE49-F238E27FC236}">
                <a16:creationId xmlns:a16="http://schemas.microsoft.com/office/drawing/2014/main" id="{E799E9F5-1CD9-441B-8787-CDC84FE0662E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04A6ECC-62CC-441D-BC25-827D47E801D2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9BA547A6-FED2-416B-954A-AAC004D196B0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3" name="모서리가 둥근 직사각형 9">
              <a:extLst>
                <a:ext uri="{FF2B5EF4-FFF2-40B4-BE49-F238E27FC236}">
                  <a16:creationId xmlns:a16="http://schemas.microsoft.com/office/drawing/2014/main" id="{281F8CC1-0E3C-4815-8BFF-3DAD7110C169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4" name="모서리가 둥근 직사각형 10">
              <a:extLst>
                <a:ext uri="{FF2B5EF4-FFF2-40B4-BE49-F238E27FC236}">
                  <a16:creationId xmlns:a16="http://schemas.microsoft.com/office/drawing/2014/main" id="{E29F71F0-77CC-4861-B944-23F9F1149501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5" name="모서리가 둥근 직사각형 11">
              <a:extLst>
                <a:ext uri="{FF2B5EF4-FFF2-40B4-BE49-F238E27FC236}">
                  <a16:creationId xmlns:a16="http://schemas.microsoft.com/office/drawing/2014/main" id="{88189BA3-ED44-4A7A-8AC6-F03754110A54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5910054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0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6D8DEB-78C5-4557-AC4E-A5659FDC49F4}"/>
              </a:ext>
            </a:extLst>
          </p:cNvPr>
          <p:cNvGrpSpPr/>
          <p:nvPr/>
        </p:nvGrpSpPr>
        <p:grpSpPr>
          <a:xfrm>
            <a:off x="554988" y="1724257"/>
            <a:ext cx="3213519" cy="3483913"/>
            <a:chOff x="532444" y="1460562"/>
            <a:chExt cx="2713164" cy="278853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ECD1762-8B89-4E3C-82B2-3A8DE2199518}"/>
                </a:ext>
              </a:extLst>
            </p:cNvPr>
            <p:cNvGrpSpPr/>
            <p:nvPr/>
          </p:nvGrpSpPr>
          <p:grpSpPr>
            <a:xfrm>
              <a:off x="532444" y="1460562"/>
              <a:ext cx="2713164" cy="2788534"/>
              <a:chOff x="951061" y="1949870"/>
              <a:chExt cx="3284300" cy="3691578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 rotWithShape="1">
              <a:blip r:embed="rId2"/>
              <a:srcRect r="28140" b="14494"/>
              <a:stretch/>
            </p:blipFill>
            <p:spPr>
              <a:xfrm>
                <a:off x="951061" y="1949870"/>
                <a:ext cx="3284300" cy="3691578"/>
              </a:xfrm>
              <a:prstGeom prst="rect">
                <a:avLst/>
              </a:prstGeom>
            </p:spPr>
          </p:pic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B452DD66-7B71-4975-B7C7-104DA5422A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3230" y="2315398"/>
                <a:ext cx="522912" cy="151369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AC4871B-6EA2-4BA3-9FE3-9D6EF97DA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2259" y="2696607"/>
                <a:ext cx="1896897" cy="598528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64D9D6-9FE9-4579-8C13-26AC9C56BBE2}"/>
                </a:ext>
              </a:extLst>
            </p:cNvPr>
            <p:cNvSpPr/>
            <p:nvPr/>
          </p:nvSpPr>
          <p:spPr>
            <a:xfrm>
              <a:off x="693130" y="3193777"/>
              <a:ext cx="2327407" cy="195736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52DEB5-01F4-4E6E-96E7-BEC862386F99}"/>
                </a:ext>
              </a:extLst>
            </p:cNvPr>
            <p:cNvSpPr/>
            <p:nvPr/>
          </p:nvSpPr>
          <p:spPr>
            <a:xfrm>
              <a:off x="1938499" y="3642236"/>
              <a:ext cx="598866" cy="195736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F2AFDE-F645-46A6-8BDD-9B755C322CB0}"/>
              </a:ext>
            </a:extLst>
          </p:cNvPr>
          <p:cNvGrpSpPr/>
          <p:nvPr/>
        </p:nvGrpSpPr>
        <p:grpSpPr>
          <a:xfrm>
            <a:off x="3958826" y="2578078"/>
            <a:ext cx="4183309" cy="2630092"/>
            <a:chOff x="3654656" y="1856919"/>
            <a:chExt cx="4779226" cy="223840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직사각형 16"/>
            <p:cNvSpPr/>
            <p:nvPr/>
          </p:nvSpPr>
          <p:spPr>
            <a:xfrm>
              <a:off x="3654656" y="1856919"/>
              <a:ext cx="4779226" cy="2238406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 algn="ctr">
                <a:defRPr lang="ko-KR"/>
              </a:pPr>
              <a:endParaRPr lang="ko-KR" altLang="en-US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6838DC6-B76A-47A7-BF67-3FD18D8A9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2365" y="2175744"/>
              <a:ext cx="3402311" cy="1316720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D8D628-8BFF-4069-9D2B-B7244C8104A2}"/>
                </a:ext>
              </a:extLst>
            </p:cNvPr>
            <p:cNvSpPr/>
            <p:nvPr/>
          </p:nvSpPr>
          <p:spPr>
            <a:xfrm>
              <a:off x="7472386" y="2062703"/>
              <a:ext cx="865550" cy="202578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EFDDB90-C6C7-480D-8A50-B3B093C87D78}"/>
                </a:ext>
              </a:extLst>
            </p:cNvPr>
            <p:cNvCxnSpPr>
              <a:cxnSpLocks/>
            </p:cNvCxnSpPr>
            <p:nvPr/>
          </p:nvCxnSpPr>
          <p:spPr>
            <a:xfrm>
              <a:off x="3916649" y="2212853"/>
              <a:ext cx="1012921" cy="1"/>
            </a:xfrm>
            <a:prstGeom prst="line">
              <a:avLst/>
            </a:prstGeom>
            <a:ln w="38100">
              <a:solidFill>
                <a:srgbClr val="FE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00DC757-9B3D-45F5-8139-5AFD0999DC26}"/>
                </a:ext>
              </a:extLst>
            </p:cNvPr>
            <p:cNvSpPr/>
            <p:nvPr/>
          </p:nvSpPr>
          <p:spPr>
            <a:xfrm>
              <a:off x="6641201" y="3845469"/>
              <a:ext cx="816349" cy="224530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5DB114E9-4EAA-4475-8748-7563CD907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454" y="2567387"/>
            <a:ext cx="2778836" cy="21613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03E95B-471F-443D-A3EB-907D626BC5D5}"/>
              </a:ext>
            </a:extLst>
          </p:cNvPr>
          <p:cNvSpPr/>
          <p:nvPr/>
        </p:nvSpPr>
        <p:spPr>
          <a:xfrm>
            <a:off x="1310548" y="109755"/>
            <a:ext cx="885099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spcBef>
                <a:spcPct val="0"/>
              </a:spcBef>
              <a:defRPr lang="ko-KR"/>
            </a:pPr>
            <a:r>
              <a:rPr kumimoji="0" lang="ko-KR" altLang="en-US" sz="2800" b="1" i="1" u="none" strike="noStrike" kern="0" cap="none" spc="0" normalizeH="0" baseline="0" dirty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개발환경구축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- JDK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설치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/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 환경변수 설정</a:t>
            </a:r>
            <a:endParaRPr lang="ko-KR" altLang="en-US" sz="2800" b="1" i="1" kern="0" dirty="0">
              <a:solidFill>
                <a:srgbClr val="272938"/>
              </a:solidFill>
              <a:ea typeface="맑은 고딕"/>
              <a:cs typeface="맑은 고딕"/>
            </a:endParaRPr>
          </a:p>
        </p:txBody>
      </p:sp>
      <p:sp>
        <p:nvSpPr>
          <p:cNvPr id="30" name="모서리가 둥근 직사각형 4">
            <a:extLst>
              <a:ext uri="{FF2B5EF4-FFF2-40B4-BE49-F238E27FC236}">
                <a16:creationId xmlns:a16="http://schemas.microsoft.com/office/drawing/2014/main" id="{C651CBB1-467F-43F7-8047-CABE74305F20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32" name="TextBox 44">
            <a:extLst>
              <a:ext uri="{FF2B5EF4-FFF2-40B4-BE49-F238E27FC236}">
                <a16:creationId xmlns:a16="http://schemas.microsoft.com/office/drawing/2014/main" id="{EC00210D-45B7-43A0-9D3C-F3078910C3D6}"/>
              </a:ext>
            </a:extLst>
          </p:cNvPr>
          <p:cNvSpPr txBox="1"/>
          <p:nvPr/>
        </p:nvSpPr>
        <p:spPr>
          <a:xfrm>
            <a:off x="1128721" y="5754037"/>
            <a:ext cx="9639797" cy="45875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90000" bIns="90000">
            <a:spAutoFit/>
          </a:bodyPr>
          <a:lstStyle/>
          <a:p>
            <a:r>
              <a:rPr lang="en-US" altLang="ko-KR" dirty="0"/>
              <a:t> - Path </a:t>
            </a:r>
            <a:r>
              <a:rPr lang="ko-KR" altLang="en-US" dirty="0"/>
              <a:t>선택 </a:t>
            </a:r>
            <a:r>
              <a:rPr lang="en-US" altLang="ko-KR" dirty="0"/>
              <a:t>&gt; </a:t>
            </a:r>
            <a:r>
              <a:rPr lang="ko-KR" altLang="en-US" dirty="0"/>
              <a:t>편집 </a:t>
            </a:r>
            <a:r>
              <a:rPr lang="en-US" altLang="ko-KR" dirty="0"/>
              <a:t>&gt; </a:t>
            </a:r>
            <a:r>
              <a:rPr lang="ko-KR" altLang="en-US" dirty="0"/>
              <a:t>새로 만들기 </a:t>
            </a:r>
            <a:r>
              <a:rPr lang="en-US" altLang="ko-KR" dirty="0"/>
              <a:t>&gt; %JAVA_HOME%\bin &gt; </a:t>
            </a:r>
            <a:r>
              <a:rPr lang="ko-KR" altLang="en-US" dirty="0"/>
              <a:t>확인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3492C5-BC10-4A08-B189-CC02DBA8535B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CB57A20B-CC49-4F4F-BE39-C9A101757EFD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4" name="모서리가 둥근 직사각형 9">
              <a:extLst>
                <a:ext uri="{FF2B5EF4-FFF2-40B4-BE49-F238E27FC236}">
                  <a16:creationId xmlns:a16="http://schemas.microsoft.com/office/drawing/2014/main" id="{B5BD6AF5-B9B5-437C-B4DA-8856E83B2AEC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5" name="모서리가 둥근 직사각형 10">
              <a:extLst>
                <a:ext uri="{FF2B5EF4-FFF2-40B4-BE49-F238E27FC236}">
                  <a16:creationId xmlns:a16="http://schemas.microsoft.com/office/drawing/2014/main" id="{5E9D7A51-6C45-42A9-903A-05B12D033E3A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6" name="모서리가 둥근 직사각형 11">
              <a:extLst>
                <a:ext uri="{FF2B5EF4-FFF2-40B4-BE49-F238E27FC236}">
                  <a16:creationId xmlns:a16="http://schemas.microsoft.com/office/drawing/2014/main" id="{46500893-9FB5-4BC3-91FF-1B270E550BBB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78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6321115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310548" y="109755"/>
            <a:ext cx="999602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spcBef>
                <a:spcPct val="0"/>
              </a:spcBef>
              <a:defRPr lang="ko-KR"/>
            </a:pPr>
            <a:r>
              <a:rPr kumimoji="0" lang="ko-KR" altLang="en-US" sz="28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개발환경구축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- </a:t>
            </a:r>
            <a:r>
              <a:rPr lang="ko-KR" altLang="en-US" sz="2800" b="1" i="1" kern="0" dirty="0" err="1">
                <a:solidFill>
                  <a:srgbClr val="272938"/>
                </a:solidFill>
                <a:effectLst/>
                <a:ea typeface="맑은 고딕"/>
                <a:cs typeface="맑은 고딕"/>
              </a:rPr>
              <a:t>파이썬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 설치</a:t>
            </a:r>
          </a:p>
        </p:txBody>
      </p: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0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5203F1-C187-4DE1-B157-DEA85E9F7617}"/>
              </a:ext>
            </a:extLst>
          </p:cNvPr>
          <p:cNvGrpSpPr/>
          <p:nvPr/>
        </p:nvGrpSpPr>
        <p:grpSpPr>
          <a:xfrm>
            <a:off x="493885" y="1571309"/>
            <a:ext cx="5368767" cy="3515656"/>
            <a:chOff x="960582" y="1559197"/>
            <a:chExt cx="4814692" cy="306408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819EE78-C3CA-4666-8D71-0F4B3ECB09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380" b="50000"/>
            <a:stretch>
              <a:fillRect/>
            </a:stretch>
          </p:blipFill>
          <p:spPr>
            <a:xfrm>
              <a:off x="960582" y="1559197"/>
              <a:ext cx="4814692" cy="3064087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E88A46-AEB0-453C-9775-6A689AA92A2C}"/>
                </a:ext>
              </a:extLst>
            </p:cNvPr>
            <p:cNvSpPr/>
            <p:nvPr/>
          </p:nvSpPr>
          <p:spPr>
            <a:xfrm>
              <a:off x="4140176" y="2517234"/>
              <a:ext cx="1492855" cy="273721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15A6B31-EBAB-4F6B-90DC-925691ACAF3C}"/>
                </a:ext>
              </a:extLst>
            </p:cNvPr>
            <p:cNvSpPr/>
            <p:nvPr/>
          </p:nvSpPr>
          <p:spPr>
            <a:xfrm>
              <a:off x="2594765" y="3816012"/>
              <a:ext cx="1642150" cy="273721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F3CE49-CE07-4BFF-AEA2-4C1A70E21039}"/>
              </a:ext>
            </a:extLst>
          </p:cNvPr>
          <p:cNvGrpSpPr/>
          <p:nvPr/>
        </p:nvGrpSpPr>
        <p:grpSpPr>
          <a:xfrm>
            <a:off x="6124746" y="1559197"/>
            <a:ext cx="5429398" cy="3527768"/>
            <a:chOff x="6329349" y="1559197"/>
            <a:chExt cx="4977225" cy="30640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29349" y="1559197"/>
              <a:ext cx="4977225" cy="306408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C20D1B8-E0EA-4481-A235-C297C92620D9}"/>
                </a:ext>
              </a:extLst>
            </p:cNvPr>
            <p:cNvSpPr/>
            <p:nvPr/>
          </p:nvSpPr>
          <p:spPr>
            <a:xfrm>
              <a:off x="7645376" y="4284250"/>
              <a:ext cx="1435411" cy="273721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66BA149-8203-496C-AB4F-D111B823DFEC}"/>
                </a:ext>
              </a:extLst>
            </p:cNvPr>
            <p:cNvSpPr/>
            <p:nvPr/>
          </p:nvSpPr>
          <p:spPr>
            <a:xfrm>
              <a:off x="7711278" y="2627565"/>
              <a:ext cx="3115930" cy="766162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2" name="모서리가 둥근 직사각형 4">
            <a:extLst>
              <a:ext uri="{FF2B5EF4-FFF2-40B4-BE49-F238E27FC236}">
                <a16:creationId xmlns:a16="http://schemas.microsoft.com/office/drawing/2014/main" id="{7CA34FCB-5755-4960-BBE7-999AED4EF687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31B1731A-02E9-4706-A16E-67A2C50ED9C2}"/>
              </a:ext>
            </a:extLst>
          </p:cNvPr>
          <p:cNvSpPr txBox="1"/>
          <p:nvPr/>
        </p:nvSpPr>
        <p:spPr>
          <a:xfrm>
            <a:off x="1128721" y="5754037"/>
            <a:ext cx="9639797" cy="45875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90000" bIns="90000">
            <a:spAutoFit/>
          </a:bodyPr>
          <a:lstStyle/>
          <a:p>
            <a:r>
              <a:rPr lang="en-US" altLang="ko-KR" dirty="0"/>
              <a:t> - </a:t>
            </a:r>
            <a:r>
              <a:rPr lang="en-US" altLang="ko-KR" dirty="0" err="1"/>
              <a:t>env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python</a:t>
            </a:r>
            <a:r>
              <a:rPr lang="ko-KR" altLang="en-US" dirty="0"/>
              <a:t> 설치 파일 실행 </a:t>
            </a:r>
            <a:r>
              <a:rPr lang="en-US" altLang="ko-KR" dirty="0"/>
              <a:t>&gt; Add python.exe to PATH </a:t>
            </a:r>
            <a:r>
              <a:rPr lang="ko-KR" altLang="en-US" dirty="0"/>
              <a:t>체크 </a:t>
            </a:r>
            <a:r>
              <a:rPr lang="en-US" altLang="ko-KR" dirty="0"/>
              <a:t>&gt; </a:t>
            </a:r>
            <a:r>
              <a:rPr lang="ko-KR" altLang="en-US" dirty="0"/>
              <a:t>설치 진행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9B53CF-1E9D-4086-8704-1C3B10343D0B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BB307205-DCDA-4A19-9263-BE72DED762F0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6" name="모서리가 둥근 직사각형 9">
              <a:extLst>
                <a:ext uri="{FF2B5EF4-FFF2-40B4-BE49-F238E27FC236}">
                  <a16:creationId xmlns:a16="http://schemas.microsoft.com/office/drawing/2014/main" id="{99441CAC-6B09-45B8-BD69-458A62AC3AE6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7" name="모서리가 둥근 직사각형 10">
              <a:extLst>
                <a:ext uri="{FF2B5EF4-FFF2-40B4-BE49-F238E27FC236}">
                  <a16:creationId xmlns:a16="http://schemas.microsoft.com/office/drawing/2014/main" id="{C2F7FB1D-936C-4DCE-BED2-D80CFA102DB3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8" name="모서리가 둥근 직사각형 11">
              <a:extLst>
                <a:ext uri="{FF2B5EF4-FFF2-40B4-BE49-F238E27FC236}">
                  <a16:creationId xmlns:a16="http://schemas.microsoft.com/office/drawing/2014/main" id="{0F2C2CC0-72B6-4C24-9BC5-5FBA3B55A5EC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98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6658012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0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457D55-92AF-4EF6-BDC7-01CDE1C52A42}"/>
              </a:ext>
            </a:extLst>
          </p:cNvPr>
          <p:cNvGrpSpPr/>
          <p:nvPr/>
        </p:nvGrpSpPr>
        <p:grpSpPr>
          <a:xfrm>
            <a:off x="572988" y="1605574"/>
            <a:ext cx="4944527" cy="3530758"/>
            <a:chOff x="678884" y="1544095"/>
            <a:chExt cx="4814692" cy="306408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E76B885-D450-47BC-984D-967F5C01B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380" b="50000"/>
            <a:stretch>
              <a:fillRect/>
            </a:stretch>
          </p:blipFill>
          <p:spPr>
            <a:xfrm>
              <a:off x="678884" y="1544095"/>
              <a:ext cx="4814692" cy="3064087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030DDD7-6296-4D6A-8F35-ADED663B62DB}"/>
                </a:ext>
              </a:extLst>
            </p:cNvPr>
            <p:cNvSpPr/>
            <p:nvPr/>
          </p:nvSpPr>
          <p:spPr>
            <a:xfrm>
              <a:off x="3848750" y="2541044"/>
              <a:ext cx="1492855" cy="273721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486ACEB-3D82-4983-8583-AB61BF6EDC0D}"/>
                </a:ext>
              </a:extLst>
            </p:cNvPr>
            <p:cNvSpPr/>
            <p:nvPr/>
          </p:nvSpPr>
          <p:spPr>
            <a:xfrm>
              <a:off x="2265155" y="4122185"/>
              <a:ext cx="2060788" cy="273721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D96EE-A88C-4300-A4F0-F3F9D174C93E}"/>
              </a:ext>
            </a:extLst>
          </p:cNvPr>
          <p:cNvGrpSpPr/>
          <p:nvPr/>
        </p:nvGrpSpPr>
        <p:grpSpPr>
          <a:xfrm>
            <a:off x="5783010" y="1501944"/>
            <a:ext cx="5667563" cy="3738017"/>
            <a:chOff x="6091184" y="1544095"/>
            <a:chExt cx="4879485" cy="30640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91184" y="1544095"/>
              <a:ext cx="4879485" cy="3064088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E2ACFCC-F62F-4676-93D9-1CC1C4497801}"/>
                </a:ext>
              </a:extLst>
            </p:cNvPr>
            <p:cNvSpPr/>
            <p:nvPr/>
          </p:nvSpPr>
          <p:spPr>
            <a:xfrm>
              <a:off x="6358835" y="3980806"/>
              <a:ext cx="908189" cy="136860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4D21F2-2D8C-4D99-A9D1-7247563CB320}"/>
                </a:ext>
              </a:extLst>
            </p:cNvPr>
            <p:cNvSpPr/>
            <p:nvPr/>
          </p:nvSpPr>
          <p:spPr>
            <a:xfrm>
              <a:off x="9499476" y="4372385"/>
              <a:ext cx="749644" cy="212276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721FC6-1975-46E9-B56C-750E53908C22}"/>
              </a:ext>
            </a:extLst>
          </p:cNvPr>
          <p:cNvSpPr/>
          <p:nvPr/>
        </p:nvSpPr>
        <p:spPr>
          <a:xfrm>
            <a:off x="1310548" y="109755"/>
            <a:ext cx="999602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spcBef>
                <a:spcPct val="0"/>
              </a:spcBef>
              <a:defRPr lang="ko-KR"/>
            </a:pPr>
            <a:r>
              <a:rPr kumimoji="0" lang="ko-KR" altLang="en-US" sz="28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개발환경구축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- </a:t>
            </a:r>
            <a:r>
              <a:rPr lang="ko-KR" altLang="en-US" sz="2800" b="1" i="1" kern="0" dirty="0" err="1">
                <a:solidFill>
                  <a:srgbClr val="272938"/>
                </a:solidFill>
                <a:effectLst/>
                <a:ea typeface="맑은 고딕"/>
                <a:cs typeface="맑은 고딕"/>
              </a:rPr>
              <a:t>파이썬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 설치</a:t>
            </a:r>
          </a:p>
        </p:txBody>
      </p:sp>
      <p:sp>
        <p:nvSpPr>
          <p:cNvPr id="22" name="모서리가 둥근 직사각형 4">
            <a:extLst>
              <a:ext uri="{FF2B5EF4-FFF2-40B4-BE49-F238E27FC236}">
                <a16:creationId xmlns:a16="http://schemas.microsoft.com/office/drawing/2014/main" id="{D39EB065-BBFC-4027-B8CC-850BC7B1E2CD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7CC88CF3-335B-4877-9D16-637C96EC3E5F}"/>
              </a:ext>
            </a:extLst>
          </p:cNvPr>
          <p:cNvSpPr txBox="1"/>
          <p:nvPr/>
        </p:nvSpPr>
        <p:spPr>
          <a:xfrm>
            <a:off x="1128721" y="5754037"/>
            <a:ext cx="9639797" cy="45875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90000" bIns="90000">
            <a:spAutoFit/>
          </a:bodyPr>
          <a:lstStyle/>
          <a:p>
            <a:r>
              <a:rPr lang="en-US" altLang="ko-KR" dirty="0"/>
              <a:t> - </a:t>
            </a:r>
            <a:r>
              <a:rPr lang="en-US" altLang="ko-KR" dirty="0" err="1"/>
              <a:t>env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 err="1"/>
              <a:t>VScode</a:t>
            </a:r>
            <a:r>
              <a:rPr lang="ko-KR" altLang="en-US" dirty="0"/>
              <a:t> 설치 파일 실행 </a:t>
            </a:r>
            <a:r>
              <a:rPr lang="en-US" altLang="ko-KR" dirty="0"/>
              <a:t>&gt; </a:t>
            </a:r>
            <a:r>
              <a:rPr lang="ko-KR" altLang="en-US" dirty="0"/>
              <a:t>동의합니다 체크 </a:t>
            </a:r>
            <a:r>
              <a:rPr lang="en-US" altLang="ko-KR" dirty="0"/>
              <a:t>&gt; </a:t>
            </a:r>
            <a:r>
              <a:rPr lang="ko-KR" altLang="en-US" dirty="0"/>
              <a:t>설치 진행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AF9097-0612-45A2-A84F-FE7E7D0543E2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CE970785-7976-4C9C-B16D-EB92C7352451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6" name="모서리가 둥근 직사각형 9">
              <a:extLst>
                <a:ext uri="{FF2B5EF4-FFF2-40B4-BE49-F238E27FC236}">
                  <a16:creationId xmlns:a16="http://schemas.microsoft.com/office/drawing/2014/main" id="{82370810-9D6E-44FF-9519-F6208438B93D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7" name="모서리가 둥근 직사각형 10">
              <a:extLst>
                <a:ext uri="{FF2B5EF4-FFF2-40B4-BE49-F238E27FC236}">
                  <a16:creationId xmlns:a16="http://schemas.microsoft.com/office/drawing/2014/main" id="{C1ABBEA8-A8C5-419E-AD70-1DCAF4480061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8" name="모서리가 둥근 직사각형 11">
              <a:extLst>
                <a:ext uri="{FF2B5EF4-FFF2-40B4-BE49-F238E27FC236}">
                  <a16:creationId xmlns:a16="http://schemas.microsoft.com/office/drawing/2014/main" id="{3141E415-9AFF-4398-92E7-A2DEA685B9D6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94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6849621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0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8FD13A-E0EF-422F-8538-47533E7E194D}"/>
              </a:ext>
            </a:extLst>
          </p:cNvPr>
          <p:cNvGrpSpPr/>
          <p:nvPr/>
        </p:nvGrpSpPr>
        <p:grpSpPr>
          <a:xfrm>
            <a:off x="2441276" y="1462972"/>
            <a:ext cx="7309447" cy="3932056"/>
            <a:chOff x="2334272" y="2248906"/>
            <a:chExt cx="7309447" cy="3932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r="14200" b="52050"/>
            <a:stretch>
              <a:fillRect/>
            </a:stretch>
          </p:blipFill>
          <p:spPr>
            <a:xfrm>
              <a:off x="2334272" y="2248906"/>
              <a:ext cx="7309447" cy="393205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685CD6-2434-419E-BDB4-0538BC820353}"/>
                </a:ext>
              </a:extLst>
            </p:cNvPr>
            <p:cNvSpPr/>
            <p:nvPr/>
          </p:nvSpPr>
          <p:spPr>
            <a:xfrm>
              <a:off x="2344000" y="4486169"/>
              <a:ext cx="360627" cy="352073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261AB30-E61B-4E0F-B400-D8F850BEB1E6}"/>
                </a:ext>
              </a:extLst>
            </p:cNvPr>
            <p:cNvSpPr/>
            <p:nvPr/>
          </p:nvSpPr>
          <p:spPr>
            <a:xfrm>
              <a:off x="2901633" y="2950952"/>
              <a:ext cx="559385" cy="273721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C9D8DDB-F667-4B7B-BD52-C8DA9A27EE58}"/>
                </a:ext>
              </a:extLst>
            </p:cNvPr>
            <p:cNvSpPr/>
            <p:nvPr/>
          </p:nvSpPr>
          <p:spPr>
            <a:xfrm>
              <a:off x="4598002" y="3672114"/>
              <a:ext cx="569739" cy="273721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39D95C-B5FA-416F-B5D2-40FACB58458D}"/>
              </a:ext>
            </a:extLst>
          </p:cNvPr>
          <p:cNvSpPr/>
          <p:nvPr/>
        </p:nvSpPr>
        <p:spPr>
          <a:xfrm>
            <a:off x="1310548" y="109755"/>
            <a:ext cx="999602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spcBef>
                <a:spcPct val="0"/>
              </a:spcBef>
              <a:defRPr lang="ko-KR"/>
            </a:pPr>
            <a:r>
              <a:rPr kumimoji="0" lang="ko-KR" altLang="en-US" sz="28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개발환경구축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- </a:t>
            </a:r>
            <a:r>
              <a:rPr lang="ko-KR" altLang="en-US" sz="2800" b="1" i="1" kern="0" dirty="0" err="1">
                <a:solidFill>
                  <a:srgbClr val="272938"/>
                </a:solidFill>
                <a:effectLst/>
                <a:ea typeface="맑은 고딕"/>
                <a:cs typeface="맑은 고딕"/>
              </a:rPr>
              <a:t>파이썬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 설치</a:t>
            </a:r>
          </a:p>
        </p:txBody>
      </p:sp>
      <p:sp>
        <p:nvSpPr>
          <p:cNvPr id="19" name="모서리가 둥근 직사각형 4">
            <a:extLst>
              <a:ext uri="{FF2B5EF4-FFF2-40B4-BE49-F238E27FC236}">
                <a16:creationId xmlns:a16="http://schemas.microsoft.com/office/drawing/2014/main" id="{43C7DD5B-8FC8-4F54-90D5-6C7E980FB544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6F576341-CAF4-4061-BAA5-372125084137}"/>
              </a:ext>
            </a:extLst>
          </p:cNvPr>
          <p:cNvSpPr txBox="1"/>
          <p:nvPr/>
        </p:nvSpPr>
        <p:spPr>
          <a:xfrm>
            <a:off x="1128721" y="5754037"/>
            <a:ext cx="9639797" cy="45875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90000" bIns="9000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확장 탭 선택</a:t>
            </a:r>
            <a:r>
              <a:rPr lang="en-US" altLang="ko-KR" dirty="0"/>
              <a:t> &gt; python</a:t>
            </a:r>
            <a:r>
              <a:rPr lang="ko-KR" altLang="en-US" dirty="0"/>
              <a:t> 검색 </a:t>
            </a:r>
            <a:r>
              <a:rPr lang="en-US" altLang="ko-KR" dirty="0"/>
              <a:t> &gt; </a:t>
            </a:r>
            <a:r>
              <a:rPr lang="ko-KR" altLang="en-US" dirty="0"/>
              <a:t>설치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1EC53A-93A6-42D6-8EAC-687F3666EEDF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5AFA7E28-CA99-486C-98CD-3D78D83B3D2A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3" name="모서리가 둥근 직사각형 9">
              <a:extLst>
                <a:ext uri="{FF2B5EF4-FFF2-40B4-BE49-F238E27FC236}">
                  <a16:creationId xmlns:a16="http://schemas.microsoft.com/office/drawing/2014/main" id="{171758C6-D33F-41F8-A23B-794CF43EA09C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673630E9-DF56-4FEC-AC1C-4EF36F6C6364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5" name="모서리가 둥근 직사각형 11">
              <a:extLst>
                <a:ext uri="{FF2B5EF4-FFF2-40B4-BE49-F238E27FC236}">
                  <a16:creationId xmlns:a16="http://schemas.microsoft.com/office/drawing/2014/main" id="{98494263-5C89-4D67-B8DC-44C22809E81B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22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7596241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0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002ABA-0D00-4DE3-A829-A126C0A6BFBA}"/>
              </a:ext>
            </a:extLst>
          </p:cNvPr>
          <p:cNvGrpSpPr/>
          <p:nvPr/>
        </p:nvGrpSpPr>
        <p:grpSpPr>
          <a:xfrm>
            <a:off x="2132896" y="1747188"/>
            <a:ext cx="6843611" cy="1382967"/>
            <a:chOff x="444586" y="2654260"/>
            <a:chExt cx="4848902" cy="7525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4C30F84-268B-47AA-BA87-AFC1A5C1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86" y="2654260"/>
              <a:ext cx="4848902" cy="75258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71004F1-F68E-4F0C-8BBA-5D09CCA2362C}"/>
                </a:ext>
              </a:extLst>
            </p:cNvPr>
            <p:cNvSpPr/>
            <p:nvPr/>
          </p:nvSpPr>
          <p:spPr>
            <a:xfrm>
              <a:off x="557433" y="2727697"/>
              <a:ext cx="1070032" cy="194471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47254BD-048D-4602-98F3-6084CE20A9EA}"/>
                </a:ext>
              </a:extLst>
            </p:cNvPr>
            <p:cNvSpPr/>
            <p:nvPr/>
          </p:nvSpPr>
          <p:spPr>
            <a:xfrm>
              <a:off x="572988" y="3006340"/>
              <a:ext cx="2158192" cy="361212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D9524D-E1A5-49D5-A312-024085BCE343}"/>
              </a:ext>
            </a:extLst>
          </p:cNvPr>
          <p:cNvGrpSpPr/>
          <p:nvPr/>
        </p:nvGrpSpPr>
        <p:grpSpPr>
          <a:xfrm>
            <a:off x="2132896" y="3429000"/>
            <a:ext cx="7402238" cy="1784801"/>
            <a:chOff x="516712" y="3100346"/>
            <a:chExt cx="5856307" cy="11848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16712" y="3100346"/>
              <a:ext cx="5856307" cy="118485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F3B1C9A-1319-4A5A-AF52-2FC350676AE0}"/>
                </a:ext>
              </a:extLst>
            </p:cNvPr>
            <p:cNvSpPr/>
            <p:nvPr/>
          </p:nvSpPr>
          <p:spPr>
            <a:xfrm>
              <a:off x="558657" y="3961071"/>
              <a:ext cx="1677798" cy="278763"/>
            </a:xfrm>
            <a:prstGeom prst="rect">
              <a:avLst/>
            </a:prstGeom>
            <a:noFill/>
            <a:ln w="254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1ED960-3BAC-4126-A7AD-25D0ACF083D1}"/>
              </a:ext>
            </a:extLst>
          </p:cNvPr>
          <p:cNvSpPr/>
          <p:nvPr/>
        </p:nvSpPr>
        <p:spPr>
          <a:xfrm>
            <a:off x="1310548" y="109755"/>
            <a:ext cx="999602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spcBef>
                <a:spcPct val="0"/>
              </a:spcBef>
              <a:defRPr lang="ko-KR"/>
            </a:pP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개발환경구축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– </a:t>
            </a:r>
            <a:r>
              <a:rPr lang="en-US" altLang="ko-KR" sz="2800" b="1" i="1" kern="0" dirty="0" err="1">
                <a:solidFill>
                  <a:srgbClr val="272938"/>
                </a:solidFill>
                <a:effectLst/>
                <a:ea typeface="맑은 고딕"/>
                <a:cs typeface="맑은 고딕"/>
              </a:rPr>
              <a:t>VScode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 설정</a:t>
            </a:r>
          </a:p>
        </p:txBody>
      </p:sp>
      <p:sp>
        <p:nvSpPr>
          <p:cNvPr id="22" name="모서리가 둥근 직사각형 4">
            <a:extLst>
              <a:ext uri="{FF2B5EF4-FFF2-40B4-BE49-F238E27FC236}">
                <a16:creationId xmlns:a16="http://schemas.microsoft.com/office/drawing/2014/main" id="{47F165EC-CEB5-4AE7-ACA5-8D7E908B9C73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C6BF1413-B788-47C7-BB1D-B5EAFFE8D5AC}"/>
              </a:ext>
            </a:extLst>
          </p:cNvPr>
          <p:cNvSpPr txBox="1"/>
          <p:nvPr/>
        </p:nvSpPr>
        <p:spPr>
          <a:xfrm>
            <a:off x="1128721" y="5754037"/>
            <a:ext cx="9639797" cy="45875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90000" bIns="90000">
            <a:spAutoFit/>
          </a:bodyPr>
          <a:lstStyle/>
          <a:p>
            <a:r>
              <a:rPr lang="en-US" altLang="ko-KR" dirty="0"/>
              <a:t> - Ctrl + shift + p </a:t>
            </a:r>
            <a:r>
              <a:rPr lang="ko-KR" altLang="en-US" dirty="0"/>
              <a:t>단축키 입력 </a:t>
            </a:r>
            <a:r>
              <a:rPr lang="en-US" altLang="ko-KR" dirty="0"/>
              <a:t> &gt; python</a:t>
            </a:r>
            <a:r>
              <a:rPr lang="ko-KR" altLang="en-US" dirty="0"/>
              <a:t> </a:t>
            </a:r>
            <a:r>
              <a:rPr lang="en-US" altLang="ko-KR" dirty="0"/>
              <a:t>interpreter</a:t>
            </a:r>
            <a:r>
              <a:rPr lang="ko-KR" altLang="en-US" dirty="0"/>
              <a:t> 검색 </a:t>
            </a:r>
            <a:r>
              <a:rPr lang="en-US" altLang="ko-KR" dirty="0"/>
              <a:t>&gt; </a:t>
            </a:r>
            <a:r>
              <a:rPr lang="ko-KR" altLang="en-US" dirty="0" err="1"/>
              <a:t>파이썬</a:t>
            </a:r>
            <a:r>
              <a:rPr lang="ko-KR" altLang="en-US" dirty="0"/>
              <a:t> 버전 선택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94F0CF-6ED9-4F13-83D3-89C512DC314B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38BAA995-44D9-4121-981F-CEB762F1B594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6" name="모서리가 둥근 직사각형 9">
              <a:extLst>
                <a:ext uri="{FF2B5EF4-FFF2-40B4-BE49-F238E27FC236}">
                  <a16:creationId xmlns:a16="http://schemas.microsoft.com/office/drawing/2014/main" id="{92153C31-9189-418C-8C20-07872068F6CF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7" name="모서리가 둥근 직사각형 10">
              <a:extLst>
                <a:ext uri="{FF2B5EF4-FFF2-40B4-BE49-F238E27FC236}">
                  <a16:creationId xmlns:a16="http://schemas.microsoft.com/office/drawing/2014/main" id="{46C5D876-F178-4A7B-A4FE-FE671F7B5BD8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8" name="모서리가 둥근 직사각형 11">
              <a:extLst>
                <a:ext uri="{FF2B5EF4-FFF2-40B4-BE49-F238E27FC236}">
                  <a16:creationId xmlns:a16="http://schemas.microsoft.com/office/drawing/2014/main" id="{770EA868-54B1-43E2-A415-E84A0C648958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81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09D8B7-2382-43B3-8A8B-979A609E5E5D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D73FF0A8-3886-4696-9778-038C5FC24436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16" name="모서리가 둥근 직사각형 9">
              <a:extLst>
                <a:ext uri="{FF2B5EF4-FFF2-40B4-BE49-F238E27FC236}">
                  <a16:creationId xmlns:a16="http://schemas.microsoft.com/office/drawing/2014/main" id="{6B6E1AA0-36D5-4A53-92D3-82F07EE97D00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17" name="모서리가 둥근 직사각형 10">
              <a:extLst>
                <a:ext uri="{FF2B5EF4-FFF2-40B4-BE49-F238E27FC236}">
                  <a16:creationId xmlns:a16="http://schemas.microsoft.com/office/drawing/2014/main" id="{23180EBC-8E9F-47D6-A181-E1B60E00EC86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18" name="모서리가 둥근 직사각형 11">
              <a:extLst>
                <a:ext uri="{FF2B5EF4-FFF2-40B4-BE49-F238E27FC236}">
                  <a16:creationId xmlns:a16="http://schemas.microsoft.com/office/drawing/2014/main" id="{08F76159-9AA3-4DE4-B4F4-2B290015A537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7" y="900761"/>
            <a:ext cx="819801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10548" y="109755"/>
            <a:ext cx="5182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272938"/>
                </a:solidFill>
              </a:rPr>
              <a:t>목차</a:t>
            </a:r>
            <a:endParaRPr lang="en-US" altLang="ko-KR" sz="2800" b="1" kern="0" dirty="0">
              <a:solidFill>
                <a:srgbClr val="272938"/>
              </a:solidFill>
            </a:endParaRPr>
          </a:p>
        </p:txBody>
      </p: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직사각형 12"/>
          <p:cNvSpPr/>
          <p:nvPr/>
        </p:nvSpPr>
        <p:spPr>
          <a:xfrm>
            <a:off x="1961713" y="1955056"/>
            <a:ext cx="8326067" cy="397031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24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개발환경구축 가이드의 목적</a:t>
            </a:r>
            <a:endParaRPr lang="en-US" altLang="ko-KR" sz="2400" b="1" i="1" kern="0" dirty="0">
              <a:solidFill>
                <a:srgbClr val="272938"/>
              </a:solidFill>
              <a:latin typeface="맑은 고딕"/>
              <a:ea typeface="맑은 고딕"/>
              <a:cs typeface="맑은 고딕"/>
            </a:endParaRPr>
          </a:p>
          <a:p>
            <a:pPr marL="457200" indent="-457200" latinLnBrk="0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ko-KR" altLang="en-US" sz="24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프로그램 버전</a:t>
            </a:r>
            <a:endParaRPr lang="en-US" altLang="ko-KR" sz="2400" b="1" i="1" kern="0" dirty="0">
              <a:solidFill>
                <a:srgbClr val="272938"/>
              </a:solidFill>
              <a:ea typeface="맑은 고딕"/>
              <a:cs typeface="맑은 고딕"/>
            </a:endParaRPr>
          </a:p>
          <a:p>
            <a:pPr marL="457200" indent="-457200" latinLnBrk="0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ko-KR" altLang="en-US" sz="24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필요한 라이브러리 버전</a:t>
            </a:r>
            <a:r>
              <a:rPr lang="en-US" altLang="ko-KR" sz="24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 </a:t>
            </a:r>
          </a:p>
          <a:p>
            <a:pPr marL="457200" indent="-457200" latinLnBrk="0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kumimoji="0" lang="ko-KR" altLang="en-US" sz="24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프로그램 폴더 요약</a:t>
            </a:r>
            <a:endParaRPr kumimoji="0" lang="en-US" altLang="ko-KR" sz="2400" b="1" i="1" u="none" strike="noStrike" kern="0" cap="none" spc="0" normalizeH="0" baseline="0" dirty="0">
              <a:solidFill>
                <a:srgbClr val="272938"/>
              </a:solidFill>
              <a:effectLst/>
              <a:latin typeface="맑은 고딕"/>
              <a:ea typeface="맑은 고딕"/>
              <a:cs typeface="맑은 고딕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24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프로그램 실행 방법</a:t>
            </a:r>
            <a:endParaRPr kumimoji="0" lang="en-US" altLang="ko-KR" sz="2400" b="1" i="1" u="none" strike="noStrike" kern="0" cap="none" spc="0" normalizeH="0" baseline="0" dirty="0">
              <a:solidFill>
                <a:srgbClr val="272938"/>
              </a:solidFill>
              <a:effectLst/>
              <a:latin typeface="맑은 고딕"/>
              <a:ea typeface="맑은 고딕"/>
              <a:cs typeface="맑은 고딕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24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개발환경 구축</a:t>
            </a:r>
            <a:endParaRPr kumimoji="0" lang="en-US" altLang="ko-KR" sz="2400" b="1" i="1" u="none" strike="noStrike" kern="0" cap="none" spc="0" normalizeH="0" baseline="0" dirty="0">
              <a:solidFill>
                <a:srgbClr val="272938"/>
              </a:solidFill>
              <a:effectLst/>
              <a:latin typeface="맑은 고딕"/>
              <a:ea typeface="맑은 고딕"/>
              <a:cs typeface="맑은 고딕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4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실행 및 결과 화면</a:t>
            </a:r>
          </a:p>
        </p:txBody>
      </p:sp>
    </p:spTree>
    <p:extLst>
      <p:ext uri="{BB962C8B-B14F-4D97-AF65-F5344CB8AC3E}">
        <p14:creationId xmlns:p14="http://schemas.microsoft.com/office/powerpoint/2010/main" val="40082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8418362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310548" y="109755"/>
            <a:ext cx="779745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spcBef>
                <a:spcPct val="0"/>
              </a:spcBef>
              <a:defRPr lang="ko-KR"/>
            </a:pP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실행 및 결과 화면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-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 댓글 수집  프로그램</a:t>
            </a:r>
            <a:endParaRPr lang="ko-KR" altLang="en-US" sz="2800" b="1" i="1" kern="0" dirty="0">
              <a:solidFill>
                <a:srgbClr val="272938"/>
              </a:solidFill>
              <a:ea typeface="맑은 고딕"/>
              <a:cs typeface="맑은 고딕"/>
            </a:endParaRPr>
          </a:p>
        </p:txBody>
      </p: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0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3B46C6-7609-42BB-889D-5B701A03834F}"/>
              </a:ext>
            </a:extLst>
          </p:cNvPr>
          <p:cNvGrpSpPr/>
          <p:nvPr/>
        </p:nvGrpSpPr>
        <p:grpSpPr>
          <a:xfrm>
            <a:off x="1557133" y="1697696"/>
            <a:ext cx="2273416" cy="4178514"/>
            <a:chOff x="1152525" y="2108227"/>
            <a:chExt cx="2273416" cy="4178514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52525" y="2108227"/>
              <a:ext cx="2273416" cy="417851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9B2A8C-4BA9-4312-9910-42322316EB33}"/>
                </a:ext>
              </a:extLst>
            </p:cNvPr>
            <p:cNvSpPr/>
            <p:nvPr/>
          </p:nvSpPr>
          <p:spPr>
            <a:xfrm>
              <a:off x="1249802" y="2108228"/>
              <a:ext cx="627637" cy="206956"/>
            </a:xfrm>
            <a:prstGeom prst="rect">
              <a:avLst/>
            </a:prstGeom>
            <a:noFill/>
            <a:ln w="381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28F22DF-AC2A-4E24-9C1F-7D9083AB4732}"/>
                </a:ext>
              </a:extLst>
            </p:cNvPr>
            <p:cNvSpPr/>
            <p:nvPr/>
          </p:nvSpPr>
          <p:spPr>
            <a:xfrm>
              <a:off x="1493844" y="3004062"/>
              <a:ext cx="627637" cy="206957"/>
            </a:xfrm>
            <a:prstGeom prst="rect">
              <a:avLst/>
            </a:prstGeom>
            <a:noFill/>
            <a:ln w="381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C93958-47A4-4A40-ADB8-A0949A9F5316}"/>
              </a:ext>
            </a:extLst>
          </p:cNvPr>
          <p:cNvGrpSpPr/>
          <p:nvPr/>
        </p:nvGrpSpPr>
        <p:grpSpPr>
          <a:xfrm>
            <a:off x="4170771" y="1742425"/>
            <a:ext cx="6001058" cy="3352972"/>
            <a:chOff x="4028808" y="2108227"/>
            <a:chExt cx="6001058" cy="3352972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028808" y="2108227"/>
              <a:ext cx="6001058" cy="3352972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45CB027-E837-40D4-A5B8-AC1AA40A5520}"/>
                </a:ext>
              </a:extLst>
            </p:cNvPr>
            <p:cNvSpPr/>
            <p:nvPr/>
          </p:nvSpPr>
          <p:spPr>
            <a:xfrm>
              <a:off x="5793993" y="2315184"/>
              <a:ext cx="1492855" cy="273721"/>
            </a:xfrm>
            <a:prstGeom prst="rect">
              <a:avLst/>
            </a:prstGeom>
            <a:noFill/>
            <a:ln w="381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78C687A-9293-44FC-B22F-7ECA7AAD4872}"/>
                </a:ext>
              </a:extLst>
            </p:cNvPr>
            <p:cNvSpPr/>
            <p:nvPr/>
          </p:nvSpPr>
          <p:spPr>
            <a:xfrm>
              <a:off x="8570068" y="5187478"/>
              <a:ext cx="825688" cy="273721"/>
            </a:xfrm>
            <a:prstGeom prst="rect">
              <a:avLst/>
            </a:prstGeom>
            <a:noFill/>
            <a:ln w="38100" cap="flat" cmpd="sng" algn="ctr">
              <a:solidFill>
                <a:srgbClr val="FE1818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1" name="TextBox 44">
            <a:extLst>
              <a:ext uri="{FF2B5EF4-FFF2-40B4-BE49-F238E27FC236}">
                <a16:creationId xmlns:a16="http://schemas.microsoft.com/office/drawing/2014/main" id="{C9BF5B1F-B15B-4F57-8152-B040620CD464}"/>
              </a:ext>
            </a:extLst>
          </p:cNvPr>
          <p:cNvSpPr txBox="1"/>
          <p:nvPr/>
        </p:nvSpPr>
        <p:spPr>
          <a:xfrm>
            <a:off x="4287749" y="5402712"/>
            <a:ext cx="5437363" cy="45875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90000" bIns="9000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파일</a:t>
            </a:r>
            <a:r>
              <a:rPr lang="en-US" altLang="ko-KR" dirty="0"/>
              <a:t>(F)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폴더열기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-&gt; code </a:t>
            </a:r>
            <a:r>
              <a:rPr lang="ko-KR" altLang="en-US" dirty="0"/>
              <a:t>폴더 선택</a:t>
            </a:r>
          </a:p>
        </p:txBody>
      </p:sp>
      <p:sp>
        <p:nvSpPr>
          <p:cNvPr id="22" name="모서리가 둥근 직사각형 4">
            <a:extLst>
              <a:ext uri="{FF2B5EF4-FFF2-40B4-BE49-F238E27FC236}">
                <a16:creationId xmlns:a16="http://schemas.microsoft.com/office/drawing/2014/main" id="{61337D9D-0347-48A9-A7F3-EDAFCB8FF434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07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4586C66-DA39-4770-AF26-4EAB66C98CBA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307AD951-5B4D-48B6-A6AB-1B9EB047A76D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5" name="모서리가 둥근 직사각형 9">
              <a:extLst>
                <a:ext uri="{FF2B5EF4-FFF2-40B4-BE49-F238E27FC236}">
                  <a16:creationId xmlns:a16="http://schemas.microsoft.com/office/drawing/2014/main" id="{6A91A647-9D41-48CD-8F9B-C017792EF5B7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6" name="모서리가 둥근 직사각형 10">
              <a:extLst>
                <a:ext uri="{FF2B5EF4-FFF2-40B4-BE49-F238E27FC236}">
                  <a16:creationId xmlns:a16="http://schemas.microsoft.com/office/drawing/2014/main" id="{363A12EC-7D82-40E2-B6C6-9E910BDFA9C5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7" name="모서리가 둥근 직사각형 11">
              <a:extLst>
                <a:ext uri="{FF2B5EF4-FFF2-40B4-BE49-F238E27FC236}">
                  <a16:creationId xmlns:a16="http://schemas.microsoft.com/office/drawing/2014/main" id="{ECD53890-BCA9-4728-B0A6-CDDFB72EA0B4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309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038411223319978004/1083655696849047683/image.png">
            <a:extLst>
              <a:ext uri="{FF2B5EF4-FFF2-40B4-BE49-F238E27FC236}">
                <a16:creationId xmlns:a16="http://schemas.microsoft.com/office/drawing/2014/main" id="{642BC200-B3C6-4038-8C57-7B8300991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" t="5283" r="43277" b="24658"/>
          <a:stretch/>
        </p:blipFill>
        <p:spPr bwMode="auto">
          <a:xfrm>
            <a:off x="620823" y="1372477"/>
            <a:ext cx="5241706" cy="480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8913313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0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72C78D-D0BF-482C-B41E-1896441E2F47}"/>
              </a:ext>
            </a:extLst>
          </p:cNvPr>
          <p:cNvGrpSpPr/>
          <p:nvPr/>
        </p:nvGrpSpPr>
        <p:grpSpPr>
          <a:xfrm>
            <a:off x="5403198" y="2398427"/>
            <a:ext cx="6001756" cy="2493659"/>
            <a:chOff x="5560979" y="1694849"/>
            <a:chExt cx="5219216" cy="20149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8863FFC-7E3B-480A-8C7F-B1FF50A37D80}"/>
                </a:ext>
              </a:extLst>
            </p:cNvPr>
            <p:cNvGrpSpPr/>
            <p:nvPr/>
          </p:nvGrpSpPr>
          <p:grpSpPr>
            <a:xfrm>
              <a:off x="5560979" y="1694849"/>
              <a:ext cx="5219216" cy="2014936"/>
              <a:chOff x="6096000" y="2022037"/>
              <a:chExt cx="5219216" cy="2014936"/>
            </a:xfrm>
          </p:grpSpPr>
          <p:pic>
            <p:nvPicPr>
              <p:cNvPr id="71" name="그림 70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6096000" y="2022037"/>
                <a:ext cx="5219216" cy="2014936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46525DA-7A31-4813-B6F2-BD86CAAB2245}"/>
                  </a:ext>
                </a:extLst>
              </p:cNvPr>
              <p:cNvSpPr/>
              <p:nvPr/>
            </p:nvSpPr>
            <p:spPr>
              <a:xfrm>
                <a:off x="6367925" y="2412460"/>
                <a:ext cx="1198945" cy="273721"/>
              </a:xfrm>
              <a:prstGeom prst="rect">
                <a:avLst/>
              </a:prstGeom>
              <a:noFill/>
              <a:ln w="38100" cap="flat" cmpd="sng" algn="ctr">
                <a:solidFill>
                  <a:srgbClr val="FE1818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20F6DB9-B3FD-452B-B643-3E92D003423B}"/>
                  </a:ext>
                </a:extLst>
              </p:cNvPr>
              <p:cNvSpPr/>
              <p:nvPr/>
            </p:nvSpPr>
            <p:spPr>
              <a:xfrm>
                <a:off x="8945754" y="2412459"/>
                <a:ext cx="1316927" cy="273721"/>
              </a:xfrm>
              <a:prstGeom prst="rect">
                <a:avLst/>
              </a:prstGeom>
              <a:noFill/>
              <a:ln w="38100" cap="flat" cmpd="sng" algn="ctr">
                <a:solidFill>
                  <a:srgbClr val="FE1818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lstStyle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BFE4D3D-F1B0-4CD0-B5DA-3508E9855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89439" y="1970131"/>
              <a:ext cx="252000" cy="252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6755EE1-4D02-4B43-BFCD-F38C541906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580904" y="1959271"/>
              <a:ext cx="252000" cy="252000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4FBDE4-0A33-42D7-8E54-1D4FC27D2716}"/>
              </a:ext>
            </a:extLst>
          </p:cNvPr>
          <p:cNvSpPr/>
          <p:nvPr/>
        </p:nvSpPr>
        <p:spPr>
          <a:xfrm>
            <a:off x="1310548" y="109755"/>
            <a:ext cx="779745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spcBef>
                <a:spcPct val="0"/>
              </a:spcBef>
              <a:defRPr lang="ko-KR"/>
            </a:pP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실행 및 결과 화면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-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 댓글 수집  프로그램</a:t>
            </a:r>
            <a:endParaRPr lang="ko-KR" altLang="en-US" sz="2800" b="1" i="1" kern="0" dirty="0">
              <a:solidFill>
                <a:srgbClr val="272938"/>
              </a:solidFill>
              <a:ea typeface="맑은 고딕"/>
              <a:cs typeface="맑은 고딕"/>
            </a:endParaRPr>
          </a:p>
        </p:txBody>
      </p:sp>
      <p:sp>
        <p:nvSpPr>
          <p:cNvPr id="21" name="모서리가 둥근 직사각형 4">
            <a:extLst>
              <a:ext uri="{FF2B5EF4-FFF2-40B4-BE49-F238E27FC236}">
                <a16:creationId xmlns:a16="http://schemas.microsoft.com/office/drawing/2014/main" id="{836F365A-39F2-4909-9E85-462ED7C3D3C6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07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5" name="TextBox 44">
            <a:extLst>
              <a:ext uri="{FF2B5EF4-FFF2-40B4-BE49-F238E27FC236}">
                <a16:creationId xmlns:a16="http://schemas.microsoft.com/office/drawing/2014/main" id="{1A58DC0C-49BC-42FB-83F9-B0B41BD16D36}"/>
              </a:ext>
            </a:extLst>
          </p:cNvPr>
          <p:cNvSpPr txBox="1"/>
          <p:nvPr/>
        </p:nvSpPr>
        <p:spPr>
          <a:xfrm>
            <a:off x="5560979" y="5402712"/>
            <a:ext cx="6197768" cy="7357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90000" bIns="9000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comm_collect.py</a:t>
            </a:r>
            <a:r>
              <a:rPr lang="ko-KR" altLang="en-US" dirty="0"/>
              <a:t> 선택 </a:t>
            </a:r>
            <a:r>
              <a:rPr lang="en-US" altLang="ko-KR" dirty="0"/>
              <a:t>-&gt; </a:t>
            </a:r>
            <a:r>
              <a:rPr lang="ko-KR" altLang="en-US" dirty="0"/>
              <a:t>마우스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-&gt;     </a:t>
            </a:r>
            <a:r>
              <a:rPr lang="ko-KR" altLang="en-US" dirty="0"/>
              <a:t>실행 </a:t>
            </a:r>
            <a:r>
              <a:rPr lang="en-US" altLang="ko-KR" dirty="0"/>
              <a:t>-&gt;    </a:t>
            </a:r>
            <a:r>
              <a:rPr lang="ko-KR" altLang="en-US" dirty="0"/>
              <a:t> 실행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C8CC95-82C2-40CD-9BDC-9A9C3050AAFA}"/>
              </a:ext>
            </a:extLst>
          </p:cNvPr>
          <p:cNvSpPr/>
          <p:nvPr/>
        </p:nvSpPr>
        <p:spPr>
          <a:xfrm>
            <a:off x="1145515" y="1857979"/>
            <a:ext cx="1130750" cy="214011"/>
          </a:xfrm>
          <a:prstGeom prst="rect">
            <a:avLst/>
          </a:prstGeom>
          <a:noFill/>
          <a:ln w="381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DEE36A2-A3C9-42A2-AB36-D3B112493D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85753" y="5760430"/>
            <a:ext cx="289783" cy="31187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CF02C3D-229B-4197-AA82-2DEDF1F9B1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79135" y="5750702"/>
            <a:ext cx="289783" cy="311872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AE656C-C691-4ECD-86C2-ECC1E16D1D12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81FD07E-5E53-4460-9FC8-5A587467AB27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1" name="모서리가 둥근 직사각형 9">
              <a:extLst>
                <a:ext uri="{FF2B5EF4-FFF2-40B4-BE49-F238E27FC236}">
                  <a16:creationId xmlns:a16="http://schemas.microsoft.com/office/drawing/2014/main" id="{6FAEA205-C0B7-464A-9090-853148B76C40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2" name="모서리가 둥근 직사각형 10">
              <a:extLst>
                <a:ext uri="{FF2B5EF4-FFF2-40B4-BE49-F238E27FC236}">
                  <a16:creationId xmlns:a16="http://schemas.microsoft.com/office/drawing/2014/main" id="{8C3F3B66-F6A3-43EA-A283-BDAEA9878CB7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3" name="모서리가 둥근 직사각형 11">
              <a:extLst>
                <a:ext uri="{FF2B5EF4-FFF2-40B4-BE49-F238E27FC236}">
                  <a16:creationId xmlns:a16="http://schemas.microsoft.com/office/drawing/2014/main" id="{849B192E-5A49-44F0-8B1A-1BB669A2DAA1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519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discordapp.com/attachments/1038411223319978004/1083667234477592666/image.png">
            <a:extLst>
              <a:ext uri="{FF2B5EF4-FFF2-40B4-BE49-F238E27FC236}">
                <a16:creationId xmlns:a16="http://schemas.microsoft.com/office/drawing/2014/main" id="{7693D55F-BF04-47F9-AC8F-EED54E698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43" y="1258472"/>
            <a:ext cx="4621196" cy="531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BE9112E-9313-4CE7-A53E-DCF3DDFD2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254" y="2574946"/>
            <a:ext cx="5827526" cy="33173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9164982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0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0774B5-F7ED-4A3A-93A2-47396B793B2D}"/>
              </a:ext>
            </a:extLst>
          </p:cNvPr>
          <p:cNvSpPr/>
          <p:nvPr/>
        </p:nvSpPr>
        <p:spPr>
          <a:xfrm>
            <a:off x="480918" y="1381692"/>
            <a:ext cx="4596922" cy="3589140"/>
          </a:xfrm>
          <a:prstGeom prst="rect">
            <a:avLst/>
          </a:prstGeom>
          <a:noFill/>
          <a:ln w="381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8C635F6-B195-4E4F-844C-9FD79D8278BA}"/>
              </a:ext>
            </a:extLst>
          </p:cNvPr>
          <p:cNvCxnSpPr>
            <a:cxnSpLocks/>
          </p:cNvCxnSpPr>
          <p:nvPr/>
        </p:nvCxnSpPr>
        <p:spPr>
          <a:xfrm>
            <a:off x="5073237" y="3834145"/>
            <a:ext cx="1640398" cy="146488"/>
          </a:xfrm>
          <a:prstGeom prst="straightConnector1">
            <a:avLst/>
          </a:prstGeom>
          <a:ln w="25400">
            <a:solidFill>
              <a:srgbClr val="FE1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8E9D10-D58B-4B84-AEEA-7DA480D7739B}"/>
              </a:ext>
            </a:extLst>
          </p:cNvPr>
          <p:cNvSpPr/>
          <p:nvPr/>
        </p:nvSpPr>
        <p:spPr>
          <a:xfrm>
            <a:off x="480918" y="4979414"/>
            <a:ext cx="4596922" cy="1579038"/>
          </a:xfrm>
          <a:prstGeom prst="rect">
            <a:avLst/>
          </a:prstGeom>
          <a:noFill/>
          <a:ln w="381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EB1F9C-43E7-420D-B772-D15A189980EC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077840" y="4637383"/>
            <a:ext cx="1563027" cy="1131550"/>
          </a:xfrm>
          <a:prstGeom prst="straightConnector1">
            <a:avLst/>
          </a:prstGeom>
          <a:ln w="25400">
            <a:solidFill>
              <a:srgbClr val="FE1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44">
            <a:extLst>
              <a:ext uri="{FF2B5EF4-FFF2-40B4-BE49-F238E27FC236}">
                <a16:creationId xmlns:a16="http://schemas.microsoft.com/office/drawing/2014/main" id="{5F50B719-0B0D-4EF7-9495-62FC22EDBB57}"/>
              </a:ext>
            </a:extLst>
          </p:cNvPr>
          <p:cNvSpPr txBox="1"/>
          <p:nvPr/>
        </p:nvSpPr>
        <p:spPr>
          <a:xfrm>
            <a:off x="6096000" y="1369976"/>
            <a:ext cx="5649424" cy="7357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90000" bIns="90000">
            <a:spAutoFit/>
          </a:bodyPr>
          <a:lstStyle/>
          <a:p>
            <a:r>
              <a:rPr lang="en-US" altLang="ko-KR" dirty="0"/>
              <a:t>    </a:t>
            </a:r>
            <a:r>
              <a:rPr lang="ko-KR" altLang="en-US" dirty="0"/>
              <a:t> </a:t>
            </a:r>
            <a:r>
              <a:rPr lang="en-US" altLang="ko-KR" dirty="0"/>
              <a:t>: comment </a:t>
            </a:r>
            <a:r>
              <a:rPr lang="ko-KR" altLang="en-US" dirty="0"/>
              <a:t>폴더에 저장</a:t>
            </a:r>
            <a:endParaRPr lang="en-US" altLang="ko-KR" dirty="0"/>
          </a:p>
          <a:p>
            <a:r>
              <a:rPr lang="en-US" altLang="ko-KR" dirty="0"/>
              <a:t>     :</a:t>
            </a:r>
            <a:r>
              <a:rPr lang="ko-KR" altLang="en-US" dirty="0"/>
              <a:t> </a:t>
            </a:r>
            <a:r>
              <a:rPr lang="en-US" altLang="ko-KR" dirty="0" err="1"/>
              <a:t>nocomment</a:t>
            </a:r>
            <a:r>
              <a:rPr lang="ko-KR" altLang="en-US" dirty="0"/>
              <a:t> 폴더에 저장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2E4C929-74F7-4B8A-8A8F-044CE9366C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48741" y="5091762"/>
            <a:ext cx="360000" cy="3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BF345F4-C005-4654-A9B4-771FACB52E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42694" y="1498512"/>
            <a:ext cx="360000" cy="360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7112DD-38B0-4009-868B-8562E623F1D7}"/>
              </a:ext>
            </a:extLst>
          </p:cNvPr>
          <p:cNvSpPr/>
          <p:nvPr/>
        </p:nvSpPr>
        <p:spPr>
          <a:xfrm>
            <a:off x="1310548" y="109755"/>
            <a:ext cx="779745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spcBef>
                <a:spcPct val="0"/>
              </a:spcBef>
              <a:defRPr lang="ko-KR"/>
            </a:pP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실행 및 결과 화면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-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 댓글 수집  프로그램</a:t>
            </a:r>
            <a:endParaRPr lang="ko-KR" altLang="en-US" sz="2800" b="1" i="1" kern="0" dirty="0">
              <a:solidFill>
                <a:srgbClr val="272938"/>
              </a:solidFill>
              <a:ea typeface="맑은 고딕"/>
              <a:cs typeface="맑은 고딕"/>
            </a:endParaRPr>
          </a:p>
        </p:txBody>
      </p:sp>
      <p:sp>
        <p:nvSpPr>
          <p:cNvPr id="23" name="모서리가 둥근 직사각형 4">
            <a:extLst>
              <a:ext uri="{FF2B5EF4-FFF2-40B4-BE49-F238E27FC236}">
                <a16:creationId xmlns:a16="http://schemas.microsoft.com/office/drawing/2014/main" id="{EA0F50DA-DC1E-4986-9084-8AE039EEEAE7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07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9D85966-B971-4DE3-8FD3-EC3DF944B4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36050" y="1465787"/>
            <a:ext cx="252000" cy="252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E571E58-76D7-4D40-81D0-5D5CBC60D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36049" y="1755561"/>
            <a:ext cx="252000" cy="25200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122698F-E7D3-4B0A-A024-4EF7B2159FCC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F558E858-2461-43F7-A062-4DD5F8F6DBAB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0" name="모서리가 둥근 직사각형 9">
              <a:extLst>
                <a:ext uri="{FF2B5EF4-FFF2-40B4-BE49-F238E27FC236}">
                  <a16:creationId xmlns:a16="http://schemas.microsoft.com/office/drawing/2014/main" id="{6264F350-AA0E-41AC-97CD-DDB7464358CE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1" name="모서리가 둥근 직사각형 10">
              <a:extLst>
                <a:ext uri="{FF2B5EF4-FFF2-40B4-BE49-F238E27FC236}">
                  <a16:creationId xmlns:a16="http://schemas.microsoft.com/office/drawing/2014/main" id="{09F24715-8FDF-4ADE-B6CF-889FF9A3B059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2" name="모서리가 둥근 직사각형 11">
              <a:extLst>
                <a:ext uri="{FF2B5EF4-FFF2-40B4-BE49-F238E27FC236}">
                  <a16:creationId xmlns:a16="http://schemas.microsoft.com/office/drawing/2014/main" id="{09CDCBE5-F029-4B4B-BA81-B798029C2B08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031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9483764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0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8C635F6-B195-4E4F-844C-9FD79D8278BA}"/>
              </a:ext>
            </a:extLst>
          </p:cNvPr>
          <p:cNvCxnSpPr>
            <a:cxnSpLocks/>
          </p:cNvCxnSpPr>
          <p:nvPr/>
        </p:nvCxnSpPr>
        <p:spPr>
          <a:xfrm>
            <a:off x="5077839" y="3482501"/>
            <a:ext cx="1134458" cy="1"/>
          </a:xfrm>
          <a:prstGeom prst="straightConnector1">
            <a:avLst/>
          </a:prstGeom>
          <a:ln w="25400">
            <a:solidFill>
              <a:srgbClr val="FE1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EB1F9C-43E7-420D-B772-D15A189980EC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077840" y="5768933"/>
            <a:ext cx="1144160" cy="0"/>
          </a:xfrm>
          <a:prstGeom prst="straightConnector1">
            <a:avLst/>
          </a:prstGeom>
          <a:ln w="25400">
            <a:solidFill>
              <a:srgbClr val="FE1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1F41F5A7-62F4-447D-8C9F-05EB5AC0E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55406" y="2266414"/>
            <a:ext cx="4248368" cy="24321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DE91639-7BF1-4D2C-9729-51F649F75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5406" y="5156162"/>
            <a:ext cx="4727845" cy="1103386"/>
          </a:xfrm>
          <a:prstGeom prst="rect">
            <a:avLst/>
          </a:prstGeom>
        </p:spPr>
      </p:pic>
      <p:sp>
        <p:nvSpPr>
          <p:cNvPr id="22" name="TextBox 44">
            <a:extLst>
              <a:ext uri="{FF2B5EF4-FFF2-40B4-BE49-F238E27FC236}">
                <a16:creationId xmlns:a16="http://schemas.microsoft.com/office/drawing/2014/main" id="{7C367B00-1A9A-4CAE-AFD4-0C8E215AA938}"/>
              </a:ext>
            </a:extLst>
          </p:cNvPr>
          <p:cNvSpPr txBox="1"/>
          <p:nvPr/>
        </p:nvSpPr>
        <p:spPr>
          <a:xfrm>
            <a:off x="5847127" y="1369976"/>
            <a:ext cx="5898297" cy="7357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90000" bIns="90000">
            <a:spAutoFit/>
          </a:bodyPr>
          <a:lstStyle/>
          <a:p>
            <a:r>
              <a:rPr lang="en-US" altLang="ko-KR" dirty="0"/>
              <a:t>    </a:t>
            </a:r>
            <a:r>
              <a:rPr lang="ko-KR" altLang="en-US" dirty="0"/>
              <a:t> </a:t>
            </a:r>
            <a:r>
              <a:rPr lang="en-US" altLang="ko-KR" dirty="0"/>
              <a:t>: comment </a:t>
            </a:r>
            <a:r>
              <a:rPr lang="ko-KR" altLang="en-US" dirty="0"/>
              <a:t>파일에 저장되는 데이터 저장 형식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nocomment</a:t>
            </a:r>
            <a:r>
              <a:rPr lang="en-US" altLang="ko-KR" dirty="0"/>
              <a:t> </a:t>
            </a:r>
            <a:r>
              <a:rPr lang="ko-KR" altLang="en-US" dirty="0"/>
              <a:t>파일에 저장되는 데이터 저장 형식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5A8B0F-4B87-4D0D-8675-2DFF6F424012}"/>
              </a:ext>
            </a:extLst>
          </p:cNvPr>
          <p:cNvSpPr/>
          <p:nvPr/>
        </p:nvSpPr>
        <p:spPr>
          <a:xfrm>
            <a:off x="1310548" y="109755"/>
            <a:ext cx="779745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spcBef>
                <a:spcPct val="0"/>
              </a:spcBef>
              <a:defRPr lang="ko-KR"/>
            </a:pP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실행 및 결과 화면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-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 댓글 수집  프로그램</a:t>
            </a:r>
            <a:endParaRPr lang="ko-KR" altLang="en-US" sz="2800" b="1" i="1" kern="0" dirty="0">
              <a:solidFill>
                <a:srgbClr val="272938"/>
              </a:solidFill>
              <a:ea typeface="맑은 고딕"/>
              <a:cs typeface="맑은 고딕"/>
            </a:endParaRPr>
          </a:p>
        </p:txBody>
      </p:sp>
      <p:sp>
        <p:nvSpPr>
          <p:cNvPr id="23" name="모서리가 둥근 직사각형 4">
            <a:extLst>
              <a:ext uri="{FF2B5EF4-FFF2-40B4-BE49-F238E27FC236}">
                <a16:creationId xmlns:a16="http://schemas.microsoft.com/office/drawing/2014/main" id="{E2CD030D-2393-43C5-98F3-010C59519E99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07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98FE362-4AF5-4A45-B10C-13A5CE4FB8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70000" y="1457521"/>
            <a:ext cx="252000" cy="252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0CBDA68-1759-4C8D-A235-ED9F12EFCC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70000" y="1737854"/>
            <a:ext cx="252000" cy="25200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BD81DE60-D1E5-4A9D-86C3-5897A062DCF9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F07F6FF4-D0D9-4B73-865E-8C3EE83CCD9D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3" name="모서리가 둥근 직사각형 9">
              <a:extLst>
                <a:ext uri="{FF2B5EF4-FFF2-40B4-BE49-F238E27FC236}">
                  <a16:creationId xmlns:a16="http://schemas.microsoft.com/office/drawing/2014/main" id="{81744D97-7D68-465A-9889-E355C8290621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4" name="모서리가 둥근 직사각형 10">
              <a:extLst>
                <a:ext uri="{FF2B5EF4-FFF2-40B4-BE49-F238E27FC236}">
                  <a16:creationId xmlns:a16="http://schemas.microsoft.com/office/drawing/2014/main" id="{B22DBC63-FEC7-4F36-B628-9315B254B120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35" name="모서리가 둥근 직사각형 11">
              <a:extLst>
                <a:ext uri="{FF2B5EF4-FFF2-40B4-BE49-F238E27FC236}">
                  <a16:creationId xmlns:a16="http://schemas.microsoft.com/office/drawing/2014/main" id="{D9535FE8-90AF-4C63-AB24-86B6CC86EC39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  <p:pic>
        <p:nvPicPr>
          <p:cNvPr id="36" name="Picture 2" descr="https://cdn.discordapp.com/attachments/1038411223319978004/1083667234477592666/image.png">
            <a:extLst>
              <a:ext uri="{FF2B5EF4-FFF2-40B4-BE49-F238E27FC236}">
                <a16:creationId xmlns:a16="http://schemas.microsoft.com/office/drawing/2014/main" id="{4472EFC3-D375-4AD8-8E25-E5857E48A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43" y="1258472"/>
            <a:ext cx="4621196" cy="531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9598A5-2E8B-4581-995E-AF9671560C5D}"/>
              </a:ext>
            </a:extLst>
          </p:cNvPr>
          <p:cNvSpPr/>
          <p:nvPr/>
        </p:nvSpPr>
        <p:spPr>
          <a:xfrm>
            <a:off x="480918" y="1381692"/>
            <a:ext cx="4596922" cy="3589140"/>
          </a:xfrm>
          <a:prstGeom prst="rect">
            <a:avLst/>
          </a:prstGeom>
          <a:noFill/>
          <a:ln w="381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6D7563-0C99-481F-8575-9CA7DC425826}"/>
              </a:ext>
            </a:extLst>
          </p:cNvPr>
          <p:cNvSpPr/>
          <p:nvPr/>
        </p:nvSpPr>
        <p:spPr>
          <a:xfrm>
            <a:off x="480918" y="4979414"/>
            <a:ext cx="4596922" cy="1579038"/>
          </a:xfrm>
          <a:prstGeom prst="rect">
            <a:avLst/>
          </a:prstGeom>
          <a:noFill/>
          <a:ln w="381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0D4D572-0CCB-4534-BB86-8C03C06A1E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48741" y="5091762"/>
            <a:ext cx="360000" cy="36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7D38A98-9F8D-4664-BC0C-D65AC20524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42694" y="149851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3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dn.discordapp.com/attachments/1038411223319978004/1083667430661951518/image.png">
            <a:extLst>
              <a:ext uri="{FF2B5EF4-FFF2-40B4-BE49-F238E27FC236}">
                <a16:creationId xmlns:a16="http://schemas.microsoft.com/office/drawing/2014/main" id="{98932434-3020-44DA-AA98-90040CE5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62" y="2294117"/>
            <a:ext cx="2959550" cy="439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C8AAE16-E1BE-407D-A03C-2443B7C25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66" y="2835332"/>
            <a:ext cx="5827526" cy="33173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10146494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310548" y="109755"/>
            <a:ext cx="980349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spcBef>
                <a:spcPct val="0"/>
              </a:spcBef>
              <a:defRPr lang="ko-KR"/>
            </a:pP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실행 및 결과 화면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-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 시각화 프로그램</a:t>
            </a:r>
            <a:endParaRPr lang="ko-KR" altLang="en-US" sz="2800" b="1" i="1" kern="0" dirty="0">
              <a:solidFill>
                <a:srgbClr val="272938"/>
              </a:solidFill>
              <a:ea typeface="맑은 고딕"/>
              <a:cs typeface="맑은 고딕"/>
            </a:endParaRPr>
          </a:p>
        </p:txBody>
      </p: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0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7BB2D6-B81E-46A6-8D5C-454AD054F352}"/>
              </a:ext>
            </a:extLst>
          </p:cNvPr>
          <p:cNvSpPr/>
          <p:nvPr/>
        </p:nvSpPr>
        <p:spPr>
          <a:xfrm>
            <a:off x="1476262" y="4426085"/>
            <a:ext cx="2959550" cy="1215958"/>
          </a:xfrm>
          <a:prstGeom prst="rect">
            <a:avLst/>
          </a:prstGeom>
          <a:noFill/>
          <a:ln w="381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F6849A-3A6A-4E68-9401-05184C7BF2E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435812" y="4683980"/>
            <a:ext cx="1926077" cy="350084"/>
          </a:xfrm>
          <a:prstGeom prst="straightConnector1">
            <a:avLst/>
          </a:prstGeom>
          <a:ln w="25400">
            <a:solidFill>
              <a:srgbClr val="FE1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4">
            <a:extLst>
              <a:ext uri="{FF2B5EF4-FFF2-40B4-BE49-F238E27FC236}">
                <a16:creationId xmlns:a16="http://schemas.microsoft.com/office/drawing/2014/main" id="{CE63CA42-9002-449C-9C93-77A7B9357501}"/>
              </a:ext>
            </a:extLst>
          </p:cNvPr>
          <p:cNvSpPr txBox="1"/>
          <p:nvPr/>
        </p:nvSpPr>
        <p:spPr>
          <a:xfrm>
            <a:off x="4596319" y="1715264"/>
            <a:ext cx="5649424" cy="45875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90000" bIns="90000">
            <a:spAutoFit/>
          </a:bodyPr>
          <a:lstStyle/>
          <a:p>
            <a:r>
              <a:rPr lang="en-US" altLang="ko-KR" dirty="0"/>
              <a:t>- visualize.py</a:t>
            </a:r>
            <a:r>
              <a:rPr lang="ko-KR" altLang="en-US" dirty="0"/>
              <a:t> 실행 </a:t>
            </a:r>
            <a:r>
              <a:rPr lang="en-US" altLang="ko-KR" dirty="0"/>
              <a:t>-&gt; </a:t>
            </a:r>
            <a:r>
              <a:rPr lang="ko-KR" altLang="en-US" dirty="0"/>
              <a:t>결과를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폴더에 저장</a:t>
            </a:r>
          </a:p>
        </p:txBody>
      </p:sp>
      <p:sp>
        <p:nvSpPr>
          <p:cNvPr id="19" name="모서리가 둥근 직사각형 4">
            <a:extLst>
              <a:ext uri="{FF2B5EF4-FFF2-40B4-BE49-F238E27FC236}">
                <a16:creationId xmlns:a16="http://schemas.microsoft.com/office/drawing/2014/main" id="{FDC79F0B-4890-461D-9E81-40CADD44F33F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07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EE1441-BD02-4C8B-AF6A-6E385F5EFA8A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1C89227F-1F66-429A-A28F-653E0B8F29E8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2" name="모서리가 둥근 직사각형 9">
              <a:extLst>
                <a:ext uri="{FF2B5EF4-FFF2-40B4-BE49-F238E27FC236}">
                  <a16:creationId xmlns:a16="http://schemas.microsoft.com/office/drawing/2014/main" id="{580073C2-8C83-4B43-85DB-E913F1149868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3" name="모서리가 둥근 직사각형 10">
              <a:extLst>
                <a:ext uri="{FF2B5EF4-FFF2-40B4-BE49-F238E27FC236}">
                  <a16:creationId xmlns:a16="http://schemas.microsoft.com/office/drawing/2014/main" id="{896B37A8-2262-44F5-AC11-3E6A719D8F39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4" name="모서리가 둥근 직사각형 11">
              <a:extLst>
                <a:ext uri="{FF2B5EF4-FFF2-40B4-BE49-F238E27FC236}">
                  <a16:creationId xmlns:a16="http://schemas.microsoft.com/office/drawing/2014/main" id="{83ECF2A6-28D9-4AB7-9452-A3901F357D93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00E7399-0EAB-4A7F-8EAE-B6309A0DB4B2}"/>
              </a:ext>
            </a:extLst>
          </p:cNvPr>
          <p:cNvGrpSpPr/>
          <p:nvPr/>
        </p:nvGrpSpPr>
        <p:grpSpPr>
          <a:xfrm>
            <a:off x="794962" y="1406839"/>
            <a:ext cx="1834417" cy="867184"/>
            <a:chOff x="4168633" y="1037535"/>
            <a:chExt cx="2956877" cy="1410579"/>
          </a:xfrm>
        </p:grpSpPr>
        <p:pic>
          <p:nvPicPr>
            <p:cNvPr id="2050" name="Picture 2" descr="https://cdn.discordapp.com/attachments/1038411223319978004/1083657566808186951/image.png">
              <a:extLst>
                <a:ext uri="{FF2B5EF4-FFF2-40B4-BE49-F238E27FC236}">
                  <a16:creationId xmlns:a16="http://schemas.microsoft.com/office/drawing/2014/main" id="{F65D4D2E-8B56-4B77-8DDB-C461CC9BE3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" t="16616" b="35302"/>
            <a:stretch/>
          </p:blipFill>
          <p:spPr bwMode="auto">
            <a:xfrm>
              <a:off x="4168633" y="1037535"/>
              <a:ext cx="2956877" cy="1410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F39F24D-D7DB-4115-8205-BEE1C4925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4364" y="1834230"/>
              <a:ext cx="1771897" cy="609685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1581D6-FED4-4484-801B-22B12CAAAB86}"/>
              </a:ext>
            </a:extLst>
          </p:cNvPr>
          <p:cNvSpPr/>
          <p:nvPr/>
        </p:nvSpPr>
        <p:spPr>
          <a:xfrm>
            <a:off x="1326032" y="2102127"/>
            <a:ext cx="847492" cy="167434"/>
          </a:xfrm>
          <a:prstGeom prst="rect">
            <a:avLst/>
          </a:prstGeom>
          <a:noFill/>
          <a:ln w="381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19913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11128006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0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D99003-586E-4AE4-B425-35AC693EA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" t="2367"/>
          <a:stretch/>
        </p:blipFill>
        <p:spPr>
          <a:xfrm>
            <a:off x="6558726" y="2177160"/>
            <a:ext cx="4593595" cy="3116206"/>
          </a:xfrm>
          <a:prstGeom prst="rect">
            <a:avLst/>
          </a:prstGeom>
        </p:spPr>
      </p:pic>
      <p:sp>
        <p:nvSpPr>
          <p:cNvPr id="15" name="TextBox 44">
            <a:extLst>
              <a:ext uri="{FF2B5EF4-FFF2-40B4-BE49-F238E27FC236}">
                <a16:creationId xmlns:a16="http://schemas.microsoft.com/office/drawing/2014/main" id="{5C283778-0939-475D-8953-D0DE0F0B3AD0}"/>
              </a:ext>
            </a:extLst>
          </p:cNvPr>
          <p:cNvSpPr txBox="1"/>
          <p:nvPr/>
        </p:nvSpPr>
        <p:spPr>
          <a:xfrm>
            <a:off x="5034825" y="3296301"/>
            <a:ext cx="1310440" cy="45875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90000" bIns="90000">
            <a:spAutoFit/>
          </a:bodyPr>
          <a:lstStyle/>
          <a:p>
            <a:pPr algn="ctr"/>
            <a:r>
              <a:rPr lang="ko-KR" altLang="en-US" dirty="0"/>
              <a:t>저장 결과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DFF933-78A2-40E5-B25D-D432543E6555}"/>
              </a:ext>
            </a:extLst>
          </p:cNvPr>
          <p:cNvCxnSpPr>
            <a:cxnSpLocks/>
          </p:cNvCxnSpPr>
          <p:nvPr/>
        </p:nvCxnSpPr>
        <p:spPr>
          <a:xfrm>
            <a:off x="5145296" y="3886200"/>
            <a:ext cx="1089498" cy="0"/>
          </a:xfrm>
          <a:prstGeom prst="straightConnector1">
            <a:avLst/>
          </a:prstGeom>
          <a:ln w="25400">
            <a:solidFill>
              <a:srgbClr val="FE1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DCC976-4FDA-45AD-B0D3-3D678CF6086D}"/>
              </a:ext>
            </a:extLst>
          </p:cNvPr>
          <p:cNvSpPr/>
          <p:nvPr/>
        </p:nvSpPr>
        <p:spPr>
          <a:xfrm>
            <a:off x="1310548" y="109755"/>
            <a:ext cx="980349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spcBef>
                <a:spcPct val="0"/>
              </a:spcBef>
              <a:defRPr lang="ko-KR"/>
            </a:pP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실행 및 결과 화면 </a:t>
            </a:r>
            <a:r>
              <a:rPr lang="en-US" altLang="ko-KR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-</a:t>
            </a:r>
            <a:r>
              <a:rPr lang="ko-KR" altLang="en-US" sz="2800" b="1" i="1" kern="0" dirty="0">
                <a:solidFill>
                  <a:srgbClr val="272938"/>
                </a:solidFill>
                <a:effectLst/>
                <a:ea typeface="맑은 고딕"/>
                <a:cs typeface="맑은 고딕"/>
              </a:rPr>
              <a:t> 시각화 프로그램</a:t>
            </a:r>
            <a:endParaRPr lang="ko-KR" altLang="en-US" sz="2800" b="1" i="1" kern="0" dirty="0">
              <a:solidFill>
                <a:srgbClr val="272938"/>
              </a:solidFill>
              <a:ea typeface="맑은 고딕"/>
              <a:cs typeface="맑은 고딕"/>
            </a:endParaRPr>
          </a:p>
        </p:txBody>
      </p:sp>
      <p:sp>
        <p:nvSpPr>
          <p:cNvPr id="17" name="모서리가 둥근 직사각형 4">
            <a:extLst>
              <a:ext uri="{FF2B5EF4-FFF2-40B4-BE49-F238E27FC236}">
                <a16:creationId xmlns:a16="http://schemas.microsoft.com/office/drawing/2014/main" id="{86831DED-8721-4445-9EAE-D1FFB047B1BE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07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A2CC78-4BA9-48D5-ABF1-AAB6F15CC68F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272C9C3F-8515-478C-A60F-CF32587065AA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1" name="모서리가 둥근 직사각형 9">
              <a:extLst>
                <a:ext uri="{FF2B5EF4-FFF2-40B4-BE49-F238E27FC236}">
                  <a16:creationId xmlns:a16="http://schemas.microsoft.com/office/drawing/2014/main" id="{1E6C136E-AFCD-4DD3-9542-72BB638D61B8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2" name="모서리가 둥근 직사각형 10">
              <a:extLst>
                <a:ext uri="{FF2B5EF4-FFF2-40B4-BE49-F238E27FC236}">
                  <a16:creationId xmlns:a16="http://schemas.microsoft.com/office/drawing/2014/main" id="{E6D2E640-184C-4980-804A-D8CE4903A6AC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3" name="모서리가 둥근 직사각형 11">
              <a:extLst>
                <a:ext uri="{FF2B5EF4-FFF2-40B4-BE49-F238E27FC236}">
                  <a16:creationId xmlns:a16="http://schemas.microsoft.com/office/drawing/2014/main" id="{72C5A9BB-3843-482E-94C3-27EF30EA4BB9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  <p:pic>
        <p:nvPicPr>
          <p:cNvPr id="5122" name="Picture 2" descr="https://cdn.discordapp.com/attachments/1038411223319978004/1083667430661951518/image.png">
            <a:extLst>
              <a:ext uri="{FF2B5EF4-FFF2-40B4-BE49-F238E27FC236}">
                <a16:creationId xmlns:a16="http://schemas.microsoft.com/office/drawing/2014/main" id="{D8B549A1-2029-41F3-9C6D-9783DBDC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55" y="1193893"/>
            <a:ext cx="3589243" cy="533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290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877129" y="3099067"/>
            <a:ext cx="6437742" cy="823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 lang="ko-KR"/>
            </a:pPr>
            <a:r>
              <a:rPr lang="ko-KR" altLang="en-US" sz="3200" b="1" i="1" kern="0">
                <a:solidFill>
                  <a:srgbClr val="272938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3255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이등변 삼각형 14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6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7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8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7" y="900761"/>
            <a:ext cx="946931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10548" y="109755"/>
            <a:ext cx="5182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개발환경구축 가이드의 목적</a:t>
            </a:r>
            <a:endParaRPr kumimoji="0" lang="ko-KR" altLang="en-US" sz="2800" b="1" i="1" u="none" strike="noStrike" kern="0" cap="none" spc="0" normalizeH="0" baseline="0" dirty="0">
              <a:solidFill>
                <a:srgbClr val="27293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직사각형 12">
            <a:extLst>
              <a:ext uri="{FF2B5EF4-FFF2-40B4-BE49-F238E27FC236}">
                <a16:creationId xmlns:a16="http://schemas.microsoft.com/office/drawing/2014/main" id="{F574AD6D-04EA-45B4-A509-D7B93222D41A}"/>
              </a:ext>
            </a:extLst>
          </p:cNvPr>
          <p:cNvSpPr/>
          <p:nvPr/>
        </p:nvSpPr>
        <p:spPr>
          <a:xfrm>
            <a:off x="1437678" y="1997839"/>
            <a:ext cx="9601396" cy="313932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  </a:t>
            </a:r>
            <a:r>
              <a:rPr lang="en-US" altLang="ko-KR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exe</a:t>
            </a:r>
            <a:r>
              <a:rPr lang="ko-KR" altLang="en-US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 파일을 실행하면 되는 일반 사용자와 달리</a:t>
            </a:r>
            <a:r>
              <a:rPr lang="en-US" altLang="ko-KR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,</a:t>
            </a:r>
            <a:r>
              <a:rPr lang="ko-KR" altLang="en-US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 개발자들은 코드를 통해 파일을 실행할 때 여러 </a:t>
            </a:r>
            <a:r>
              <a:rPr lang="ko-KR" altLang="en-US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라이브러리를 다운로드</a:t>
            </a:r>
            <a:r>
              <a:rPr lang="ko-KR" altLang="en-US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하고 적용해야 합니다</a:t>
            </a:r>
            <a:r>
              <a:rPr lang="en-US" altLang="ko-KR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. </a:t>
            </a:r>
            <a:r>
              <a:rPr lang="ko-KR" altLang="en-US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그러나 이를 충분히 고려하지 않으면 실행 과정에서 </a:t>
            </a:r>
            <a:r>
              <a:rPr lang="ko-KR" altLang="en-US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예기치 못한 문제</a:t>
            </a:r>
            <a:r>
              <a:rPr lang="ko-KR" altLang="en-US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가 발생할 수 있습니다</a:t>
            </a:r>
            <a:r>
              <a:rPr lang="en-US" altLang="ko-KR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.</a:t>
            </a:r>
          </a:p>
          <a:p>
            <a:pPr lvl="0" latinLnBrk="0"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700" i="1" kern="0" dirty="0">
              <a:solidFill>
                <a:srgbClr val="272938"/>
              </a:solidFill>
              <a:ea typeface="맑은 고딕"/>
              <a:cs typeface="맑은 고딕"/>
            </a:endParaRP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  </a:t>
            </a:r>
            <a:r>
              <a:rPr lang="ko-KR" altLang="en-US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따라서 이 가이드 문서는 개발자들이 </a:t>
            </a:r>
            <a:r>
              <a:rPr lang="ko-KR" altLang="en-US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개발 환경 설정을 간편하게 확인</a:t>
            </a:r>
            <a:r>
              <a:rPr lang="ko-KR" altLang="en-US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할 수 있도록 제공되며</a:t>
            </a:r>
            <a:r>
              <a:rPr lang="en-US" altLang="ko-KR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, </a:t>
            </a:r>
            <a:r>
              <a:rPr lang="ko-KR" altLang="en-US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이를 통해 개발 과정에서 발생할 수 있는 </a:t>
            </a:r>
            <a:r>
              <a:rPr lang="ko-KR" altLang="en-US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문제를 미리 예방</a:t>
            </a:r>
            <a:r>
              <a:rPr lang="ko-KR" altLang="en-US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하고 </a:t>
            </a:r>
            <a:r>
              <a:rPr lang="ko-KR" altLang="en-US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실행을 원활</a:t>
            </a:r>
            <a:r>
              <a:rPr lang="ko-KR" altLang="en-US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하게 진행할 수 있도록 도와줍니다</a:t>
            </a:r>
            <a:r>
              <a:rPr lang="en-US" altLang="ko-KR" sz="2000" i="1" kern="0" dirty="0">
                <a:solidFill>
                  <a:srgbClr val="272938"/>
                </a:solidFill>
                <a:ea typeface="맑은 고딕"/>
                <a:cs typeface="맑은 고딕"/>
              </a:rPr>
              <a:t>.</a:t>
            </a:r>
          </a:p>
        </p:txBody>
      </p:sp>
      <p:sp>
        <p:nvSpPr>
          <p:cNvPr id="20" name="모서리가 둥근 직사각형 4">
            <a:extLst>
              <a:ext uri="{FF2B5EF4-FFF2-40B4-BE49-F238E27FC236}">
                <a16:creationId xmlns:a16="http://schemas.microsoft.com/office/drawing/2014/main" id="{F0554E93-80C8-4FEC-B276-1B417B32D248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01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2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이등변 삼각형 14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16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17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18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7" y="900761"/>
            <a:ext cx="1643877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10548" y="109755"/>
            <a:ext cx="51828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프로그램 버전</a:t>
            </a:r>
            <a:endParaRPr lang="en-US" altLang="ko-KR" sz="2800" b="1" kern="0" dirty="0">
              <a:solidFill>
                <a:srgbClr val="272938"/>
              </a:solidFill>
            </a:endParaRPr>
          </a:p>
        </p:txBody>
      </p: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TextBox 44"/>
          <p:cNvSpPr txBox="1"/>
          <p:nvPr/>
        </p:nvSpPr>
        <p:spPr>
          <a:xfrm>
            <a:off x="2134624" y="3910066"/>
            <a:ext cx="2594690" cy="1202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HY견고딕"/>
                <a:ea typeface="HY견고딕"/>
              </a:rPr>
              <a:t>Python</a:t>
            </a:r>
          </a:p>
          <a:p>
            <a:pPr lvl="0">
              <a:defRPr/>
            </a:pPr>
            <a:r>
              <a:rPr lang="en-US" altLang="ko-KR" dirty="0">
                <a:latin typeface="HY중고딕"/>
                <a:ea typeface="HY중고딕"/>
              </a:rPr>
              <a:t>3.10.10</a:t>
            </a:r>
          </a:p>
          <a:p>
            <a:pPr lvl="0">
              <a:defRPr/>
            </a:pPr>
            <a:endParaRPr lang="en-US" altLang="ko-KR" sz="1700" dirty="0">
              <a:latin typeface="HY견고딕"/>
              <a:ea typeface="HY견고딕"/>
            </a:endParaRPr>
          </a:p>
          <a:p>
            <a:pPr lvl="0">
              <a:defRPr/>
            </a:pPr>
            <a:endParaRPr lang="en-US" altLang="ko-KR" sz="1400" dirty="0">
              <a:latin typeface="HY중고딕"/>
              <a:ea typeface="HY중고딕"/>
            </a:endParaRPr>
          </a:p>
        </p:txBody>
      </p:sp>
      <p:sp>
        <p:nvSpPr>
          <p:cNvPr id="58" name="TextBox 8"/>
          <p:cNvSpPr txBox="1"/>
          <p:nvPr/>
        </p:nvSpPr>
        <p:spPr>
          <a:xfrm>
            <a:off x="4920316" y="3981724"/>
            <a:ext cx="3008927" cy="721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HY견고딕"/>
                <a:ea typeface="HY견고딕"/>
              </a:rPr>
              <a:t>IDE</a:t>
            </a:r>
            <a:r>
              <a:rPr lang="ko-KR" altLang="en-US" sz="2400">
                <a:latin typeface="HY견고딕"/>
                <a:ea typeface="HY견고딕"/>
              </a:rPr>
              <a:t> </a:t>
            </a:r>
            <a:r>
              <a:rPr lang="en-US" altLang="ko-KR" sz="2400">
                <a:latin typeface="HY견고딕"/>
                <a:ea typeface="HY견고딕"/>
              </a:rPr>
              <a:t>: VS code</a:t>
            </a:r>
          </a:p>
          <a:p>
            <a:pPr lvl="0">
              <a:defRPr/>
            </a:pPr>
            <a:r>
              <a:rPr lang="en-US" altLang="ko-KR">
                <a:latin typeface="HY중고딕"/>
                <a:ea typeface="HY중고딕"/>
              </a:rPr>
              <a:t>v-1.76.0</a:t>
            </a:r>
            <a:endParaRPr lang="ko-KR" altLang="en-US"/>
          </a:p>
        </p:txBody>
      </p:sp>
      <p:pic>
        <p:nvPicPr>
          <p:cNvPr id="59" name="Picture 2" descr="https://cdn.discordapp.com/attachments/1077506049034170430/1080656669941436536/img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37651" y="2156989"/>
            <a:ext cx="2603376" cy="1481735"/>
          </a:xfrm>
          <a:prstGeom prst="rect">
            <a:avLst/>
          </a:prstGeom>
          <a:noFill/>
        </p:spPr>
      </p:pic>
      <p:pic>
        <p:nvPicPr>
          <p:cNvPr id="60" name="Picture 4" descr="https://cdn.discordapp.com/attachments/1077506049034170430/1080656842994233414/2048px-Visual_Studio_Code_1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3383" y="2156989"/>
            <a:ext cx="1320026" cy="1320026"/>
          </a:xfrm>
          <a:prstGeom prst="rect">
            <a:avLst/>
          </a:prstGeom>
          <a:noFill/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50975" y="2105509"/>
            <a:ext cx="1813803" cy="1813803"/>
          </a:xfrm>
          <a:prstGeom prst="rect">
            <a:avLst/>
          </a:prstGeom>
        </p:spPr>
      </p:pic>
      <p:sp>
        <p:nvSpPr>
          <p:cNvPr id="62" name="TextBox 8"/>
          <p:cNvSpPr txBox="1"/>
          <p:nvPr/>
        </p:nvSpPr>
        <p:spPr>
          <a:xfrm>
            <a:off x="8651658" y="3964955"/>
            <a:ext cx="17220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</a:rPr>
              <a:t>JDK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</a:rPr>
              <a:t>19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HY중고딕"/>
                <a:ea typeface="HY중고딕"/>
              </a:rPr>
              <a:t>v-19.0.1</a:t>
            </a:r>
          </a:p>
        </p:txBody>
      </p:sp>
      <p:sp>
        <p:nvSpPr>
          <p:cNvPr id="20" name="모서리가 둥근 직사각형 4">
            <a:extLst>
              <a:ext uri="{FF2B5EF4-FFF2-40B4-BE49-F238E27FC236}">
                <a16:creationId xmlns:a16="http://schemas.microsoft.com/office/drawing/2014/main" id="{E79D097F-25D8-4CE6-9752-34FFDAF88EE5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02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8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2552533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310548" y="109755"/>
            <a:ext cx="5182861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lang="ko-KR" altLang="en-US" sz="2800" b="1" i="1" kern="0" dirty="0">
                <a:solidFill>
                  <a:srgbClr val="272938"/>
                </a:solidFill>
              </a:rPr>
              <a:t>필요한 라이브러리 </a:t>
            </a:r>
            <a:r>
              <a:rPr kumimoji="0" lang="ko-KR" altLang="en-US" sz="28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버전</a:t>
            </a:r>
            <a:endParaRPr lang="ko-KR" altLang="en-US" sz="2800" b="1" kern="0" dirty="0">
              <a:solidFill>
                <a:srgbClr val="272938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43279" y="2055124"/>
            <a:ext cx="2700000" cy="1440000"/>
          </a:xfrm>
          <a:prstGeom prst="rect">
            <a:avLst/>
          </a:prstGeom>
          <a:noFill/>
          <a:ln w="38100">
            <a:solidFill>
              <a:srgbClr val="FE1818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Selenium  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포터블 프레임워크</a:t>
            </a:r>
            <a:r>
              <a:rPr kumimoji="0" lang="en-US" altLang="ko-KR" sz="12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         v-4.8.2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동적으로 생성되는 사이트의 데이터를 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 err="1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크롤링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할 때 매우 유용하게 사용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284536" y="3998867"/>
            <a:ext cx="2700000" cy="1440000"/>
          </a:xfrm>
          <a:prstGeom prst="rect">
            <a:avLst/>
          </a:prstGeom>
          <a:noFill/>
          <a:ln w="38100">
            <a:solidFill>
              <a:srgbClr val="FE1818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Pandas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라이브러리</a:t>
            </a:r>
            <a:r>
              <a:rPr kumimoji="0" lang="en-US" altLang="ko-KR" sz="13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                v-1.5.3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쉽고 직관적인 분류된 데이터로 작업할 수 있도록 데이터 구조를 제공 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43279" y="3999729"/>
            <a:ext cx="2700000" cy="1440000"/>
          </a:xfrm>
          <a:prstGeom prst="rect">
            <a:avLst/>
          </a:prstGeom>
          <a:noFill/>
          <a:ln w="38100">
            <a:solidFill>
              <a:srgbClr val="FE1818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bs4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라이브러리</a:t>
            </a:r>
            <a:r>
              <a:rPr kumimoji="0" lang="en-US" altLang="ko-KR" sz="13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                v-0.0.1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HTML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정보로 부터 데이터를 가져오기 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쉽게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데이터 별로 나누어 줌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171642" y="3998867"/>
            <a:ext cx="2700000" cy="1440000"/>
          </a:xfrm>
          <a:prstGeom prst="rect">
            <a:avLst/>
          </a:prstGeom>
          <a:noFill/>
          <a:ln w="38100">
            <a:solidFill>
              <a:srgbClr val="FE1818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Matplotlib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라이브러리</a:t>
            </a:r>
            <a:r>
              <a:rPr kumimoji="0" lang="en-US" altLang="ko-KR" sz="13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                v-3.7.1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크롬 드라이버를 크롬 브라우저 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버전에 맞게 자동으로 다운로드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171642" y="2056838"/>
            <a:ext cx="2700000" cy="1440000"/>
          </a:xfrm>
          <a:prstGeom prst="rect">
            <a:avLst/>
          </a:prstGeom>
          <a:noFill/>
          <a:ln w="38100">
            <a:solidFill>
              <a:srgbClr val="FE1818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 err="1">
                <a:solidFill>
                  <a:schemeClr val="dk1"/>
                </a:solidFill>
                <a:latin typeface="맑은 고딕"/>
                <a:ea typeface="맑은 고딕"/>
                <a:cs typeface="맑은 고딕"/>
                <a:hlinkClick r:id="rId2"/>
              </a:rPr>
              <a:t>Wordcloud</a:t>
            </a:r>
            <a:endParaRPr kumimoji="0" lang="en-US" altLang="ko-KR" sz="1900" b="1" i="0" u="none" strike="noStrike" kern="1200" cap="none" spc="0" normalizeH="0" baseline="0" dirty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라이브러리</a:t>
            </a:r>
            <a:r>
              <a:rPr kumimoji="0" lang="en-US" altLang="ko-KR" sz="13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                v-1.8.1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텍스트데이터를 가지고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워드클라우드를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kumimoji="0" lang="en-US" altLang="ko-KR" sz="1000" b="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생성하기 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쉽게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도와줌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sp>
        <p:nvSpPr>
          <p:cNvPr id="71" name="직사각형 19"/>
          <p:cNvSpPr/>
          <p:nvPr/>
        </p:nvSpPr>
        <p:spPr>
          <a:xfrm>
            <a:off x="3284536" y="5940896"/>
            <a:ext cx="8577107" cy="363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포터블 프레임워크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 특정 플랫폼이나 운영체제에서 독립적으로 실행될 수 있는 소프트웨어 프레임워크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284537" y="2055124"/>
            <a:ext cx="2700000" cy="1440000"/>
          </a:xfrm>
          <a:prstGeom prst="rect">
            <a:avLst/>
          </a:prstGeom>
          <a:noFill/>
          <a:ln w="381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3"/>
              </a:rPr>
              <a:t>Webdriver_Manager</a:t>
            </a:r>
            <a:endParaRPr kumimoji="0" lang="en-US" altLang="ko-KR" sz="19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라이브러리</a:t>
            </a:r>
            <a:r>
              <a:rPr kumimoji="0" lang="en-US" altLang="ko-KR" sz="13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                v-3.8.5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크롬 드라이버를 크롬 브라우저 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버전에 맞게 자동으로 다운로드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8747" y="3998867"/>
            <a:ext cx="2700000" cy="1440000"/>
          </a:xfrm>
          <a:prstGeom prst="rect">
            <a:avLst/>
          </a:prstGeom>
          <a:noFill/>
          <a:ln w="381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lvl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하이퍼링크 클릭 시</a:t>
            </a:r>
            <a:endParaRPr lang="en-US" altLang="ko-KR" sz="12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lvl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해당 라이브러리 참고사이트 접속</a:t>
            </a:r>
            <a:endParaRPr lang="en-US" altLang="ko-KR" sz="12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058747" y="2056838"/>
            <a:ext cx="2700000" cy="1440000"/>
          </a:xfrm>
          <a:prstGeom prst="rect">
            <a:avLst/>
          </a:prstGeom>
          <a:noFill/>
          <a:ln w="381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4"/>
              </a:rPr>
              <a:t>Konlpy</a:t>
            </a: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라이브러리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  v-0.6.0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한국어 정보처리를 위한 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파이썬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패키지</a:t>
            </a: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FDC7A580-7BD5-47AE-AC45-3AF22E71AC7D}"/>
              </a:ext>
            </a:extLst>
          </p:cNvPr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4AE818-C467-4DDE-AD70-5E29B184B572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08713312-F300-4F71-AA6C-3C6F2168EE64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3" name="모서리가 둥근 직사각형 9">
              <a:extLst>
                <a:ext uri="{FF2B5EF4-FFF2-40B4-BE49-F238E27FC236}">
                  <a16:creationId xmlns:a16="http://schemas.microsoft.com/office/drawing/2014/main" id="{71D96D84-56BA-490C-99A3-6E62D9FABB38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E1E17328-8473-45AF-8C01-7F9AF72702B5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25" name="모서리가 둥근 직사각형 11">
              <a:extLst>
                <a:ext uri="{FF2B5EF4-FFF2-40B4-BE49-F238E27FC236}">
                  <a16:creationId xmlns:a16="http://schemas.microsoft.com/office/drawing/2014/main" id="{86B99852-37D8-43DF-A6C7-2E728E27AD7D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  <p:sp>
        <p:nvSpPr>
          <p:cNvPr id="28" name="모서리가 둥근 직사각형 4">
            <a:extLst>
              <a:ext uri="{FF2B5EF4-FFF2-40B4-BE49-F238E27FC236}">
                <a16:creationId xmlns:a16="http://schemas.microsoft.com/office/drawing/2014/main" id="{DE896B7F-84B4-4BA9-929B-C721EAB286D4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03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이등변 삼각형 14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16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17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18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7" y="900761"/>
            <a:ext cx="3301077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10548" y="109755"/>
            <a:ext cx="5182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프로그램 폴더 요약</a:t>
            </a:r>
            <a:endParaRPr lang="en-US" altLang="ko-KR" sz="2800" b="1" kern="0" dirty="0">
              <a:solidFill>
                <a:srgbClr val="272938"/>
              </a:solidFill>
            </a:endParaRPr>
          </a:p>
        </p:txBody>
      </p: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4">
            <a:extLst>
              <a:ext uri="{FF2B5EF4-FFF2-40B4-BE49-F238E27FC236}">
                <a16:creationId xmlns:a16="http://schemas.microsoft.com/office/drawing/2014/main" id="{E79D097F-25D8-4CE6-9752-34FFDAF88EE5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F625FC-394C-49CC-9A9B-CBB55A8BC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3" t="3827" r="16388" b="29339"/>
          <a:stretch/>
        </p:blipFill>
        <p:spPr>
          <a:xfrm>
            <a:off x="929854" y="1366617"/>
            <a:ext cx="4218976" cy="48129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44">
            <a:extLst>
              <a:ext uri="{FF2B5EF4-FFF2-40B4-BE49-F238E27FC236}">
                <a16:creationId xmlns:a16="http://schemas.microsoft.com/office/drawing/2014/main" id="{5BB9CE03-B48B-4F24-9B60-EB2B12E929A4}"/>
              </a:ext>
            </a:extLst>
          </p:cNvPr>
          <p:cNvSpPr txBox="1"/>
          <p:nvPr/>
        </p:nvSpPr>
        <p:spPr>
          <a:xfrm>
            <a:off x="6096000" y="2178008"/>
            <a:ext cx="4561451" cy="329320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📂</a:t>
            </a:r>
            <a:r>
              <a:rPr lang="en-US" altLang="ko-KR" dirty="0"/>
              <a:t>code :</a:t>
            </a:r>
          </a:p>
          <a:p>
            <a:pPr lvl="0"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개발할 때 사용되거나 결과를 담는 폴더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 ┃ ┗ 📂</a:t>
            </a:r>
            <a:r>
              <a:rPr lang="en-US" altLang="ko-KR" dirty="0"/>
              <a:t>comment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dirty="0"/>
              <a:t> ┃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영상정보와 댓글이 담긴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저장소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 ┃ ┗ 📂</a:t>
            </a:r>
            <a:r>
              <a:rPr lang="en-US" altLang="ko-KR" dirty="0" err="1"/>
              <a:t>img</a:t>
            </a:r>
            <a:r>
              <a:rPr lang="en-US" altLang="ko-KR" dirty="0"/>
              <a:t> :</a:t>
            </a:r>
          </a:p>
          <a:p>
            <a:r>
              <a:rPr lang="ko-KR" altLang="en-US" dirty="0"/>
              <a:t> ┃</a:t>
            </a:r>
            <a:r>
              <a:rPr lang="en-US" altLang="ko-KR" sz="1400" dirty="0"/>
              <a:t>       comment</a:t>
            </a:r>
            <a:r>
              <a:rPr lang="ko-KR" altLang="en-US" sz="1400" dirty="0"/>
              <a:t>폴더의 파일들이 시각화 된 결과물</a:t>
            </a:r>
            <a:endParaRPr lang="en-US" altLang="ko-KR" sz="1400" dirty="0"/>
          </a:p>
          <a:p>
            <a:r>
              <a:rPr lang="ko-KR" altLang="en-US" dirty="0"/>
              <a:t> ┃ ┗ 📂</a:t>
            </a:r>
            <a:r>
              <a:rPr lang="en-US" altLang="ko-KR" dirty="0" err="1"/>
              <a:t>nocomment</a:t>
            </a:r>
            <a:r>
              <a:rPr lang="en-US" altLang="ko-KR" dirty="0"/>
              <a:t> :</a:t>
            </a:r>
          </a:p>
          <a:p>
            <a:r>
              <a:rPr lang="ko-KR" altLang="en-US" dirty="0"/>
              <a:t> ┃</a:t>
            </a:r>
            <a:r>
              <a:rPr lang="en-US" altLang="ko-KR" sz="1400" dirty="0"/>
              <a:t>       </a:t>
            </a:r>
            <a:r>
              <a:rPr lang="ko-KR" altLang="en-US" sz="1400" dirty="0"/>
              <a:t>영상정보가 담긴 </a:t>
            </a:r>
            <a:r>
              <a:rPr lang="en-US" altLang="ko-KR" sz="1400" dirty="0"/>
              <a:t>csv</a:t>
            </a:r>
            <a:r>
              <a:rPr lang="ko-KR" altLang="en-US" sz="1400" dirty="0"/>
              <a:t>의 저장소</a:t>
            </a:r>
            <a:br>
              <a:rPr lang="en-US" altLang="ko-KR" sz="1400" dirty="0"/>
            </a:br>
            <a:r>
              <a:rPr lang="en-US" altLang="ko-KR" sz="1400" dirty="0"/>
              <a:t> </a:t>
            </a:r>
            <a:r>
              <a:rPr lang="ko-KR" altLang="en-US" dirty="0"/>
              <a:t>┣ 📜</a:t>
            </a:r>
            <a:r>
              <a:rPr lang="en-US" altLang="ko-KR" dirty="0"/>
              <a:t>comm_collect.exe :</a:t>
            </a:r>
          </a:p>
          <a:p>
            <a:r>
              <a:rPr lang="ko-KR" altLang="en-US" dirty="0"/>
              <a:t> ┃    </a:t>
            </a:r>
            <a:r>
              <a:rPr lang="ko-KR" altLang="en-US" sz="1400" dirty="0"/>
              <a:t>댓글 수집 프로그램</a:t>
            </a:r>
            <a:r>
              <a:rPr lang="en-US" altLang="ko-KR" sz="1400" dirty="0"/>
              <a:t> </a:t>
            </a:r>
            <a:r>
              <a:rPr lang="ko-KR" altLang="en-US" sz="1400" dirty="0"/>
              <a:t>실행파일</a:t>
            </a:r>
            <a:endParaRPr lang="en-US" altLang="ko-KR" sz="1400" dirty="0"/>
          </a:p>
          <a:p>
            <a:r>
              <a:rPr lang="ko-KR" altLang="en-US" dirty="0"/>
              <a:t> ┗ 📜</a:t>
            </a:r>
            <a:r>
              <a:rPr lang="en-US" altLang="ko-KR" dirty="0"/>
              <a:t>visualize.exe :</a:t>
            </a:r>
          </a:p>
          <a:p>
            <a:r>
              <a:rPr lang="en-US" altLang="ko-KR" sz="1400" dirty="0"/>
              <a:t>           </a:t>
            </a:r>
            <a:r>
              <a:rPr lang="ko-KR" altLang="en-US" sz="1400" dirty="0"/>
              <a:t>시각화 프로그램 실행파일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6142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이등변 삼각형 14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16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17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  <p:sp>
          <p:nvSpPr>
            <p:cNvPr id="18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rgbClr val="272938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7" y="900761"/>
            <a:ext cx="3546232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10548" y="109755"/>
            <a:ext cx="5182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프로그램 폴더 요약</a:t>
            </a:r>
            <a:endParaRPr lang="en-US" altLang="ko-KR" sz="2800" b="1" kern="0" dirty="0">
              <a:solidFill>
                <a:srgbClr val="272938"/>
              </a:solidFill>
            </a:endParaRPr>
          </a:p>
        </p:txBody>
      </p: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4">
            <a:extLst>
              <a:ext uri="{FF2B5EF4-FFF2-40B4-BE49-F238E27FC236}">
                <a16:creationId xmlns:a16="http://schemas.microsoft.com/office/drawing/2014/main" id="{E79D097F-25D8-4CE6-9752-34FFDAF88EE5}"/>
              </a:ext>
            </a:extLst>
          </p:cNvPr>
          <p:cNvSpPr/>
          <p:nvPr/>
        </p:nvSpPr>
        <p:spPr>
          <a:xfrm>
            <a:off x="480917" y="193630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1" name="TextBox 44">
            <a:extLst>
              <a:ext uri="{FF2B5EF4-FFF2-40B4-BE49-F238E27FC236}">
                <a16:creationId xmlns:a16="http://schemas.microsoft.com/office/drawing/2014/main" id="{5BB9CE03-B48B-4F24-9B60-EB2B12E929A4}"/>
              </a:ext>
            </a:extLst>
          </p:cNvPr>
          <p:cNvSpPr txBox="1"/>
          <p:nvPr/>
        </p:nvSpPr>
        <p:spPr>
          <a:xfrm>
            <a:off x="6096000" y="2322872"/>
            <a:ext cx="4944894" cy="246221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📂</a:t>
            </a:r>
            <a:r>
              <a:rPr lang="en-US" altLang="ko-KR" dirty="0"/>
              <a:t>code :</a:t>
            </a:r>
          </a:p>
          <a:p>
            <a:pPr lvl="0"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개발할 때 사용되거나 결과를 담는 폴더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 ┗ 📂</a:t>
            </a:r>
            <a:r>
              <a:rPr lang="en-US" altLang="ko-KR" dirty="0" err="1"/>
              <a:t>env</a:t>
            </a:r>
            <a:endParaRPr lang="en-US" altLang="ko-KR" dirty="0"/>
          </a:p>
          <a:p>
            <a:r>
              <a:rPr lang="en-US" altLang="ko-KR" sz="1400" dirty="0"/>
              <a:t>       </a:t>
            </a:r>
            <a:r>
              <a:rPr lang="ko-KR" altLang="en-US" sz="1400" dirty="0"/>
              <a:t>개발환경 구축을 위해 필요한 파일들이 담긴 폴더</a:t>
            </a:r>
            <a:endParaRPr lang="en-US" altLang="ko-KR" sz="1400" dirty="0"/>
          </a:p>
          <a:p>
            <a:r>
              <a:rPr lang="en-US" altLang="ko-KR" dirty="0"/>
              <a:t> ┃ ┣ </a:t>
            </a:r>
            <a:r>
              <a:rPr lang="ko-KR" altLang="en-US" dirty="0"/>
              <a:t>📂모듈</a:t>
            </a:r>
            <a:endParaRPr lang="ko-KR" altLang="en-US" sz="1400" dirty="0"/>
          </a:p>
          <a:p>
            <a:r>
              <a:rPr lang="ko-KR" altLang="en-US" dirty="0"/>
              <a:t> ┃ ┃ ┗ 📜</a:t>
            </a:r>
            <a:r>
              <a:rPr lang="en-US" altLang="ko-KR" dirty="0"/>
              <a:t>wordcloud-1.8.1-cp311-</a:t>
            </a:r>
          </a:p>
          <a:p>
            <a:r>
              <a:rPr lang="en-US" altLang="ko-KR" dirty="0"/>
              <a:t>	     cp311-win_amd64.whl</a:t>
            </a:r>
            <a:endParaRPr lang="en-US" altLang="ko-KR" sz="1400" dirty="0"/>
          </a:p>
          <a:p>
            <a:r>
              <a:rPr lang="en-US" altLang="ko-KR" dirty="0"/>
              <a:t> ┃ ┣ </a:t>
            </a:r>
            <a:r>
              <a:rPr lang="ko-KR" altLang="en-US" dirty="0"/>
              <a:t>📜</a:t>
            </a:r>
            <a:r>
              <a:rPr lang="en-US" altLang="ko-KR" dirty="0"/>
              <a:t>jdk-19_windows-x64_bin.exe</a:t>
            </a:r>
            <a:endParaRPr lang="en-US" altLang="ko-KR" sz="1400" dirty="0"/>
          </a:p>
          <a:p>
            <a:r>
              <a:rPr lang="en-US" altLang="ko-KR" dirty="0"/>
              <a:t> ┃ ┗ </a:t>
            </a:r>
            <a:r>
              <a:rPr lang="ko-KR" altLang="en-US" dirty="0"/>
              <a:t>📜</a:t>
            </a:r>
            <a:r>
              <a:rPr lang="en-US" altLang="ko-KR" dirty="0"/>
              <a:t>python-3.11.2-amd64.exe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7BD679-D5F2-4DD0-8CDF-464FEE644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1" t="11781" r="9689" b="10291"/>
          <a:stretch/>
        </p:blipFill>
        <p:spPr>
          <a:xfrm>
            <a:off x="719267" y="2699428"/>
            <a:ext cx="5029200" cy="16926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5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038411223319978004/1083612582105075722/image.png">
            <a:extLst>
              <a:ext uri="{FF2B5EF4-FFF2-40B4-BE49-F238E27FC236}">
                <a16:creationId xmlns:a16="http://schemas.microsoft.com/office/drawing/2014/main" id="{D4C47D67-20AF-4331-B564-766396746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88" y="2561192"/>
            <a:ext cx="4324600" cy="171256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이등변 삼각형 14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6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7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8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05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7" y="900761"/>
            <a:ext cx="4168802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10548" y="109755"/>
            <a:ext cx="51828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프로그램 실행 방법</a:t>
            </a:r>
            <a:endParaRPr lang="en-US" altLang="ko-KR" sz="2800" b="1" i="1" kern="0" dirty="0">
              <a:solidFill>
                <a:srgbClr val="272938"/>
              </a:solidFill>
            </a:endParaRPr>
          </a:p>
        </p:txBody>
      </p:sp>
      <p:sp>
        <p:nvSpPr>
          <p:cNvPr id="19" name="TextBox 44">
            <a:extLst>
              <a:ext uri="{FF2B5EF4-FFF2-40B4-BE49-F238E27FC236}">
                <a16:creationId xmlns:a16="http://schemas.microsoft.com/office/drawing/2014/main" id="{EB06FAFC-3181-4665-B49D-896D1ADA3356}"/>
              </a:ext>
            </a:extLst>
          </p:cNvPr>
          <p:cNvSpPr txBox="1"/>
          <p:nvPr/>
        </p:nvSpPr>
        <p:spPr>
          <a:xfrm>
            <a:off x="6096000" y="2364446"/>
            <a:ext cx="4561451" cy="252376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24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2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comm_collect.exe</a:t>
            </a:r>
          </a:p>
          <a:p>
            <a:pPr lvl="0">
              <a:defRPr/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댓글 수집 프로그램</a:t>
            </a: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>
              <a:defRPr/>
            </a:pPr>
            <a:r>
              <a:rPr lang="en-US" altLang="ko-KR" sz="2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visualize.exe</a:t>
            </a:r>
          </a:p>
          <a:p>
            <a:pPr lvl="0">
              <a:defRPr/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 프로그램</a:t>
            </a: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>
              <a:defRPr/>
            </a:pPr>
            <a:endParaRPr lang="en-US" altLang="ko-KR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순서대로 실행한다</a:t>
            </a: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endParaRPr lang="en-US" altLang="ko-KR" sz="14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4723BE-9EE1-4D78-89BA-AA8C2FA724EC}"/>
              </a:ext>
            </a:extLst>
          </p:cNvPr>
          <p:cNvSpPr/>
          <p:nvPr/>
        </p:nvSpPr>
        <p:spPr>
          <a:xfrm>
            <a:off x="1862683" y="3578021"/>
            <a:ext cx="1432970" cy="349867"/>
          </a:xfrm>
          <a:prstGeom prst="rect">
            <a:avLst/>
          </a:prstGeom>
          <a:noFill/>
          <a:ln w="254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8CE634-8EB3-4F94-8749-E2306F8A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3720" y="3633511"/>
            <a:ext cx="252000" cy="252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E2BAD17-0E5F-428E-A5C6-18A6D5E52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24747" y="2854858"/>
            <a:ext cx="252000" cy="252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9AD7703-2D02-418E-BA6A-994B4EB719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48148" y="3972824"/>
            <a:ext cx="252000" cy="252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9B51EB-FBC3-42BD-9BAA-A4A8D9CA7DC5}"/>
              </a:ext>
            </a:extLst>
          </p:cNvPr>
          <p:cNvSpPr/>
          <p:nvPr/>
        </p:nvSpPr>
        <p:spPr>
          <a:xfrm>
            <a:off x="1862683" y="3933619"/>
            <a:ext cx="1432970" cy="291206"/>
          </a:xfrm>
          <a:prstGeom prst="rect">
            <a:avLst/>
          </a:prstGeom>
          <a:noFill/>
          <a:ln w="254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F9912EC-00AD-4DBD-9E0D-6D427B5D2D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4067" y="3500330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7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https://cdn.discordapp.com/attachments/1038411223319978004/1083612582105075722/image.png">
            <a:extLst>
              <a:ext uri="{FF2B5EF4-FFF2-40B4-BE49-F238E27FC236}">
                <a16:creationId xmlns:a16="http://schemas.microsoft.com/office/drawing/2014/main" id="{E943D80E-AE8B-41DE-99D5-CA71C789C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t="58350" r="40880" b="-1511"/>
          <a:stretch/>
        </p:blipFill>
        <p:spPr bwMode="auto">
          <a:xfrm>
            <a:off x="982373" y="1669755"/>
            <a:ext cx="1639335" cy="6556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이등변 삼각형 14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6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7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8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7" y="900761"/>
            <a:ext cx="4470359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4723BE-9EE1-4D78-89BA-AA8C2FA724EC}"/>
              </a:ext>
            </a:extLst>
          </p:cNvPr>
          <p:cNvSpPr/>
          <p:nvPr/>
        </p:nvSpPr>
        <p:spPr>
          <a:xfrm>
            <a:off x="1018231" y="1698939"/>
            <a:ext cx="1520371" cy="310438"/>
          </a:xfrm>
          <a:prstGeom prst="rect">
            <a:avLst/>
          </a:prstGeom>
          <a:noFill/>
          <a:ln w="254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8CE634-8EB3-4F94-8749-E2306F8A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3634" y="1782244"/>
            <a:ext cx="178739" cy="178739"/>
          </a:xfrm>
          <a:prstGeom prst="rect">
            <a:avLst/>
          </a:prstGeom>
        </p:spPr>
      </p:pic>
      <p:sp>
        <p:nvSpPr>
          <p:cNvPr id="27" name="TextBox 44">
            <a:extLst>
              <a:ext uri="{FF2B5EF4-FFF2-40B4-BE49-F238E27FC236}">
                <a16:creationId xmlns:a16="http://schemas.microsoft.com/office/drawing/2014/main" id="{8BE7EB90-D372-47D5-A7EF-CB454F76A590}"/>
              </a:ext>
            </a:extLst>
          </p:cNvPr>
          <p:cNvSpPr txBox="1"/>
          <p:nvPr/>
        </p:nvSpPr>
        <p:spPr>
          <a:xfrm>
            <a:off x="6493409" y="2901390"/>
            <a:ext cx="4566940" cy="184375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90000" bIns="90000">
            <a:spAutoFit/>
          </a:bodyPr>
          <a:lstStyle/>
          <a:p>
            <a:pPr marL="342900" lvl="0" indent="-342900">
              <a:buAutoNum type="arabicPeriod"/>
              <a:defRPr/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comm_collect.exe</a:t>
            </a:r>
            <a:r>
              <a: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시</a:t>
            </a:r>
            <a:endParaRPr lang="en-US" altLang="ko-KR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Tx/>
              <a:buChar char="-"/>
              <a:defRPr/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comment </a:t>
            </a:r>
            <a:r>
              <a: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안에 </a:t>
            </a: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endParaRPr lang="en-US" altLang="ko-KR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Tx/>
              <a:buChar char="-"/>
              <a:defRPr/>
            </a:pPr>
            <a:r>
              <a:rPr lang="en-US" altLang="ko-KR" i="1" dirty="0" err="1">
                <a:latin typeface="맑은 고딕" panose="020B0503020000020004" pitchFamily="50" charset="-127"/>
              </a:rPr>
              <a:t>nocomment</a:t>
            </a:r>
            <a:r>
              <a:rPr lang="en-US" altLang="ko-KR" i="1" dirty="0">
                <a:latin typeface="맑은 고딕" panose="020B0503020000020004" pitchFamily="50" charset="-127"/>
              </a:rPr>
              <a:t> </a:t>
            </a:r>
            <a:r>
              <a:rPr lang="ko-KR" altLang="en-US" i="1" dirty="0">
                <a:latin typeface="맑은 고딕" panose="020B0503020000020004" pitchFamily="50" charset="-127"/>
              </a:rPr>
              <a:t>폴더 안에 </a:t>
            </a:r>
            <a:r>
              <a:rPr lang="en-US" altLang="ko-KR" i="1" dirty="0">
                <a:latin typeface="맑은 고딕" panose="020B0503020000020004" pitchFamily="50" charset="-127"/>
              </a:rPr>
              <a:t>7</a:t>
            </a:r>
            <a:r>
              <a:rPr lang="ko-KR" altLang="en-US" i="1" dirty="0">
                <a:latin typeface="맑은 고딕" panose="020B0503020000020004" pitchFamily="50" charset="-127"/>
              </a:rPr>
              <a:t>개의 </a:t>
            </a:r>
            <a:r>
              <a:rPr lang="en-US" altLang="ko-KR" i="1" dirty="0">
                <a:latin typeface="맑은 고딕" panose="020B0503020000020004" pitchFamily="50" charset="-127"/>
              </a:rPr>
              <a:t>csv</a:t>
            </a:r>
            <a:r>
              <a:rPr lang="ko-KR" altLang="en-US" i="1" dirty="0">
                <a:latin typeface="맑은 고딕" panose="020B0503020000020004" pitchFamily="50" charset="-127"/>
              </a:rPr>
              <a:t>파일</a:t>
            </a:r>
            <a:endParaRPr lang="en-US" altLang="ko-KR" i="1" dirty="0">
              <a:latin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생성되면 실행완료</a:t>
            </a:r>
            <a:endParaRPr lang="en-US" altLang="ko-KR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ABF20D-CCAA-46E1-A947-4C4B7B639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815"/>
          <a:stretch/>
        </p:blipFill>
        <p:spPr>
          <a:xfrm>
            <a:off x="2031335" y="2481034"/>
            <a:ext cx="3404088" cy="1333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6E48B1-0678-4BB2-A97D-9D53A48FE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157" y="3916780"/>
            <a:ext cx="3096057" cy="212437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634D4A-27D5-4C85-879F-B04A7E3DE7D2}"/>
              </a:ext>
            </a:extLst>
          </p:cNvPr>
          <p:cNvSpPr/>
          <p:nvPr/>
        </p:nvSpPr>
        <p:spPr>
          <a:xfrm>
            <a:off x="4575192" y="2555343"/>
            <a:ext cx="677743" cy="226767"/>
          </a:xfrm>
          <a:prstGeom prst="rect">
            <a:avLst/>
          </a:prstGeom>
          <a:noFill/>
          <a:ln w="254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488F2D-EFAD-48DF-B44B-2D27BCE3BB86}"/>
              </a:ext>
            </a:extLst>
          </p:cNvPr>
          <p:cNvSpPr/>
          <p:nvPr/>
        </p:nvSpPr>
        <p:spPr>
          <a:xfrm>
            <a:off x="4207136" y="3990874"/>
            <a:ext cx="753970" cy="240658"/>
          </a:xfrm>
          <a:prstGeom prst="rect">
            <a:avLst/>
          </a:prstGeom>
          <a:noFill/>
          <a:ln w="25400" cap="flat" cmpd="sng" algn="ctr">
            <a:solidFill>
              <a:srgbClr val="FE1818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D31A6C-7308-4F74-A18B-144DA6F1EE5A}"/>
              </a:ext>
            </a:extLst>
          </p:cNvPr>
          <p:cNvSpPr/>
          <p:nvPr/>
        </p:nvSpPr>
        <p:spPr>
          <a:xfrm>
            <a:off x="1310548" y="109755"/>
            <a:ext cx="51828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프로그램 실행 방법</a:t>
            </a:r>
            <a:endParaRPr lang="en-US" altLang="ko-KR" sz="2800" b="1" i="1" kern="0" dirty="0">
              <a:solidFill>
                <a:srgbClr val="272938"/>
              </a:solidFill>
            </a:endParaRPr>
          </a:p>
        </p:txBody>
      </p:sp>
      <p:sp>
        <p:nvSpPr>
          <p:cNvPr id="26" name="모서리가 둥근 직사각형 4">
            <a:extLst>
              <a:ext uri="{FF2B5EF4-FFF2-40B4-BE49-F238E27FC236}">
                <a16:creationId xmlns:a16="http://schemas.microsoft.com/office/drawing/2014/main" id="{91B7EBA4-C0C8-4654-A726-DC2A796AECB6}"/>
              </a:ext>
            </a:extLst>
          </p:cNvPr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5663193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640</Words>
  <Application>Microsoft Office PowerPoint</Application>
  <PresentationFormat>와이드스크린</PresentationFormat>
  <Paragraphs>159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HY견고딕</vt:lpstr>
      <vt:lpstr>HY중고딕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227</cp:revision>
  <dcterms:created xsi:type="dcterms:W3CDTF">2023-03-07T00:34:42Z</dcterms:created>
  <dcterms:modified xsi:type="dcterms:W3CDTF">2023-03-10T08:33:58Z</dcterms:modified>
  <cp:version/>
</cp:coreProperties>
</file>