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1" r:id="rId3"/>
    <p:sldId id="270" r:id="rId4"/>
    <p:sldId id="297" r:id="rId5"/>
    <p:sldId id="296" r:id="rId6"/>
    <p:sldId id="295" r:id="rId7"/>
    <p:sldId id="288" r:id="rId8"/>
    <p:sldId id="268" r:id="rId9"/>
    <p:sldId id="291" r:id="rId10"/>
    <p:sldId id="273" r:id="rId11"/>
    <p:sldId id="294" r:id="rId12"/>
    <p:sldId id="276" r:id="rId13"/>
    <p:sldId id="277" r:id="rId14"/>
    <p:sldId id="275" r:id="rId15"/>
    <p:sldId id="282" r:id="rId16"/>
    <p:sldId id="287" r:id="rId17"/>
    <p:sldId id="298" r:id="rId18"/>
    <p:sldId id="278" r:id="rId19"/>
    <p:sldId id="283" r:id="rId20"/>
    <p:sldId id="289" r:id="rId21"/>
    <p:sldId id="284" r:id="rId22"/>
    <p:sldId id="285" r:id="rId23"/>
    <p:sldId id="286" r:id="rId24"/>
    <p:sldId id="301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9D9"/>
    <a:srgbClr val="F3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B1F3B-2E08-4C64-BDC9-D9FC43896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412EA-FF63-4FA3-A1A9-C8FBAF30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84CE2-E97A-4142-B163-FFDBA1B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A00B-CCA1-4737-85FB-7E5F979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268E6-AFBD-4A96-B66D-2A66D57C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3666-CEAC-4F29-B8C4-71D97E18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3C842-2245-43A1-816A-4EA92868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43C30-ADC6-4473-8BB8-84B4B8E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D42DF-6FE9-47EF-94AA-55743766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F78B5-3FB9-43BB-86E7-F69D61B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2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2C328B-FEAB-4A29-86ED-4DB858B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F24C6-C3F9-4820-8A6D-3F0DEB86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B53BD-D7EA-40D1-8424-72BE5698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D3D03-DA9D-459F-AADF-CAE6F60B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48834-9B77-43DC-A783-49CC4A1A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1804-AD0D-4918-AB05-6B3319D3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9085A-B61F-4AC6-952A-3BEAF696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ED6EE-99E2-40C0-AB8E-80D89763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644FE-2417-4265-8307-A38540AE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25AF2-E6CC-412D-8DC2-4E4FE6D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C29D-263A-4094-B244-D8EC4D4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0369B-B095-43D1-8353-4DEB80A9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748D-1D6A-41A4-9D78-4889E2D5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9DFCF-A41B-4C39-8E1E-DC6949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2D88A-F6FE-4B90-9B5A-3886E08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2A95D-2A83-4F2B-8EC3-58CA422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E6777-D7CB-4DE4-86E9-EB648A87B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B63FC-601B-4F83-BD83-D8B45A65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143B1-9826-4C29-8ABA-2A9E074C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1DA3F-29D9-4B74-BF62-95EC621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13D10-EF93-4D65-A542-8A40ED04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DD498-63A7-4E1D-AC74-AE7811CD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413B9-C539-4230-BF67-6BAD16D0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6794B-1867-4D17-852A-71407D0E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70D9A-D377-48EC-807A-A45C0ECC1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3FD59-EF77-4653-8E32-6FDDE71DF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1D22C0-CEE6-4EAF-B510-02B1C0E9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CBB7D-70B7-4623-BC4E-161B399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3FF04-661A-474A-AEED-03DD65A8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D2D7-8BCF-42AD-90D5-DB2E69C9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D4A5D-D75A-442D-9475-2206A76B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F6578D-7E08-40EB-BD34-6509E4B0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61764-FE04-4AB3-90B3-86A98386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19A88-A4A9-4705-BFCC-D0C52CC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363DE-F8F1-4F90-8A33-6EC3B512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CF99D-ADA2-4F87-97DC-624154D2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9C5B-C639-400F-B2FE-91E24B57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A8502-64A6-4869-AC07-370ADC48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D2A7F-68D3-4F5D-8F57-AAD29EFDC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CBD0B-D0E6-48AF-84D6-28608DD5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8B002-B9B5-4AF9-9B48-EC9C48FF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40055-8EEB-453F-A99D-89205744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1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1025-7FD2-45AC-AC63-CBBC1CBE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518DB1-C9DA-4CD4-98A3-2E7B62C7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076A9-9139-4614-8024-99F38787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12796-17E8-4AFF-8982-416F093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230B8-CC74-47EC-9E7D-FBA86A3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C099A-CA41-4414-8AAD-6C9C605B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0B1B3-C476-4D27-8FDF-4698DB1F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52DA-5046-4745-AABD-BC737D31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BE9F-F2C5-45B7-89DB-B22DADB7F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78BE-0366-4EF1-92BE-A141711E5C5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3E4AD-703C-4574-A0AA-479AC7342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1C0D9-EB0C-40AA-B59B-A542AF2B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CA42-8245-4DD3-B96B-71444306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3626" y="1632508"/>
            <a:ext cx="6972578" cy="180411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 lang="ko-KR"/>
            </a:pPr>
            <a:r>
              <a:rPr lang="en-US" altLang="ko-KR" sz="3200" b="1" i="1" dirty="0">
                <a:solidFill>
                  <a:srgbClr val="262626"/>
                </a:solidFill>
              </a:rPr>
              <a:t>YOUTUBE </a:t>
            </a:r>
            <a:r>
              <a:rPr lang="ko-KR" altLang="en-US" sz="3200" b="1" i="1" dirty="0">
                <a:solidFill>
                  <a:srgbClr val="262626"/>
                </a:solidFill>
              </a:rPr>
              <a:t>댓글 수집 시각화</a:t>
            </a:r>
          </a:p>
          <a:p>
            <a:pPr lvl="0">
              <a:lnSpc>
                <a:spcPct val="150000"/>
              </a:lnSpc>
              <a:defRPr lang="ko-KR"/>
            </a:pPr>
            <a:r>
              <a:rPr lang="ko-KR" altLang="en-US" sz="3200" b="1" i="1" dirty="0">
                <a:solidFill>
                  <a:srgbClr val="262626"/>
                </a:solidFill>
              </a:rPr>
              <a:t>통합테스트 시나리오</a:t>
            </a:r>
            <a:br>
              <a:rPr lang="en-US" altLang="ko-KR" sz="3200" b="1" i="1" dirty="0">
                <a:solidFill>
                  <a:srgbClr val="262626"/>
                </a:solidFill>
              </a:rPr>
            </a:br>
            <a:r>
              <a:rPr lang="en-US" altLang="ko-KR" sz="1100" b="1" dirty="0">
                <a:solidFill>
                  <a:srgbClr val="262626"/>
                </a:solidFill>
              </a:rPr>
              <a:t>Selenium, </a:t>
            </a:r>
            <a:r>
              <a:rPr lang="en-US" altLang="ko-KR" sz="1100" b="1" dirty="0" err="1">
                <a:solidFill>
                  <a:srgbClr val="262626"/>
                </a:solidFill>
              </a:rPr>
              <a:t>Konlpy</a:t>
            </a:r>
            <a:r>
              <a:rPr lang="ko-KR" altLang="en-US" sz="1100" b="1" dirty="0">
                <a:solidFill>
                  <a:srgbClr val="262626"/>
                </a:solidFill>
              </a:rPr>
              <a:t>, </a:t>
            </a:r>
            <a:r>
              <a:rPr lang="en-US" altLang="ko-KR" sz="1100" b="1" dirty="0" err="1">
                <a:solidFill>
                  <a:srgbClr val="262626"/>
                </a:solidFill>
              </a:rPr>
              <a:t>WebDriver_Manager</a:t>
            </a:r>
            <a:r>
              <a:rPr lang="en-US" altLang="ko-KR" sz="1100" b="1" dirty="0">
                <a:solidFill>
                  <a:srgbClr val="262626"/>
                </a:solidFill>
              </a:rPr>
              <a:t>, Pandas, BeautifulSoup4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682691" y="1894626"/>
            <a:ext cx="1287598" cy="929440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b="1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200000">
            <a:off x="1771199" y="3424198"/>
            <a:ext cx="9602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96000" y="3895269"/>
            <a:ext cx="4356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1400" dirty="0">
                <a:solidFill>
                  <a:srgbClr val="262626"/>
                </a:solidFill>
              </a:rPr>
              <a:t>대우직업능력개발원 </a:t>
            </a:r>
            <a:r>
              <a:rPr lang="en-US" altLang="ko-KR" sz="1400" dirty="0">
                <a:solidFill>
                  <a:srgbClr val="262626"/>
                </a:solidFill>
              </a:rPr>
              <a:t>4</a:t>
            </a:r>
            <a:r>
              <a:rPr lang="ko-KR" altLang="en-US" sz="1400" dirty="0">
                <a:solidFill>
                  <a:srgbClr val="262626"/>
                </a:solidFill>
              </a:rPr>
              <a:t>팀 </a:t>
            </a:r>
            <a:r>
              <a:rPr lang="en-US" altLang="ko-KR" sz="1400" b="1" dirty="0">
                <a:solidFill>
                  <a:srgbClr val="262626"/>
                </a:solidFill>
              </a:rPr>
              <a:t>TEAM </a:t>
            </a:r>
            <a:r>
              <a:rPr lang="ko-KR" altLang="en-US" sz="1400" b="1" dirty="0">
                <a:solidFill>
                  <a:srgbClr val="262626"/>
                </a:solidFill>
              </a:rPr>
              <a:t>임대 </a:t>
            </a:r>
            <a:r>
              <a:rPr lang="ko-KR" altLang="en-US" sz="1400" b="1" dirty="0" err="1">
                <a:solidFill>
                  <a:srgbClr val="262626"/>
                </a:solidFill>
              </a:rPr>
              <a:t>임서인</a:t>
            </a:r>
            <a:r>
              <a:rPr lang="ko-KR" altLang="en-US" sz="1400" b="1" dirty="0">
                <a:solidFill>
                  <a:srgbClr val="262626"/>
                </a:solidFill>
              </a:rPr>
              <a:t> </a:t>
            </a:r>
            <a:r>
              <a:rPr lang="ko-KR" altLang="en-US" sz="1400" b="1" dirty="0" err="1">
                <a:solidFill>
                  <a:srgbClr val="262626"/>
                </a:solidFill>
              </a:rPr>
              <a:t>황대명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92020" y="5667274"/>
            <a:ext cx="1156200" cy="358775"/>
          </a:xfrm>
          <a:prstGeom prst="roundRect">
            <a:avLst>
              <a:gd name="adj" fmla="val 0"/>
            </a:avLst>
          </a:prstGeom>
          <a:solidFill>
            <a:srgbClr val="262626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r>
              <a:rPr lang="en-US" altLang="ko-KR" sz="1600">
                <a:solidFill>
                  <a:schemeClr val="bg1"/>
                </a:solidFill>
              </a:rPr>
              <a:t>START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128166" y="2161136"/>
            <a:ext cx="448235" cy="43530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7EB55E-0D14-4B3F-A96A-C59D9016C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2691" y="5667274"/>
            <a:ext cx="2133600" cy="3429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2E95B2-C0C7-4A6D-A88B-4AA3E8A17EF4}"/>
              </a:ext>
            </a:extLst>
          </p:cNvPr>
          <p:cNvGrpSpPr/>
          <p:nvPr/>
        </p:nvGrpSpPr>
        <p:grpSpPr>
          <a:xfrm>
            <a:off x="1742798" y="3623874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437550C-9493-403E-9554-5FBFFDC0B53A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id="{C6D44667-18BD-4BA0-9F59-A21947FD145B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21" name="모서리가 둥근 직사각형 10">
              <a:extLst>
                <a:ext uri="{FF2B5EF4-FFF2-40B4-BE49-F238E27FC236}">
                  <a16:creationId xmlns:a16="http://schemas.microsoft.com/office/drawing/2014/main" id="{E97F361B-9C89-4ECA-B8FC-DD94F6F9AEB4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22" name="모서리가 둥근 직사각형 11">
              <a:extLst>
                <a:ext uri="{FF2B5EF4-FFF2-40B4-BE49-F238E27FC236}">
                  <a16:creationId xmlns:a16="http://schemas.microsoft.com/office/drawing/2014/main" id="{EA7F7F96-9D55-4CC7-BA79-B68EC274359C}"/>
                </a:ext>
              </a:extLst>
            </p:cNvPr>
            <p:cNvSpPr/>
            <p:nvPr/>
          </p:nvSpPr>
          <p:spPr>
            <a:xfrm>
              <a:off x="574960" y="5647747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/>
          <a:srcRect r="27810"/>
          <a:stretch>
            <a:fillRect/>
          </a:stretch>
        </p:blipFill>
        <p:spPr>
          <a:xfrm>
            <a:off x="5970784" y="2623564"/>
            <a:ext cx="5738514" cy="264364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rcRect l="32500" r="10600" b="18820"/>
          <a:stretch>
            <a:fillRect/>
          </a:stretch>
        </p:blipFill>
        <p:spPr>
          <a:xfrm>
            <a:off x="4469845" y="2785800"/>
            <a:ext cx="2918310" cy="2614595"/>
          </a:xfrm>
          <a:prstGeom prst="rect">
            <a:avLst/>
          </a:prstGeom>
        </p:spPr>
      </p:pic>
      <p:sp>
        <p:nvSpPr>
          <p:cNvPr id="63" name="직사각형 68"/>
          <p:cNvSpPr/>
          <p:nvPr/>
        </p:nvSpPr>
        <p:spPr>
          <a:xfrm>
            <a:off x="4863459" y="4002936"/>
            <a:ext cx="1546865" cy="5330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8"/>
          <p:cNvSpPr/>
          <p:nvPr/>
        </p:nvSpPr>
        <p:spPr>
          <a:xfrm>
            <a:off x="8697659" y="2663441"/>
            <a:ext cx="1070972" cy="28930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구글 데일리 검색어 키워드 추출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434359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1879134" y="4324172"/>
            <a:ext cx="813732" cy="625333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59445" y="5353979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구글 트렌드에 접속 후 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 키워드 추출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유튜브 검색 창에 전송 후 검색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85935" y="2799669"/>
            <a:ext cx="432054" cy="43205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29186" y="2822448"/>
            <a:ext cx="432054" cy="432054"/>
          </a:xfrm>
          <a:prstGeom prst="rect">
            <a:avLst/>
          </a:prstGeom>
        </p:spPr>
      </p:pic>
      <p:sp>
        <p:nvSpPr>
          <p:cNvPr id="74" name="직사각형 49"/>
          <p:cNvSpPr/>
          <p:nvPr/>
        </p:nvSpPr>
        <p:spPr>
          <a:xfrm>
            <a:off x="6615420" y="6229674"/>
            <a:ext cx="5176296" cy="48217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예외 처리를 통해 </a:t>
            </a:r>
            <a:r>
              <a:rPr kumimoji="0" lang="en-US" altLang="ko-KR" sz="14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Shorts </a:t>
            </a:r>
            <a:r>
              <a:rPr kumimoji="0" lang="ko-KR" altLang="en-US" sz="14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영상과</a:t>
            </a:r>
            <a:r>
              <a:rPr kumimoji="0" lang="en-US" altLang="ko-KR" sz="14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4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 영상을 제외</a:t>
            </a:r>
          </a:p>
        </p:txBody>
      </p:sp>
      <p:sp>
        <p:nvSpPr>
          <p:cNvPr id="75" name="직사각형 49"/>
          <p:cNvSpPr/>
          <p:nvPr/>
        </p:nvSpPr>
        <p:spPr>
          <a:xfrm>
            <a:off x="4453851" y="6223171"/>
            <a:ext cx="2169874" cy="496084"/>
          </a:xfrm>
          <a:prstGeom prst="rect">
            <a:avLst/>
          </a:prstGeom>
          <a:solidFill>
            <a:srgbClr val="FFE8E8">
              <a:alpha val="100000"/>
            </a:srgbClr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396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개선 사항</a:t>
            </a:r>
          </a:p>
        </p:txBody>
      </p:sp>
      <p:sp>
        <p:nvSpPr>
          <p:cNvPr id="76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77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98636" y="5441270"/>
            <a:ext cx="252031" cy="252031"/>
          </a:xfrm>
          <a:prstGeom prst="rect">
            <a:avLst/>
          </a:prstGeom>
        </p:spPr>
      </p:pic>
      <p:pic>
        <p:nvPicPr>
          <p:cNvPr id="78" name="그림 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01810" y="5784596"/>
            <a:ext cx="252031" cy="252031"/>
          </a:xfrm>
          <a:prstGeom prst="rect">
            <a:avLst/>
          </a:prstGeom>
        </p:spPr>
      </p:pic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EB161452-9834-40AD-A9EE-60353BA2FADF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7674167" y="1481457"/>
            <a:ext cx="4243990" cy="4033785"/>
            <a:chOff x="7674166" y="2025176"/>
            <a:chExt cx="4230719" cy="34900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87611" y="2025176"/>
              <a:ext cx="3954756" cy="349006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684095" y="2184404"/>
              <a:ext cx="252000" cy="25200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74166" y="4573151"/>
              <a:ext cx="252000" cy="252000"/>
            </a:xfrm>
            <a:prstGeom prst="rect">
              <a:avLst/>
            </a:prstGeom>
          </p:spPr>
        </p:pic>
        <p:sp>
          <p:nvSpPr>
            <p:cNvPr id="25" name="직사각형 68"/>
            <p:cNvSpPr/>
            <p:nvPr/>
          </p:nvSpPr>
          <p:spPr>
            <a:xfrm>
              <a:off x="7950129" y="4716770"/>
              <a:ext cx="3954756" cy="79432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1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직사각형 68"/>
            <p:cNvSpPr/>
            <p:nvPr/>
          </p:nvSpPr>
          <p:spPr>
            <a:xfrm>
              <a:off x="7913185" y="2213826"/>
              <a:ext cx="3954756" cy="79432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1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4" name="직사각형 49"/>
          <p:cNvSpPr/>
          <p:nvPr/>
        </p:nvSpPr>
        <p:spPr>
          <a:xfrm>
            <a:off x="4851404" y="2247412"/>
            <a:ext cx="2798753" cy="236317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i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반복회차란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ko-KR" altLang="en-US" sz="1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유튜브에 키워드 검색 후 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뜨는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첫번째 동영상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</a:t>
            </a: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index =1,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i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</a:t>
            </a:r>
            <a:r>
              <a:rPr lang="en-US" altLang="ko-KR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=1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 칭한다</a:t>
            </a:r>
            <a:r>
              <a:rPr lang="en-US" altLang="ko-KR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한 </a:t>
            </a:r>
            <a:r>
              <a:rPr lang="ko-KR" altLang="en-US" sz="1400" i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회차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후에 다시 </a:t>
            </a: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키워드 검색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화면으로 돌아와 </a:t>
            </a: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두번째 영상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클릭 시 </a:t>
            </a:r>
            <a:r>
              <a:rPr lang="ko-KR" altLang="en-US" sz="1400" b="1" i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</a:t>
            </a:r>
            <a:r>
              <a:rPr lang="ko-KR" altLang="en-US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 2</a:t>
            </a:r>
            <a:r>
              <a:rPr lang="ko-KR" altLang="en-US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된다</a:t>
            </a:r>
            <a:r>
              <a:rPr lang="en-US" altLang="ko-KR" sz="1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77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en-US" altLang="ko-KR" sz="2800" b="1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8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noFill/>
          <a:ln w="22225" cap="rnd" cmpd="sng" algn="ctr">
            <a:solidFill>
              <a:srgbClr val="A6A6A6">
                <a:alpha val="100000"/>
              </a:srgbClr>
            </a:solidFill>
            <a:prstDash val="solid"/>
            <a:miter/>
          </a:ln>
        </p:spPr>
      </p:cxnSp>
      <p:cxnSp>
        <p:nvCxnSpPr>
          <p:cNvPr id="79" name="직선 연결선 6"/>
          <p:cNvCxnSpPr/>
          <p:nvPr/>
        </p:nvCxnSpPr>
        <p:spPr>
          <a:xfrm>
            <a:off x="490745" y="900761"/>
            <a:ext cx="4716866" cy="0"/>
          </a:xfrm>
          <a:prstGeom prst="line">
            <a:avLst/>
          </a:prstGeom>
          <a:noFill/>
          <a:ln w="19050" cap="rnd" cmpd="sng" algn="ctr">
            <a:solidFill>
              <a:srgbClr val="FE1818">
                <a:alpha val="100000"/>
              </a:srgbClr>
            </a:solidFill>
            <a:prstDash val="solid"/>
            <a:miter/>
            <a:tailEnd type="oval" w="lg" len="lg"/>
          </a:ln>
        </p:spPr>
      </p:cxnSp>
      <p:sp>
        <p:nvSpPr>
          <p:cNvPr id="80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2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0746" y="1321463"/>
            <a:ext cx="4160897" cy="52369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AFABAB">
                <a:alpha val="100000"/>
              </a:srgbClr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84" name="직사각형 49"/>
          <p:cNvSpPr/>
          <p:nvPr/>
        </p:nvSpPr>
        <p:spPr>
          <a:xfrm>
            <a:off x="4780913" y="5723073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반복회차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&lt;=3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 경우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영상정보와 댓글을 수집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반복회차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&gt;=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인 경우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영상정보만 수집</a:t>
            </a:r>
          </a:p>
        </p:txBody>
      </p:sp>
      <p:sp>
        <p:nvSpPr>
          <p:cNvPr id="85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프로젝트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용어설명</a:t>
            </a:r>
          </a:p>
        </p:txBody>
      </p:sp>
      <p:sp>
        <p:nvSpPr>
          <p:cNvPr id="87" name="직사각형 12"/>
          <p:cNvSpPr/>
          <p:nvPr/>
        </p:nvSpPr>
        <p:spPr>
          <a:xfrm>
            <a:off x="9088498" y="1106447"/>
            <a:ext cx="1461770" cy="364848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키워드 검색 화면 </a:t>
            </a:r>
            <a:endParaRPr kumimoji="0" lang="en-US" altLang="ko-KR" sz="1200" b="1" i="1" u="none" strike="noStrike" kern="0" cap="none" spc="0" normalizeH="0" baseline="0">
              <a:solidFill>
                <a:srgbClr val="27293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직사각형 12"/>
          <p:cNvSpPr/>
          <p:nvPr/>
        </p:nvSpPr>
        <p:spPr>
          <a:xfrm>
            <a:off x="2827398" y="3429000"/>
            <a:ext cx="1080770" cy="364848"/>
          </a:xfrm>
          <a:prstGeom prst="rect">
            <a:avLst/>
          </a:prstGeom>
          <a:solidFill>
            <a:srgbClr val="F2F2F2">
              <a:alpha val="100000"/>
            </a:srgbClr>
          </a:solidFill>
          <a:ln>
            <a:solidFill>
              <a:srgbClr val="FF0000"/>
            </a:solidFill>
          </a:ln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한 회차</a:t>
            </a:r>
          </a:p>
        </p:txBody>
      </p:sp>
      <p:pic>
        <p:nvPicPr>
          <p:cNvPr id="104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3761" y="5822270"/>
            <a:ext cx="252031" cy="252031"/>
          </a:xfrm>
          <a:prstGeom prst="rect">
            <a:avLst/>
          </a:prstGeom>
        </p:spPr>
      </p:pic>
      <p:pic>
        <p:nvPicPr>
          <p:cNvPr id="10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586" y="6118097"/>
            <a:ext cx="252031" cy="252031"/>
          </a:xfrm>
          <a:prstGeom prst="rect">
            <a:avLst/>
          </a:prstGeom>
        </p:spPr>
      </p:pic>
      <p:sp>
        <p:nvSpPr>
          <p:cNvPr id="30" name="모서리가 둥근 직사각형 4">
            <a:extLst>
              <a:ext uri="{FF2B5EF4-FFF2-40B4-BE49-F238E27FC236}">
                <a16:creationId xmlns:a16="http://schemas.microsoft.com/office/drawing/2014/main" id="{B4FA99F2-F897-4098-B8E7-32D0964632FF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97787B7-D0A1-4070-9EE0-35F66654D6CE}"/>
              </a:ext>
            </a:extLst>
          </p:cNvPr>
          <p:cNvSpPr/>
          <p:nvPr/>
        </p:nvSpPr>
        <p:spPr>
          <a:xfrm>
            <a:off x="1159151" y="3838752"/>
            <a:ext cx="3521882" cy="1920103"/>
          </a:xfrm>
          <a:custGeom>
            <a:avLst/>
            <a:gdLst>
              <a:gd name="connsiteX0" fmla="*/ 1626781 w 3530009"/>
              <a:gd name="connsiteY0" fmla="*/ 0 h 1903228"/>
              <a:gd name="connsiteX1" fmla="*/ 3530009 w 3530009"/>
              <a:gd name="connsiteY1" fmla="*/ 0 h 1903228"/>
              <a:gd name="connsiteX2" fmla="*/ 3530009 w 3530009"/>
              <a:gd name="connsiteY2" fmla="*/ 1903228 h 1903228"/>
              <a:gd name="connsiteX3" fmla="*/ 0 w 3530009"/>
              <a:gd name="connsiteY3" fmla="*/ 1903228 h 1903228"/>
              <a:gd name="connsiteX4" fmla="*/ 0 w 3530009"/>
              <a:gd name="connsiteY4" fmla="*/ 701749 h 1903228"/>
              <a:gd name="connsiteX5" fmla="*/ 1658679 w 3530009"/>
              <a:gd name="connsiteY5" fmla="*/ 701749 h 1903228"/>
              <a:gd name="connsiteX6" fmla="*/ 1626781 w 3530009"/>
              <a:gd name="connsiteY6" fmla="*/ 0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0009" h="1903228">
                <a:moveTo>
                  <a:pt x="1626781" y="0"/>
                </a:moveTo>
                <a:lnTo>
                  <a:pt x="3530009" y="0"/>
                </a:lnTo>
                <a:lnTo>
                  <a:pt x="3530009" y="1903228"/>
                </a:lnTo>
                <a:lnTo>
                  <a:pt x="0" y="1903228"/>
                </a:lnTo>
                <a:lnTo>
                  <a:pt x="0" y="701749"/>
                </a:lnTo>
                <a:lnTo>
                  <a:pt x="1658679" y="701749"/>
                </a:lnTo>
                <a:lnTo>
                  <a:pt x="162678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rcRect t="11600" r="25390" b="19890"/>
          <a:stretch>
            <a:fillRect/>
          </a:stretch>
        </p:blipFill>
        <p:spPr>
          <a:xfrm>
            <a:off x="4489265" y="2273373"/>
            <a:ext cx="2637531" cy="317951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l="3250" r="45780"/>
          <a:stretch>
            <a:fillRect/>
          </a:stretch>
        </p:blipFill>
        <p:spPr>
          <a:xfrm>
            <a:off x="7192297" y="2764370"/>
            <a:ext cx="4346242" cy="207948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영상 정보 및 댓글 수집</a:t>
            </a:r>
          </a:p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	</a:t>
            </a:r>
            <a:r>
              <a:rPr lang="en-US" altLang="ko-KR" i="1">
                <a:solidFill>
                  <a:schemeClr val="tx1"/>
                </a:solidFill>
              </a:rPr>
              <a:t>-</a:t>
            </a:r>
            <a:r>
              <a:rPr lang="ko-KR" altLang="en-US" i="1">
                <a:solidFill>
                  <a:schemeClr val="tx1"/>
                </a:solidFill>
              </a:rPr>
              <a:t>  댓글 및 대댓글 정제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900761"/>
            <a:ext cx="537753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30870" y="5027190"/>
            <a:ext cx="7200900" cy="108670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반복회차가 </a:t>
            </a: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 이하인 경우</a:t>
            </a: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i="1"/>
              <a:t>영상정보를 수집한 뒤</a:t>
            </a:r>
          </a:p>
          <a:p>
            <a:pPr>
              <a:defRPr/>
            </a:pP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스크롤 및 대댓글 토글 선택으로 댓글과 대댓글 수집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수집된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댓글을 자연어 처리하여 정제한다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61" name="직사각형 49"/>
          <p:cNvSpPr/>
          <p:nvPr/>
        </p:nvSpPr>
        <p:spPr>
          <a:xfrm>
            <a:off x="6586845" y="6196968"/>
            <a:ext cx="5176296" cy="48217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>
              <a:buFontTx/>
              <a:buNone/>
              <a:defRPr/>
            </a:pPr>
            <a:r>
              <a:rPr lang="ko-KR" altLang="en-US" sz="1400" i="1">
                <a:solidFill>
                  <a:schemeClr val="tx1"/>
                </a:solidFill>
              </a:rPr>
              <a:t> 예외 처리를 통해 충분하지 않은 양의 댓글을 가진 영상 제외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47835" y="2790144"/>
            <a:ext cx="432054" cy="43205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75" name="직사각형 49"/>
          <p:cNvSpPr/>
          <p:nvPr/>
        </p:nvSpPr>
        <p:spPr>
          <a:xfrm>
            <a:off x="4425276" y="6190465"/>
            <a:ext cx="2169874" cy="496084"/>
          </a:xfrm>
          <a:prstGeom prst="rect">
            <a:avLst/>
          </a:prstGeom>
          <a:solidFill>
            <a:srgbClr val="FFE8E8">
              <a:alpha val="100000"/>
            </a:srgbClr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396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개선 사항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92297" y="2780829"/>
            <a:ext cx="432054" cy="432054"/>
          </a:xfrm>
          <a:prstGeom prst="rect">
            <a:avLst/>
          </a:prstGeom>
        </p:spPr>
      </p:pic>
      <p:cxnSp>
        <p:nvCxnSpPr>
          <p:cNvPr id="79" name="직선 연결선 2"/>
          <p:cNvCxnSpPr/>
          <p:nvPr/>
        </p:nvCxnSpPr>
        <p:spPr>
          <a:xfrm>
            <a:off x="3451265" y="4638774"/>
            <a:ext cx="444617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80" name="직선 연결선 23"/>
          <p:cNvCxnSpPr/>
          <p:nvPr/>
        </p:nvCxnSpPr>
        <p:spPr>
          <a:xfrm>
            <a:off x="3888129" y="4634513"/>
            <a:ext cx="0" cy="833414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81" name="직선 연결선 26"/>
          <p:cNvCxnSpPr/>
          <p:nvPr/>
        </p:nvCxnSpPr>
        <p:spPr>
          <a:xfrm>
            <a:off x="3447602" y="5467927"/>
            <a:ext cx="440527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sp>
        <p:nvSpPr>
          <p:cNvPr id="82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83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98635" y="5155520"/>
            <a:ext cx="252031" cy="252031"/>
          </a:xfrm>
          <a:prstGeom prst="rect">
            <a:avLst/>
          </a:prstGeom>
        </p:spPr>
      </p:pic>
      <p:pic>
        <p:nvPicPr>
          <p:cNvPr id="84" name="그림 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01810" y="5752845"/>
            <a:ext cx="252031" cy="252031"/>
          </a:xfrm>
          <a:prstGeom prst="rect">
            <a:avLst/>
          </a:prstGeom>
        </p:spPr>
      </p:pic>
      <p:sp>
        <p:nvSpPr>
          <p:cNvPr id="25" name="모서리가 둥근 직사각형 4">
            <a:extLst>
              <a:ext uri="{FF2B5EF4-FFF2-40B4-BE49-F238E27FC236}">
                <a16:creationId xmlns:a16="http://schemas.microsoft.com/office/drawing/2014/main" id="{391DDDE5-8BD5-40CB-A410-DC58631A4F8D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BB53BD01-E363-4AAB-B777-5C3090BDF31B}"/>
              </a:ext>
            </a:extLst>
          </p:cNvPr>
          <p:cNvSpPr/>
          <p:nvPr/>
        </p:nvSpPr>
        <p:spPr>
          <a:xfrm>
            <a:off x="2769021" y="4279158"/>
            <a:ext cx="682244" cy="710709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AD8A14-1A85-4FF7-BB0B-CCE8ADF4E707}"/>
              </a:ext>
            </a:extLst>
          </p:cNvPr>
          <p:cNvSpPr/>
          <p:nvPr/>
        </p:nvSpPr>
        <p:spPr>
          <a:xfrm>
            <a:off x="2765357" y="5247283"/>
            <a:ext cx="682244" cy="46206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9">
            <a:extLst>
              <a:ext uri="{FF2B5EF4-FFF2-40B4-BE49-F238E27FC236}">
                <a16:creationId xmlns:a16="http://schemas.microsoft.com/office/drawing/2014/main" id="{A03E8749-7010-46D8-988A-DF6C12B8CA18}"/>
              </a:ext>
            </a:extLst>
          </p:cNvPr>
          <p:cNvCxnSpPr>
            <a:cxnSpLocks/>
          </p:cNvCxnSpPr>
          <p:nvPr/>
        </p:nvCxnSpPr>
        <p:spPr>
          <a:xfrm flipH="1">
            <a:off x="3447602" y="5470875"/>
            <a:ext cx="440527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612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62726" y="2138084"/>
            <a:ext cx="3007850" cy="3530222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5244" y="3066981"/>
            <a:ext cx="3061512" cy="1819413"/>
          </a:xfrm>
          <a:prstGeom prst="rect">
            <a:avLst/>
          </a:prstGeom>
        </p:spPr>
      </p:pic>
      <p:sp>
        <p:nvSpPr>
          <p:cNvPr id="78" name="직사각형 12"/>
          <p:cNvSpPr/>
          <p:nvPr/>
        </p:nvSpPr>
        <p:spPr>
          <a:xfrm>
            <a:off x="6230999" y="4805323"/>
            <a:ext cx="2160270" cy="364847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comment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디렉토리 내부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수집된 영상정보와 댓글 저장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593069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082" y="2138084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1976718" y="5284694"/>
            <a:ext cx="631684" cy="451547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30870" y="5563529"/>
            <a:ext cx="7200900" cy="100812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</a:t>
            </a: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&lt;=3 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 경우</a:t>
            </a: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i="1">
                <a:solidFill>
                  <a:schemeClr val="tx1"/>
                </a:solidFill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i="1">
                <a:solidFill>
                  <a:schemeClr val="tx1"/>
                </a:solidFill>
              </a:rPr>
              <a:t>  수집한 영상정보와 댓글을 </a:t>
            </a:r>
            <a:r>
              <a:rPr lang="en-US" altLang="ko-KR" i="1">
                <a:solidFill>
                  <a:schemeClr val="tx1"/>
                </a:solidFill>
              </a:rPr>
              <a:t>csv</a:t>
            </a:r>
            <a:r>
              <a:rPr lang="ko-KR" altLang="en-US" i="1">
                <a:solidFill>
                  <a:schemeClr val="tx1"/>
                </a:solidFill>
              </a:rPr>
              <a:t>파일 형태로 </a:t>
            </a:r>
            <a:r>
              <a:rPr lang="en-US" altLang="ko-KR" i="1">
                <a:solidFill>
                  <a:schemeClr val="tx1"/>
                </a:solidFill>
              </a:rPr>
              <a:t>\comment </a:t>
            </a:r>
            <a:r>
              <a:rPr lang="ko-KR" altLang="en-US" i="1">
                <a:solidFill>
                  <a:schemeClr val="tx1"/>
                </a:solidFill>
              </a:rPr>
              <a:t>폴더에 저장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87" name="직사각형 12"/>
          <p:cNvSpPr/>
          <p:nvPr/>
        </p:nvSpPr>
        <p:spPr>
          <a:xfrm>
            <a:off x="10016605" y="3429000"/>
            <a:ext cx="1425118" cy="984047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csv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파일 내부 </a:t>
            </a: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]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영상정보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댓글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414354" y="2144107"/>
            <a:ext cx="3114825" cy="93964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423878" y="3076575"/>
            <a:ext cx="1276501" cy="2473172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1635" y="2085293"/>
            <a:ext cx="288036" cy="28803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34011" y="3041523"/>
            <a:ext cx="288036" cy="28803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9CDC7C-DE96-45C9-AC32-293B3B9AA3D6}"/>
              </a:ext>
            </a:extLst>
          </p:cNvPr>
          <p:cNvCxnSpPr/>
          <p:nvPr/>
        </p:nvCxnSpPr>
        <p:spPr>
          <a:xfrm>
            <a:off x="3451265" y="4638774"/>
            <a:ext cx="4446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7D2193-BA13-4158-A46E-A9E5AF067AD7}"/>
              </a:ext>
            </a:extLst>
          </p:cNvPr>
          <p:cNvCxnSpPr>
            <a:cxnSpLocks/>
          </p:cNvCxnSpPr>
          <p:nvPr/>
        </p:nvCxnSpPr>
        <p:spPr>
          <a:xfrm>
            <a:off x="3888129" y="4647960"/>
            <a:ext cx="0" cy="83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E66C2D-71A1-476D-BB18-6CA11237ADD7}"/>
              </a:ext>
            </a:extLst>
          </p:cNvPr>
          <p:cNvCxnSpPr>
            <a:cxnSpLocks/>
          </p:cNvCxnSpPr>
          <p:nvPr/>
        </p:nvCxnSpPr>
        <p:spPr>
          <a:xfrm>
            <a:off x="2680454" y="5494821"/>
            <a:ext cx="12076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7CC10C7D-1497-40D7-A8AA-FF89C526DB60}"/>
              </a:ext>
            </a:extLst>
          </p:cNvPr>
          <p:cNvSpPr/>
          <p:nvPr/>
        </p:nvSpPr>
        <p:spPr>
          <a:xfrm>
            <a:off x="2769021" y="4279158"/>
            <a:ext cx="682244" cy="710709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97" name="그림 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39010" y="3790269"/>
            <a:ext cx="252031" cy="252031"/>
          </a:xfrm>
          <a:prstGeom prst="rect">
            <a:avLst/>
          </a:prstGeom>
        </p:spPr>
      </p:pic>
      <p:pic>
        <p:nvPicPr>
          <p:cNvPr id="99" name="그림 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38510" y="4096123"/>
            <a:ext cx="252031" cy="252031"/>
          </a:xfrm>
          <a:prstGeom prst="rect">
            <a:avLst/>
          </a:prstGeom>
        </p:spPr>
      </p:pic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3D397625-A12B-416B-8FB9-0D26C07E90CE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cxnSp>
        <p:nvCxnSpPr>
          <p:cNvPr id="29" name="직선 화살표 연결선 9">
            <a:extLst>
              <a:ext uri="{FF2B5EF4-FFF2-40B4-BE49-F238E27FC236}">
                <a16:creationId xmlns:a16="http://schemas.microsoft.com/office/drawing/2014/main" id="{CC7F1B70-6057-490E-B9CB-627EAF6F3798}"/>
              </a:ext>
            </a:extLst>
          </p:cNvPr>
          <p:cNvCxnSpPr>
            <a:cxnSpLocks/>
          </p:cNvCxnSpPr>
          <p:nvPr/>
        </p:nvCxnSpPr>
        <p:spPr>
          <a:xfrm flipH="1">
            <a:off x="2589098" y="5506190"/>
            <a:ext cx="440527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9322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rcRect r="14070"/>
          <a:stretch>
            <a:fillRect/>
          </a:stretch>
        </p:blipFill>
        <p:spPr>
          <a:xfrm>
            <a:off x="4428510" y="3043111"/>
            <a:ext cx="7564079" cy="197192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영상 정보 수집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672478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88020" y="5220629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i="1">
                <a:solidFill>
                  <a:srgbClr val="000000"/>
                </a:solidFill>
                <a:ea typeface="맑은 고딕"/>
                <a:cs typeface="맑은 고딕"/>
              </a:rPr>
              <a:t>반복회차가 </a:t>
            </a:r>
            <a:r>
              <a:rPr lang="en-US" altLang="ko-KR" i="1">
                <a:solidFill>
                  <a:srgbClr val="000000"/>
                </a:solidFill>
                <a:ea typeface="맑은 고딕"/>
                <a:cs typeface="맑은 고딕"/>
              </a:rPr>
              <a:t>3</a:t>
            </a:r>
            <a:r>
              <a:rPr lang="ko-KR" altLang="en-US" i="1">
                <a:solidFill>
                  <a:srgbClr val="000000"/>
                </a:solidFill>
                <a:ea typeface="맑은 고딕"/>
                <a:cs typeface="맑은 고딕"/>
              </a:rPr>
              <a:t>회 초과 </a:t>
            </a:r>
            <a:r>
              <a:rPr lang="en-US" altLang="ko-KR" i="1">
                <a:solidFill>
                  <a:srgbClr val="000000"/>
                </a:solidFill>
                <a:ea typeface="맑은 고딕"/>
                <a:cs typeface="맑은 고딕"/>
              </a:rPr>
              <a:t>10</a:t>
            </a:r>
            <a:r>
              <a:rPr lang="ko-KR" altLang="en-US" i="1">
                <a:solidFill>
                  <a:srgbClr val="000000"/>
                </a:solidFill>
                <a:ea typeface="맑은 고딕"/>
                <a:cs typeface="맑은 고딕"/>
              </a:rPr>
              <a:t>회 이하인 경우</a:t>
            </a:r>
            <a:r>
              <a:rPr lang="en-US" altLang="ko-KR" i="1"/>
              <a:t>,</a:t>
            </a:r>
            <a:r>
              <a:rPr lang="ko-KR" altLang="en-US" i="1"/>
              <a:t> 영상정보만을 수집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한다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cxnSp>
        <p:nvCxnSpPr>
          <p:cNvPr id="77" name="직선 화살표 연결선 9"/>
          <p:cNvCxnSpPr/>
          <p:nvPr/>
        </p:nvCxnSpPr>
        <p:spPr>
          <a:xfrm rot="16200000" flipH="1">
            <a:off x="2938148" y="5117267"/>
            <a:ext cx="349587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8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16" name="모서리가 둥근 직사각형 4">
            <a:extLst>
              <a:ext uri="{FF2B5EF4-FFF2-40B4-BE49-F238E27FC236}">
                <a16:creationId xmlns:a16="http://schemas.microsoft.com/office/drawing/2014/main" id="{FFDFE3EC-A18E-43A1-80B4-9BACBBBFBC45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6D18E25-03E2-4BC3-BF21-EED4F3C0014F}"/>
              </a:ext>
            </a:extLst>
          </p:cNvPr>
          <p:cNvSpPr/>
          <p:nvPr/>
        </p:nvSpPr>
        <p:spPr>
          <a:xfrm>
            <a:off x="2769021" y="4279158"/>
            <a:ext cx="682244" cy="710709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82E16-2E23-468F-BF1B-1D5A3C399312}"/>
              </a:ext>
            </a:extLst>
          </p:cNvPr>
          <p:cNvSpPr/>
          <p:nvPr/>
        </p:nvSpPr>
        <p:spPr>
          <a:xfrm>
            <a:off x="2765357" y="5247283"/>
            <a:ext cx="682244" cy="46206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23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1171" y="2219249"/>
            <a:ext cx="3600450" cy="922769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10222" y="3185817"/>
            <a:ext cx="3600450" cy="94356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81649" y="4252621"/>
            <a:ext cx="3600450" cy="898033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14737" y="2804963"/>
            <a:ext cx="2181476" cy="259699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수집된 영상정보 저장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7026076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TS_CC08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30870" y="5563529"/>
            <a:ext cx="7200900" cy="100812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ko-KR" altLang="en-US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반복회차 </a:t>
            </a:r>
            <a:r>
              <a:rPr lang="en-US" altLang="ko-KR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&lt;=10</a:t>
            </a:r>
            <a:r>
              <a:rPr lang="ko-KR" altLang="en-US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 경우</a:t>
            </a:r>
            <a:r>
              <a:rPr lang="en-US" altLang="ko-KR" i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endParaRPr lang="ko-KR" altLang="en-US" i="1">
              <a:solidFill>
                <a:schemeClr val="tx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i="1">
                <a:solidFill>
                  <a:schemeClr val="tx1"/>
                </a:solidFill>
              </a:rPr>
              <a:t>   영상의 정보를 </a:t>
            </a:r>
            <a:r>
              <a:rPr lang="en-US" altLang="ko-KR" i="1">
                <a:solidFill>
                  <a:schemeClr val="tx1"/>
                </a:solidFill>
              </a:rPr>
              <a:t>csv</a:t>
            </a:r>
            <a:r>
              <a:rPr lang="ko-KR" altLang="en-US" i="1">
                <a:solidFill>
                  <a:schemeClr val="tx1"/>
                </a:solidFill>
              </a:rPr>
              <a:t>파일 형태로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\nocomment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폴더에 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sp>
        <p:nvSpPr>
          <p:cNvPr id="87" name="직사각형 12"/>
          <p:cNvSpPr/>
          <p:nvPr/>
        </p:nvSpPr>
        <p:spPr>
          <a:xfrm>
            <a:off x="10483331" y="3919423"/>
            <a:ext cx="1425118" cy="385877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csv</a:t>
            </a:r>
            <a:r>
              <a:rPr kumimoji="0" lang="ko-KR" altLang="en-US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파일 내부 </a:t>
            </a:r>
            <a:r>
              <a:rPr kumimoji="0" lang="en-US" altLang="ko-KR" sz="13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94" name="직사각형 12"/>
          <p:cNvSpPr/>
          <p:nvPr/>
        </p:nvSpPr>
        <p:spPr>
          <a:xfrm>
            <a:off x="5773799" y="5062498"/>
            <a:ext cx="2303143" cy="364847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nocomment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디렉토리 내부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cxnSp>
        <p:nvCxnSpPr>
          <p:cNvPr id="100" name="직선 연결선 23"/>
          <p:cNvCxnSpPr/>
          <p:nvPr/>
        </p:nvCxnSpPr>
        <p:spPr>
          <a:xfrm rot="16200000" flipH="1">
            <a:off x="2879380" y="5233465"/>
            <a:ext cx="466916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101" name="직선 연결선 26"/>
          <p:cNvCxnSpPr/>
          <p:nvPr/>
        </p:nvCxnSpPr>
        <p:spPr>
          <a:xfrm>
            <a:off x="2680454" y="5467927"/>
            <a:ext cx="426356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sp>
        <p:nvSpPr>
          <p:cNvPr id="102" name="다이아몬드 10"/>
          <p:cNvSpPr/>
          <p:nvPr/>
        </p:nvSpPr>
        <p:spPr>
          <a:xfrm>
            <a:off x="2769021" y="4279158"/>
            <a:ext cx="682244" cy="710709"/>
          </a:xfrm>
          <a:prstGeom prst="diamond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8ACCF50F-A0D1-400B-81BF-F543985891CB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74C85E-B13E-48AB-A72E-6FF907C829ED}"/>
              </a:ext>
            </a:extLst>
          </p:cNvPr>
          <p:cNvSpPr/>
          <p:nvPr/>
        </p:nvSpPr>
        <p:spPr>
          <a:xfrm>
            <a:off x="1976718" y="5284694"/>
            <a:ext cx="631684" cy="451547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9">
            <a:extLst>
              <a:ext uri="{FF2B5EF4-FFF2-40B4-BE49-F238E27FC236}">
                <a16:creationId xmlns:a16="http://schemas.microsoft.com/office/drawing/2014/main" id="{CC85E710-0FA9-4EB8-B0C3-D32A2994A546}"/>
              </a:ext>
            </a:extLst>
          </p:cNvPr>
          <p:cNvCxnSpPr>
            <a:cxnSpLocks/>
          </p:cNvCxnSpPr>
          <p:nvPr/>
        </p:nvCxnSpPr>
        <p:spPr>
          <a:xfrm flipH="1">
            <a:off x="2589098" y="5479296"/>
            <a:ext cx="440527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358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	- </a:t>
            </a:r>
            <a:r>
              <a:rPr lang="ko-KR" altLang="en-US" i="1" dirty="0">
                <a:solidFill>
                  <a:schemeClr val="tx1"/>
                </a:solidFill>
              </a:rPr>
              <a:t>댓글 수집 프로그램 </a:t>
            </a:r>
            <a:r>
              <a:rPr lang="ko-KR" altLang="en-US" i="1" dirty="0" err="1">
                <a:solidFill>
                  <a:schemeClr val="tx1"/>
                </a:solidFill>
              </a:rPr>
              <a:t>회차</a:t>
            </a:r>
            <a:r>
              <a:rPr lang="ko-KR" altLang="en-US" i="1" dirty="0">
                <a:solidFill>
                  <a:schemeClr val="tx1"/>
                </a:solidFill>
              </a:rPr>
              <a:t> 반복</a:t>
            </a:r>
            <a:r>
              <a:rPr lang="en-US" altLang="ko-KR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5" y="900761"/>
            <a:ext cx="748336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30870" y="5484154"/>
            <a:ext cx="7200900" cy="10875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>
              <a:buFontTx/>
              <a:buNone/>
              <a:defRPr/>
            </a:pPr>
            <a:r>
              <a:rPr kumimoji="0" lang="en-US" altLang="ko-KR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b="0" i="1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반복회차가</a:t>
            </a:r>
            <a:r>
              <a:rPr kumimoji="0" lang="ko-KR" altLang="en-US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 이하일 경우 </a:t>
            </a:r>
            <a:r>
              <a:rPr kumimoji="0" lang="en-US" altLang="ko-KR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 </a:t>
            </a:r>
            <a:r>
              <a:rPr lang="ko-KR" altLang="en-US" i="1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회차를</a:t>
            </a:r>
            <a:r>
              <a:rPr lang="ko-KR" altLang="en-US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다시 반복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cxnSp>
        <p:nvCxnSpPr>
          <p:cNvPr id="70" name="직선 연결선 21"/>
          <p:cNvCxnSpPr/>
          <p:nvPr/>
        </p:nvCxnSpPr>
        <p:spPr>
          <a:xfrm>
            <a:off x="1500908" y="5075381"/>
            <a:ext cx="1268113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71" name="직선 연결선 23"/>
          <p:cNvCxnSpPr/>
          <p:nvPr/>
        </p:nvCxnSpPr>
        <p:spPr>
          <a:xfrm flipH="1">
            <a:off x="2769021" y="4634513"/>
            <a:ext cx="4238" cy="440868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72" name="직선 연결선 25"/>
          <p:cNvCxnSpPr/>
          <p:nvPr/>
        </p:nvCxnSpPr>
        <p:spPr>
          <a:xfrm flipH="1">
            <a:off x="1495281" y="5075381"/>
            <a:ext cx="21624" cy="79717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73" name="직선 화살표 연결선 9"/>
          <p:cNvCxnSpPr>
            <a:cxnSpLocks/>
          </p:cNvCxnSpPr>
          <p:nvPr/>
        </p:nvCxnSpPr>
        <p:spPr>
          <a:xfrm flipV="1">
            <a:off x="2769598" y="4581691"/>
            <a:ext cx="0" cy="49369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7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53A92BCF-0023-462B-B0ED-61ED83163336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5" name="다이아몬드 10">
            <a:extLst>
              <a:ext uri="{FF2B5EF4-FFF2-40B4-BE49-F238E27FC236}">
                <a16:creationId xmlns:a16="http://schemas.microsoft.com/office/drawing/2014/main" id="{A248675D-8F84-48E8-B447-5421E62C091F}"/>
              </a:ext>
            </a:extLst>
          </p:cNvPr>
          <p:cNvSpPr/>
          <p:nvPr/>
        </p:nvSpPr>
        <p:spPr>
          <a:xfrm>
            <a:off x="1164971" y="5146065"/>
            <a:ext cx="682244" cy="710709"/>
          </a:xfrm>
          <a:prstGeom prst="diamond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24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	- </a:t>
            </a:r>
            <a:r>
              <a:rPr lang="ko-KR" altLang="en-US" i="1" dirty="0">
                <a:solidFill>
                  <a:schemeClr val="tx1"/>
                </a:solidFill>
              </a:rPr>
              <a:t>댓글 수집 프로그램 종료</a:t>
            </a:r>
            <a:r>
              <a:rPr lang="en-US" altLang="ko-KR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5" y="900761"/>
            <a:ext cx="781953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 dirty="0"/>
              <a:t>TS_CC10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30870" y="5484154"/>
            <a:ext cx="7200900" cy="10875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>
              <a:buFontTx/>
              <a:buNone/>
              <a:defRPr/>
            </a:pP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1800" b="0" i="1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반복회차가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 초과일 경우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프로그램을 종료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cxnSp>
        <p:nvCxnSpPr>
          <p:cNvPr id="75" name="직선 화살표 연결선 9"/>
          <p:cNvCxnSpPr/>
          <p:nvPr/>
        </p:nvCxnSpPr>
        <p:spPr>
          <a:xfrm rot="16200000" flipH="1">
            <a:off x="1422943" y="5906190"/>
            <a:ext cx="189121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7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53A92BCF-0023-462B-B0ED-61ED83163336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4" name="다이아몬드 10">
            <a:extLst>
              <a:ext uri="{FF2B5EF4-FFF2-40B4-BE49-F238E27FC236}">
                <a16:creationId xmlns:a16="http://schemas.microsoft.com/office/drawing/2014/main" id="{25016649-B148-4286-9FE7-77FB4B077B12}"/>
              </a:ext>
            </a:extLst>
          </p:cNvPr>
          <p:cNvSpPr/>
          <p:nvPr/>
        </p:nvSpPr>
        <p:spPr>
          <a:xfrm>
            <a:off x="1164971" y="5146065"/>
            <a:ext cx="682244" cy="710709"/>
          </a:xfrm>
          <a:prstGeom prst="diamond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E6C7AB-4BE7-493E-BE5C-285F389FEFE2}"/>
              </a:ext>
            </a:extLst>
          </p:cNvPr>
          <p:cNvSpPr/>
          <p:nvPr/>
        </p:nvSpPr>
        <p:spPr>
          <a:xfrm>
            <a:off x="1150860" y="5984133"/>
            <a:ext cx="682244" cy="60121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15592" y="1102967"/>
            <a:ext cx="5151455" cy="54630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i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828989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lum bright="100000" contrast="-100000"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3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622" y="1115760"/>
            <a:ext cx="5173730" cy="5443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61" name="그림 5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350" y="1106233"/>
            <a:ext cx="3403129" cy="546245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57" name="직사각형 56"/>
          <p:cNvSpPr/>
          <p:nvPr/>
        </p:nvSpPr>
        <p:spPr>
          <a:xfrm>
            <a:off x="2649151" y="1015228"/>
            <a:ext cx="3284299" cy="648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 흐름도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6186"/>
              </p:ext>
            </p:extLst>
          </p:nvPr>
        </p:nvGraphicFramePr>
        <p:xfrm>
          <a:off x="6096000" y="2135165"/>
          <a:ext cx="5852160" cy="3029766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i="1" dirty="0"/>
                        <a:t>테스트</a:t>
                      </a:r>
                      <a:r>
                        <a:rPr lang="en-US" altLang="ko-KR" i="1" dirty="0"/>
                        <a:t> ID</a:t>
                      </a:r>
                    </a:p>
                  </a:txBody>
                  <a:tcPr anchor="ctr">
                    <a:solidFill>
                      <a:srgbClr val="DB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i="1"/>
                        <a:t>테스트 시나리오</a:t>
                      </a:r>
                    </a:p>
                  </a:txBody>
                  <a:tcPr anchor="ctr">
                    <a:solidFill>
                      <a:srgbClr val="DB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 dirty="0"/>
                        <a:t>TS_VSL01</a:t>
                      </a:r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i="1" dirty="0"/>
                        <a:t>시각화 프로그램 시작</a:t>
                      </a:r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TS_VSL02</a:t>
                      </a:r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i="1" dirty="0"/>
                        <a:t>라이브러리 설치</a:t>
                      </a:r>
                      <a:r>
                        <a:rPr lang="en-US" altLang="ko-KR" i="1" dirty="0"/>
                        <a:t>,</a:t>
                      </a:r>
                      <a:r>
                        <a:rPr lang="ko-KR" altLang="en-US" i="1" dirty="0"/>
                        <a:t> 필수 폴더 유무 확인</a:t>
                      </a:r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TS_VSL03</a:t>
                      </a:r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댓글 폴더의 </a:t>
                      </a:r>
                      <a:r>
                        <a:rPr lang="en-US" altLang="ko-KR" i="1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리스트 추출</a:t>
                      </a:r>
                      <a:endParaRPr lang="ko-KR" altLang="en-US" i="1" dirty="0"/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TS_VSL04</a:t>
                      </a:r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파일 시각화 후 이미지 폴더에 저장</a:t>
                      </a:r>
                      <a:endParaRPr lang="ko-KR" altLang="en-US" i="1" dirty="0"/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 dirty="0"/>
                        <a:t>TS_VSL05</a:t>
                      </a:r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시각화 프로그램 반복</a:t>
                      </a:r>
                    </a:p>
                  </a:txBody>
                  <a:tcPr anchor="ctr">
                    <a:solidFill>
                      <a:srgbClr val="E7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/>
                        <a:t>TS_VSL06</a:t>
                      </a:r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시각화 프로그램 종료</a:t>
                      </a:r>
                    </a:p>
                  </a:txBody>
                  <a:tcPr anchor="ctr">
                    <a:solidFill>
                      <a:srgbClr val="ED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28621"/>
                  </a:ext>
                </a:extLst>
              </a:tr>
            </a:tbl>
          </a:graphicData>
        </a:graphic>
      </p:graphicFrame>
      <p:sp>
        <p:nvSpPr>
          <p:cNvPr id="64" name="직사각형 12"/>
          <p:cNvSpPr/>
          <p:nvPr/>
        </p:nvSpPr>
        <p:spPr>
          <a:xfrm>
            <a:off x="1310547" y="109755"/>
            <a:ext cx="61640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 dirty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개요</a:t>
            </a:r>
            <a:endParaRPr kumimoji="0" lang="en-US" altLang="ko-KR" sz="2500" b="1" i="1" u="none" strike="noStrike" kern="0" cap="none" spc="0" normalizeH="0" baseline="0" dirty="0">
              <a:solidFill>
                <a:srgbClr val="272938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56"/>
          <p:cNvSpPr/>
          <p:nvPr/>
        </p:nvSpPr>
        <p:spPr>
          <a:xfrm>
            <a:off x="6096000" y="5792904"/>
            <a:ext cx="5685394" cy="7040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 TS : Test Scenario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 VSL : Visualize</a:t>
            </a:r>
          </a:p>
        </p:txBody>
      </p:sp>
      <p:sp>
        <p:nvSpPr>
          <p:cNvPr id="66" name="타원 65"/>
          <p:cNvSpPr/>
          <p:nvPr/>
        </p:nvSpPr>
        <p:spPr>
          <a:xfrm>
            <a:off x="1112837" y="1206497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7" name="타원 66"/>
          <p:cNvSpPr/>
          <p:nvPr/>
        </p:nvSpPr>
        <p:spPr>
          <a:xfrm>
            <a:off x="1122362" y="217487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68" name="타원 67"/>
          <p:cNvSpPr/>
          <p:nvPr/>
        </p:nvSpPr>
        <p:spPr>
          <a:xfrm>
            <a:off x="1119187" y="3099625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69" name="타원 68"/>
          <p:cNvSpPr/>
          <p:nvPr/>
        </p:nvSpPr>
        <p:spPr>
          <a:xfrm>
            <a:off x="1109662" y="3998150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70" name="타원 69"/>
          <p:cNvSpPr/>
          <p:nvPr/>
        </p:nvSpPr>
        <p:spPr>
          <a:xfrm>
            <a:off x="754811" y="4896675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8" name="모서리가 둥근 직사각형 4">
            <a:extLst>
              <a:ext uri="{FF2B5EF4-FFF2-40B4-BE49-F238E27FC236}">
                <a16:creationId xmlns:a16="http://schemas.microsoft.com/office/drawing/2014/main" id="{77EA91A4-FF4E-4134-8A2B-F94219F7BDF9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92FA5C0-B384-491A-B004-8119197A8606}"/>
              </a:ext>
            </a:extLst>
          </p:cNvPr>
          <p:cNvSpPr/>
          <p:nvPr/>
        </p:nvSpPr>
        <p:spPr>
          <a:xfrm>
            <a:off x="1505711" y="5453478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en-US" altLang="ko-KR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26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시각화 프로그램 시작</a:t>
            </a:r>
            <a:r>
              <a:rPr lang="en-US" altLang="ko-KR" i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0063" y="900760"/>
            <a:ext cx="876777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TS_VSL01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554004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visualize.exe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 실행</a:t>
            </a:r>
          </a:p>
        </p:txBody>
      </p:sp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1280129" y="2092401"/>
            <a:ext cx="1657500" cy="644373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2583" y="3052670"/>
            <a:ext cx="1973771" cy="216027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05303" y="3135771"/>
            <a:ext cx="1788330" cy="1994067"/>
          </a:xfrm>
          <a:prstGeom prst="rect">
            <a:avLst/>
          </a:prstGeom>
        </p:spPr>
      </p:pic>
      <p:sp>
        <p:nvSpPr>
          <p:cNvPr id="17" name="모서리가 둥근 직사각형 4">
            <a:extLst>
              <a:ext uri="{FF2B5EF4-FFF2-40B4-BE49-F238E27FC236}">
                <a16:creationId xmlns:a16="http://schemas.microsoft.com/office/drawing/2014/main" id="{0642A3BA-6EDC-48AB-8CAE-3654D42B1448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B698D-A13B-44A9-BA3E-6C9FBF325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583" y="2939131"/>
            <a:ext cx="1973771" cy="24421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49F59E-8363-4E84-8A17-89409E1C8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905" y="2939131"/>
            <a:ext cx="4835598" cy="22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7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8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7" y="900761"/>
            <a:ext cx="228520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5182861" cy="72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srgbClr val="272938"/>
                </a:solidFill>
              </a:rPr>
              <a:t>목차</a:t>
            </a:r>
            <a:endParaRPr lang="en-US" altLang="ko-KR" sz="2800" b="1" i="1" kern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12"/>
          <p:cNvSpPr/>
          <p:nvPr/>
        </p:nvSpPr>
        <p:spPr>
          <a:xfrm>
            <a:off x="2161566" y="1206004"/>
            <a:ext cx="5674334" cy="59093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테스트 개요</a:t>
            </a:r>
            <a:endParaRPr kumimoji="0" lang="en-US" altLang="ko-KR" sz="10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테스트 목적</a:t>
            </a:r>
            <a:endParaRPr kumimoji="0" lang="ko-KR" altLang="en-US" sz="105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400" b="1" i="1" u="none" strike="noStrike" kern="0" cap="none" spc="0" normalizeH="0" baseline="0" dirty="0">
                <a:solidFill>
                  <a:srgbClr val="272938"/>
                </a:solidFill>
                <a:effectLst/>
                <a:latin typeface="맑은 고딕"/>
                <a:ea typeface="맑은 고딕"/>
                <a:cs typeface="맑은 고딕"/>
              </a:rPr>
              <a:t>테스트 전제조건</a:t>
            </a:r>
            <a:endParaRPr kumimoji="0" lang="en-US" altLang="ko-KR" sz="24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4.  </a:t>
            </a: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댓글 수집 프로그램</a:t>
            </a: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  </a:t>
            </a:r>
            <a:r>
              <a:rPr lang="en-US" altLang="ko-KR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-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테스트 개요</a:t>
            </a:r>
            <a:endParaRPr lang="en-US" altLang="ko-KR" sz="20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   </a:t>
            </a:r>
            <a:r>
              <a:rPr lang="en-US" altLang="ko-KR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-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용어 설명</a:t>
            </a: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   </a:t>
            </a:r>
            <a:r>
              <a:rPr lang="en-US" altLang="ko-KR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-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테스트 시나리오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5.</a:t>
            </a: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시각화 프로그램</a:t>
            </a: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4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   </a:t>
            </a:r>
            <a:r>
              <a:rPr lang="en-US" altLang="ko-KR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-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테스트 개요</a:t>
            </a:r>
            <a:endParaRPr lang="en-US" altLang="ko-KR" sz="2000" b="1" i="1" kern="0" dirty="0">
              <a:solidFill>
                <a:srgbClr val="272938"/>
              </a:solidFill>
              <a:ea typeface="맑은 고딕"/>
              <a:cs typeface="맑은 고딕"/>
            </a:endParaRP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    </a:t>
            </a:r>
            <a:r>
              <a:rPr lang="en-US" altLang="ko-KR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-</a:t>
            </a:r>
            <a:r>
              <a:rPr lang="ko-KR" altLang="en-US" sz="2000" b="1" i="1" kern="0" dirty="0">
                <a:solidFill>
                  <a:srgbClr val="272938"/>
                </a:solidFill>
                <a:ea typeface="맑은 고딕"/>
                <a:cs typeface="맑은 고딕"/>
              </a:rPr>
              <a:t> 테스트 시나리오</a:t>
            </a:r>
            <a:endParaRPr kumimoji="0" lang="en-US" altLang="ko-KR" sz="20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endParaRPr kumimoji="0" lang="ko-KR" altLang="en-US" sz="2400" b="1" i="1" u="none" strike="noStrike" kern="0" cap="none" spc="0" normalizeH="0" baseline="0" dirty="0">
              <a:solidFill>
                <a:srgbClr val="272938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11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039D3C-67C3-435F-9966-61292F97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3"/>
          <a:stretch/>
        </p:blipFill>
        <p:spPr>
          <a:xfrm>
            <a:off x="4545169" y="3299249"/>
            <a:ext cx="4300136" cy="193742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라이브러리 설치 확인</a:t>
            </a:r>
          </a:p>
          <a:p>
            <a:pPr lvl="0">
              <a:defRPr/>
            </a:pPr>
            <a:r>
              <a:rPr lang="en-US" altLang="ko-KR" i="1">
                <a:solidFill>
                  <a:schemeClr val="tx1"/>
                </a:solidFill>
              </a:rPr>
              <a:t> 	-  </a:t>
            </a:r>
            <a:r>
              <a:rPr lang="ko-KR" altLang="en-US" i="1">
                <a:solidFill>
                  <a:schemeClr val="tx1"/>
                </a:solidFill>
              </a:rPr>
              <a:t>필수 폴더 생성 확인</a:t>
            </a:r>
            <a:r>
              <a:rPr lang="en-US" altLang="ko-KR" i="1">
                <a:solidFill>
                  <a:schemeClr val="tx1"/>
                </a:solidFill>
              </a:rPr>
              <a:t> </a:t>
            </a:r>
            <a:endParaRPr lang="ko-KR" altLang="en-US" i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9367642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TS_VSL02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554004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모듈 설치 여부 확인 후 해당 모듈 설치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필수 폴더 유무 확인 후 폴더 생성</a:t>
            </a:r>
          </a:p>
        </p:txBody>
      </p:sp>
      <p:pic>
        <p:nvPicPr>
          <p:cNvPr id="60" name="그림 1"/>
          <p:cNvPicPr>
            <a:picLocks noChangeAspect="1"/>
          </p:cNvPicPr>
          <p:nvPr/>
        </p:nvPicPr>
        <p:blipFill rotWithShape="1">
          <a:blip r:embed="rId4"/>
          <a:srcRect t="38290" b="37110"/>
          <a:stretch>
            <a:fillRect/>
          </a:stretch>
        </p:blipFill>
        <p:spPr>
          <a:xfrm>
            <a:off x="8256048" y="3624640"/>
            <a:ext cx="3582463" cy="587611"/>
          </a:xfrm>
          <a:prstGeom prst="rect">
            <a:avLst/>
          </a:prstGeom>
        </p:spPr>
      </p:pic>
      <p:sp>
        <p:nvSpPr>
          <p:cNvPr id="61" name="직사각형 49"/>
          <p:cNvSpPr/>
          <p:nvPr/>
        </p:nvSpPr>
        <p:spPr>
          <a:xfrm>
            <a:off x="10206578" y="3299249"/>
            <a:ext cx="1661571" cy="32977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생성된 필수 폴더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49885" y="3098673"/>
            <a:ext cx="432054" cy="432054"/>
          </a:xfrm>
          <a:prstGeom prst="rect">
            <a:avLst/>
          </a:prstGeom>
        </p:spPr>
      </p:pic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1318229" y="2749626"/>
            <a:ext cx="2957559" cy="97508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22435" y="2996946"/>
            <a:ext cx="432054" cy="432054"/>
          </a:xfrm>
          <a:prstGeom prst="rect">
            <a:avLst/>
          </a:prstGeom>
        </p:spPr>
      </p:pic>
      <p:pic>
        <p:nvPicPr>
          <p:cNvPr id="70" name="그림 6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8010" y="5647644"/>
            <a:ext cx="252031" cy="252031"/>
          </a:xfrm>
          <a:prstGeom prst="rect">
            <a:avLst/>
          </a:prstGeom>
        </p:spPr>
      </p:pic>
      <p:pic>
        <p:nvPicPr>
          <p:cNvPr id="71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00236" y="5990971"/>
            <a:ext cx="252031" cy="252031"/>
          </a:xfrm>
          <a:prstGeom prst="rect">
            <a:avLst/>
          </a:prstGeom>
        </p:spPr>
      </p:pic>
      <p:sp>
        <p:nvSpPr>
          <p:cNvPr id="21" name="모서리가 둥근 직사각형 4">
            <a:extLst>
              <a:ext uri="{FF2B5EF4-FFF2-40B4-BE49-F238E27FC236}">
                <a16:creationId xmlns:a16="http://schemas.microsoft.com/office/drawing/2014/main" id="{21E91AB9-54B4-40A7-98A0-B6EB6DF69DC1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9519" y="2876481"/>
            <a:ext cx="2328087" cy="138354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3590" t="80630" r="45910"/>
          <a:stretch>
            <a:fillRect/>
          </a:stretch>
        </p:blipFill>
        <p:spPr>
          <a:xfrm>
            <a:off x="4486273" y="4343400"/>
            <a:ext cx="7124701" cy="8001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	</a:t>
            </a:r>
            <a:r>
              <a:rPr lang="en-US" altLang="ko-KR" i="1">
                <a:solidFill>
                  <a:schemeClr val="tx1"/>
                </a:solidFill>
              </a:rPr>
              <a:t>-</a:t>
            </a:r>
            <a:r>
              <a:rPr lang="ko-KR" altLang="en-US" i="1">
                <a:solidFill>
                  <a:schemeClr val="tx1"/>
                </a:solidFill>
              </a:rPr>
              <a:t> 댓글 폴더의 </a:t>
            </a:r>
            <a:r>
              <a:rPr lang="en-US" altLang="ko-KR" i="1">
                <a:solidFill>
                  <a:schemeClr val="tx1"/>
                </a:solidFill>
              </a:rPr>
              <a:t>csv</a:t>
            </a:r>
            <a:r>
              <a:rPr lang="ko-KR" altLang="en-US" i="1">
                <a:solidFill>
                  <a:schemeClr val="tx1"/>
                </a:solidFill>
              </a:rPr>
              <a:t>리스트 추출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9901056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TS_VSL03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554004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댓글 폴더 내 파일 리스트를 불러와 내용을 추출</a:t>
            </a:r>
          </a:p>
        </p:txBody>
      </p:sp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1280128" y="3568776"/>
            <a:ext cx="1609874" cy="71104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12"/>
          <p:cNvSpPr/>
          <p:nvPr/>
        </p:nvSpPr>
        <p:spPr>
          <a:xfrm>
            <a:off x="6392924" y="3738523"/>
            <a:ext cx="2160270" cy="364847"/>
          </a:xfrm>
          <a:prstGeom prst="rect">
            <a:avLst/>
          </a:prstGeom>
          <a:solidFill>
            <a:srgbClr val="F2F2F2">
              <a:alpha val="100000"/>
            </a:srgbClr>
          </a:solidFill>
          <a:effectLst>
            <a:outerShdw blurRad="76200" dist="76200" dir="2700000" algn="ctr" rotWithShape="0">
              <a:srgbClr val="000000">
                <a:alpha val="49410"/>
              </a:srgbClr>
            </a:outerShdw>
          </a:effectLst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comment</a:t>
            </a:r>
            <a:r>
              <a:rPr kumimoji="0" lang="ko-KR" altLang="en-US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 디렉토리 내부 </a:t>
            </a:r>
            <a:r>
              <a:rPr kumimoji="0" lang="en-US" altLang="ko-KR" sz="12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]</a:t>
            </a:r>
          </a:p>
        </p:txBody>
      </p:sp>
      <p:sp>
        <p:nvSpPr>
          <p:cNvPr id="72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17" name="모서리가 둥근 직사각형 4">
            <a:extLst>
              <a:ext uri="{FF2B5EF4-FFF2-40B4-BE49-F238E27FC236}">
                <a16:creationId xmlns:a16="http://schemas.microsoft.com/office/drawing/2014/main" id="{63862C50-F49A-44F4-9539-258DD799357F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	</a:t>
            </a:r>
            <a:r>
              <a:rPr lang="en-US" altLang="ko-KR" i="1">
                <a:solidFill>
                  <a:schemeClr val="tx1"/>
                </a:solidFill>
              </a:rPr>
              <a:t>-</a:t>
            </a:r>
            <a:r>
              <a:rPr lang="ko-KR" altLang="en-US" i="1">
                <a:solidFill>
                  <a:schemeClr val="tx1"/>
                </a:solidFill>
              </a:rPr>
              <a:t> 파일 시각화 후 이미지 폴더에 저장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1044010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TS_VSL04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792129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>
              <a:buFontTx/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csv</a:t>
            </a:r>
            <a:r>
              <a:rPr lang="ko-KR" altLang="en-US" i="1">
                <a:solidFill>
                  <a:schemeClr val="tx1"/>
                </a:solidFill>
              </a:rPr>
              <a:t>파일 목록을 시각화 하여 이미지 파일로 저장</a:t>
            </a:r>
          </a:p>
          <a:p>
            <a:pPr lvl="0"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comment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 내의 모든 </a:t>
            </a: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csv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한번에 시각화</a:t>
            </a:r>
          </a:p>
        </p:txBody>
      </p:sp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1270603" y="4252895"/>
            <a:ext cx="1609874" cy="71104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l="2320" t="44210" r="62020" b="29410"/>
          <a:stretch>
            <a:fillRect/>
          </a:stretch>
        </p:blipFill>
        <p:spPr>
          <a:xfrm>
            <a:off x="4510087" y="3062286"/>
            <a:ext cx="3516913" cy="1695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5"/>
          <a:srcRect r="68630"/>
          <a:stretch>
            <a:fillRect/>
          </a:stretch>
        </p:blipFill>
        <p:spPr>
          <a:xfrm>
            <a:off x="4531934" y="4829175"/>
            <a:ext cx="2300738" cy="838076"/>
          </a:xfrm>
          <a:prstGeom prst="rect">
            <a:avLst/>
          </a:prstGeom>
          <a:ln w="12700">
            <a:noFill/>
          </a:ln>
        </p:spPr>
      </p:pic>
      <p:pic>
        <p:nvPicPr>
          <p:cNvPr id="78" name="그림 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64899" y="3190875"/>
            <a:ext cx="3514866" cy="209960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43060" y="2882646"/>
            <a:ext cx="432054" cy="43205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24485" y="2996946"/>
            <a:ext cx="432054" cy="432054"/>
          </a:xfrm>
          <a:prstGeom prst="rect">
            <a:avLst/>
          </a:prstGeom>
        </p:spPr>
      </p:pic>
      <p:sp>
        <p:nvSpPr>
          <p:cNvPr id="81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82" name="그림 6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22460" y="5904819"/>
            <a:ext cx="252031" cy="252031"/>
          </a:xfrm>
          <a:prstGeom prst="rect">
            <a:avLst/>
          </a:prstGeom>
        </p:spPr>
      </p:pic>
      <p:pic>
        <p:nvPicPr>
          <p:cNvPr id="83" name="그림 6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1511" y="6213221"/>
            <a:ext cx="252031" cy="252031"/>
          </a:xfrm>
          <a:prstGeom prst="rect">
            <a:avLst/>
          </a:prstGeom>
        </p:spPr>
      </p:pic>
      <p:sp>
        <p:nvSpPr>
          <p:cNvPr id="21" name="모서리가 둥근 직사각형 4">
            <a:extLst>
              <a:ext uri="{FF2B5EF4-FFF2-40B4-BE49-F238E27FC236}">
                <a16:creationId xmlns:a16="http://schemas.microsoft.com/office/drawing/2014/main" id="{5DB9F600-37FE-485A-BBBA-795F7F01D83F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 dirty="0">
                <a:solidFill>
                  <a:schemeClr val="tx1"/>
                </a:solidFill>
              </a:rPr>
              <a:t> 	</a:t>
            </a:r>
            <a:r>
              <a:rPr lang="en-US" altLang="ko-KR" i="1" dirty="0">
                <a:solidFill>
                  <a:schemeClr val="tx1"/>
                </a:solidFill>
              </a:rPr>
              <a:t>-</a:t>
            </a:r>
            <a:r>
              <a:rPr lang="ko-KR" altLang="en-US" i="1" dirty="0">
                <a:solidFill>
                  <a:schemeClr val="tx1"/>
                </a:solidFill>
              </a:rPr>
              <a:t> 시각화 프로그램 반복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5" y="900761"/>
            <a:ext cx="1079244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TS_VSL05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157131"/>
            <a:ext cx="7200900" cy="14044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>
              <a:buFontTx/>
              <a:buNone/>
              <a:defRPr/>
            </a:pP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 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시각화한 파일이 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comment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폴더의 마지막 요소가 아닐 때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다시</a:t>
            </a: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csv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리스트를 추출 후 시각화</a:t>
            </a:r>
          </a:p>
        </p:txBody>
      </p:sp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68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14" name="모서리가 둥근 직사각형 4">
            <a:extLst>
              <a:ext uri="{FF2B5EF4-FFF2-40B4-BE49-F238E27FC236}">
                <a16:creationId xmlns:a16="http://schemas.microsoft.com/office/drawing/2014/main" id="{F582C5CC-9E9F-47FE-A68A-32B9AA39C7A0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다이아몬드 10">
            <a:extLst>
              <a:ext uri="{FF2B5EF4-FFF2-40B4-BE49-F238E27FC236}">
                <a16:creationId xmlns:a16="http://schemas.microsoft.com/office/drawing/2014/main" id="{0DEB3EB5-3F1F-4F5D-AAB1-3836D676613F}"/>
              </a:ext>
            </a:extLst>
          </p:cNvPr>
          <p:cNvSpPr/>
          <p:nvPr/>
        </p:nvSpPr>
        <p:spPr>
          <a:xfrm>
            <a:off x="1310547" y="4998639"/>
            <a:ext cx="1598378" cy="710709"/>
          </a:xfrm>
          <a:prstGeom prst="diamond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" name="직선 연결선 21">
            <a:extLst>
              <a:ext uri="{FF2B5EF4-FFF2-40B4-BE49-F238E27FC236}">
                <a16:creationId xmlns:a16="http://schemas.microsoft.com/office/drawing/2014/main" id="{69342565-96EE-4D03-89ED-91EACC80B5AA}"/>
              </a:ext>
            </a:extLst>
          </p:cNvPr>
          <p:cNvCxnSpPr>
            <a:cxnSpLocks/>
          </p:cNvCxnSpPr>
          <p:nvPr/>
        </p:nvCxnSpPr>
        <p:spPr>
          <a:xfrm>
            <a:off x="745372" y="5359496"/>
            <a:ext cx="573564" cy="0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19" name="직선 연결선 21">
            <a:extLst>
              <a:ext uri="{FF2B5EF4-FFF2-40B4-BE49-F238E27FC236}">
                <a16:creationId xmlns:a16="http://schemas.microsoft.com/office/drawing/2014/main" id="{13A698FE-1061-46ED-81B1-6FA5855E3E83}"/>
              </a:ext>
            </a:extLst>
          </p:cNvPr>
          <p:cNvCxnSpPr>
            <a:cxnSpLocks/>
          </p:cNvCxnSpPr>
          <p:nvPr/>
        </p:nvCxnSpPr>
        <p:spPr>
          <a:xfrm>
            <a:off x="763877" y="3913094"/>
            <a:ext cx="0" cy="1471569"/>
          </a:xfrm>
          <a:prstGeom prst="line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직선 화살표 연결선 9">
            <a:extLst>
              <a:ext uri="{FF2B5EF4-FFF2-40B4-BE49-F238E27FC236}">
                <a16:creationId xmlns:a16="http://schemas.microsoft.com/office/drawing/2014/main" id="{FFC7EA4B-0602-4E81-8C2B-99CFFC6E560B}"/>
              </a:ext>
            </a:extLst>
          </p:cNvPr>
          <p:cNvCxnSpPr>
            <a:cxnSpLocks/>
          </p:cNvCxnSpPr>
          <p:nvPr/>
        </p:nvCxnSpPr>
        <p:spPr>
          <a:xfrm>
            <a:off x="736983" y="3926541"/>
            <a:ext cx="659402" cy="0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7080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 dirty="0">
                <a:solidFill>
                  <a:schemeClr val="tx1"/>
                </a:solidFill>
              </a:rPr>
              <a:t> 	</a:t>
            </a:r>
            <a:r>
              <a:rPr lang="en-US" altLang="ko-KR" i="1" dirty="0">
                <a:solidFill>
                  <a:schemeClr val="tx1"/>
                </a:solidFill>
              </a:rPr>
              <a:t>-</a:t>
            </a:r>
            <a:r>
              <a:rPr lang="ko-KR" altLang="en-US" i="1" dirty="0">
                <a:solidFill>
                  <a:schemeClr val="tx1"/>
                </a:solidFill>
              </a:rPr>
              <a:t> 시각화 프로그램 종료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11142125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CF5454"/>
          </a:solidFill>
          <a:ln>
            <a:solidFill>
              <a:srgbClr val="CF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 dirty="0"/>
              <a:t>TS_VSL06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157131"/>
            <a:ext cx="7200900" cy="14044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i="1" dirty="0">
                <a:solidFill>
                  <a:srgbClr val="000000"/>
                </a:solidFill>
                <a:ea typeface="맑은 고딕"/>
                <a:cs typeface="맑은 고딕"/>
              </a:rPr>
              <a:t>-</a:t>
            </a:r>
            <a:r>
              <a:rPr lang="ko-KR" altLang="en-US" i="1" dirty="0">
                <a:solidFill>
                  <a:srgbClr val="000000"/>
                </a:solidFill>
                <a:ea typeface="맑은 고딕"/>
                <a:cs typeface="맑은 고딕"/>
              </a:rPr>
              <a:t>  </a:t>
            </a:r>
            <a:r>
              <a:rPr lang="en-US" altLang="ko-KR" i="1" dirty="0">
                <a:solidFill>
                  <a:srgbClr val="000000"/>
                </a:solidFill>
                <a:ea typeface="맑은 고딕"/>
                <a:cs typeface="맑은 고딕"/>
              </a:rPr>
              <a:t>comment </a:t>
            </a:r>
            <a:r>
              <a:rPr lang="ko-KR" altLang="en-US" i="1" dirty="0">
                <a:solidFill>
                  <a:srgbClr val="000000"/>
                </a:solidFill>
                <a:ea typeface="맑은 고딕"/>
                <a:cs typeface="맑은 고딕"/>
              </a:rPr>
              <a:t>폴더의 마지막 요소까지 시각화 했을 경우</a:t>
            </a:r>
            <a:r>
              <a:rPr lang="en-US" altLang="ko-KR" i="1" dirty="0">
                <a:solidFill>
                  <a:srgbClr val="000000"/>
                </a:solidFill>
                <a:ea typeface="맑은 고딕"/>
                <a:cs typeface="맑은 고딕"/>
              </a:rPr>
              <a:t>,</a:t>
            </a:r>
            <a:r>
              <a:rPr lang="ko-KR" altLang="en-US" i="1" dirty="0">
                <a:solidFill>
                  <a:srgbClr val="000000"/>
                </a:solidFill>
                <a:ea typeface="맑은 고딕"/>
                <a:cs typeface="맑은 고딕"/>
              </a:rPr>
              <a:t> </a:t>
            </a:r>
          </a:p>
          <a:p>
            <a:pPr>
              <a:defRPr/>
            </a:pPr>
            <a:r>
              <a:rPr lang="ko-KR" altLang="en-US" i="1" dirty="0">
                <a:solidFill>
                  <a:srgbClr val="000000"/>
                </a:solidFill>
                <a:ea typeface="맑은 고딕"/>
                <a:cs typeface="맑은 고딕"/>
              </a:rPr>
              <a:t>   프로그램 종료</a:t>
            </a:r>
          </a:p>
        </p:txBody>
      </p:sp>
      <p:pic>
        <p:nvPicPr>
          <p:cNvPr id="67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775" y="2106357"/>
            <a:ext cx="3790013" cy="44645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  <a:effectLst/>
        </p:spPr>
      </p:pic>
      <p:sp>
        <p:nvSpPr>
          <p:cNvPr id="68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시각화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14" name="모서리가 둥근 직사각형 4">
            <a:extLst>
              <a:ext uri="{FF2B5EF4-FFF2-40B4-BE49-F238E27FC236}">
                <a16:creationId xmlns:a16="http://schemas.microsoft.com/office/drawing/2014/main" id="{F582C5CC-9E9F-47FE-A68A-32B9AA39C7A0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다이아몬드 10">
            <a:extLst>
              <a:ext uri="{FF2B5EF4-FFF2-40B4-BE49-F238E27FC236}">
                <a16:creationId xmlns:a16="http://schemas.microsoft.com/office/drawing/2014/main" id="{0DEB3EB5-3F1F-4F5D-AAB1-3836D676613F}"/>
              </a:ext>
            </a:extLst>
          </p:cNvPr>
          <p:cNvSpPr/>
          <p:nvPr/>
        </p:nvSpPr>
        <p:spPr>
          <a:xfrm>
            <a:off x="1310547" y="4998639"/>
            <a:ext cx="1598378" cy="710709"/>
          </a:xfrm>
          <a:prstGeom prst="diamond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직선 화살표 연결선 9">
            <a:extLst>
              <a:ext uri="{FF2B5EF4-FFF2-40B4-BE49-F238E27FC236}">
                <a16:creationId xmlns:a16="http://schemas.microsoft.com/office/drawing/2014/main" id="{FFC7EA4B-0602-4E81-8C2B-99CFFC6E560B}"/>
              </a:ext>
            </a:extLst>
          </p:cNvPr>
          <p:cNvCxnSpPr>
            <a:cxnSpLocks/>
          </p:cNvCxnSpPr>
          <p:nvPr/>
        </p:nvCxnSpPr>
        <p:spPr>
          <a:xfrm>
            <a:off x="2096172" y="5709348"/>
            <a:ext cx="0" cy="247699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2502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877129" y="3099067"/>
            <a:ext cx="6437742" cy="8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 lang="ko-KR"/>
            </a:pPr>
            <a:r>
              <a:rPr lang="ko-KR" altLang="en-US" sz="3200" b="1" i="1" kern="0">
                <a:solidFill>
                  <a:srgbClr val="272938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325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490746" y="900761"/>
            <a:ext cx="66177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7" y="109755"/>
            <a:ext cx="6164044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 lang="ko-KR"/>
            </a:pPr>
            <a:r>
              <a:rPr lang="ko-KR" altLang="en-US" sz="2500" b="1" i="1" kern="0" dirty="0">
                <a:solidFill>
                  <a:srgbClr val="272938"/>
                </a:solidFill>
              </a:rPr>
              <a:t>테스트 개요</a:t>
            </a: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49"/>
          <p:cNvSpPr/>
          <p:nvPr/>
        </p:nvSpPr>
        <p:spPr>
          <a:xfrm>
            <a:off x="886450" y="1267753"/>
            <a:ext cx="10228964" cy="505568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ko-KR" altLang="en-US" sz="2400" b="1" i="1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통합테스트란</a:t>
            </a:r>
            <a:r>
              <a:rPr kumimoji="0" lang="en-US" altLang="ko-KR" sz="2400" b="1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1" i="1" u="none" strike="noStrike" kern="1200" cap="none" spc="0" normalizeH="0" baseline="0" dirty="0">
              <a:solidFill>
                <a:srgbClr val="000000"/>
              </a:solidFill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2300" b="1" i="1" dirty="0"/>
              <a:t>    </a:t>
            </a:r>
            <a:r>
              <a:rPr lang="ko-KR" altLang="en-US" sz="2300" i="1" dirty="0"/>
              <a:t>각각의 모듈이 독립적으로 작용하며</a:t>
            </a:r>
            <a:r>
              <a:rPr lang="en-US" altLang="ko-KR" sz="2300" i="1" dirty="0"/>
              <a:t>, </a:t>
            </a:r>
          </a:p>
          <a:p>
            <a:pPr>
              <a:spcBef>
                <a:spcPct val="0"/>
              </a:spcBef>
              <a:defRPr/>
            </a:pPr>
            <a:r>
              <a:rPr lang="ko-KR" altLang="en-US" sz="2300" i="1" dirty="0"/>
              <a:t>    시스템 전체가 예상대로 작동하는지를</a:t>
            </a:r>
            <a:r>
              <a:rPr lang="en-US" altLang="ko-KR" sz="2300" i="1" dirty="0"/>
              <a:t> </a:t>
            </a:r>
            <a:r>
              <a:rPr lang="ko-KR" altLang="en-US" sz="2300" i="1" dirty="0"/>
              <a:t>검증하는 테스트입니다</a:t>
            </a:r>
            <a:r>
              <a:rPr lang="en-US" altLang="ko-KR" sz="2300" i="1" dirty="0"/>
              <a:t>. </a:t>
            </a:r>
          </a:p>
          <a:p>
            <a:pPr>
              <a:spcBef>
                <a:spcPct val="0"/>
              </a:spcBef>
              <a:defRPr/>
            </a:pPr>
            <a:r>
              <a:rPr lang="ko-KR" altLang="en-US" sz="2300" i="1" dirty="0"/>
              <a:t>    각 모듈을 개별적으로 테스트하고</a:t>
            </a:r>
            <a:r>
              <a:rPr lang="en-US" altLang="ko-KR" sz="2300" i="1" dirty="0"/>
              <a:t>, </a:t>
            </a:r>
            <a:r>
              <a:rPr lang="ko-KR" altLang="en-US" sz="2300" i="1" dirty="0"/>
              <a:t>이를 통합하여 전체 시스템을 </a:t>
            </a:r>
            <a:endParaRPr lang="en-US" altLang="ko-KR" sz="2300" i="1" dirty="0"/>
          </a:p>
          <a:p>
            <a:pPr>
              <a:spcBef>
                <a:spcPct val="0"/>
              </a:spcBef>
              <a:defRPr/>
            </a:pPr>
            <a:r>
              <a:rPr lang="en-US" altLang="ko-KR" sz="2300" i="1" dirty="0"/>
              <a:t>    </a:t>
            </a:r>
            <a:r>
              <a:rPr lang="ko-KR" altLang="en-US" sz="2300" i="1" dirty="0"/>
              <a:t>대상으로 테스트합니다</a:t>
            </a:r>
            <a:r>
              <a:rPr lang="en-US" altLang="ko-KR" sz="2300" i="1" dirty="0"/>
              <a:t>. </a:t>
            </a:r>
            <a:r>
              <a:rPr lang="ko-KR" altLang="en-US" sz="2300" i="1" dirty="0"/>
              <a:t>이 과정에서 발생한 문제를 검출하고 </a:t>
            </a:r>
            <a:endParaRPr lang="en-US" altLang="ko-KR" sz="2300" i="1" dirty="0"/>
          </a:p>
          <a:p>
            <a:pPr>
              <a:spcBef>
                <a:spcPct val="0"/>
              </a:spcBef>
              <a:defRPr/>
            </a:pPr>
            <a:r>
              <a:rPr lang="en-US" altLang="ko-KR" sz="2300" i="1" dirty="0"/>
              <a:t>    </a:t>
            </a:r>
            <a:r>
              <a:rPr lang="ko-KR" altLang="en-US" sz="2300" i="1" dirty="0"/>
              <a:t>수정하여 시스템의 안정성을 보장할 수 있습니다</a:t>
            </a:r>
            <a:r>
              <a:rPr lang="en-US" altLang="ko-KR" sz="2300" i="1" dirty="0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 sz="1000" i="1" dirty="0"/>
          </a:p>
          <a:p>
            <a:pPr lvl="1">
              <a:spcBef>
                <a:spcPct val="0"/>
              </a:spcBef>
              <a:defRPr/>
            </a:pPr>
            <a:r>
              <a:rPr lang="ko-KR" altLang="en-US" sz="2300" i="1" dirty="0"/>
              <a:t>따라서</a:t>
            </a:r>
            <a:r>
              <a:rPr lang="en-US" altLang="ko-KR" sz="2300" i="1" dirty="0"/>
              <a:t>, </a:t>
            </a:r>
          </a:p>
          <a:p>
            <a:pPr lvl="1">
              <a:spcBef>
                <a:spcPct val="0"/>
              </a:spcBef>
              <a:defRPr/>
            </a:pPr>
            <a:r>
              <a:rPr lang="ko-KR" altLang="en-US" sz="2300" b="1" i="1" dirty="0"/>
              <a:t>프로그램의 흐름도</a:t>
            </a:r>
            <a:r>
              <a:rPr lang="ko-KR" altLang="en-US" sz="2300" i="1" dirty="0"/>
              <a:t>를 통해 </a:t>
            </a:r>
            <a:r>
              <a:rPr lang="ko-KR" altLang="en-US" sz="2300" b="1" i="1" dirty="0"/>
              <a:t>시나리오를 전개</a:t>
            </a:r>
            <a:r>
              <a:rPr lang="ko-KR" altLang="en-US" sz="2300" i="1" dirty="0"/>
              <a:t>하여</a:t>
            </a:r>
            <a:r>
              <a:rPr lang="en-US" altLang="ko-KR" sz="2300" i="1" dirty="0"/>
              <a:t>, </a:t>
            </a:r>
          </a:p>
          <a:p>
            <a:pPr lvl="1">
              <a:spcBef>
                <a:spcPct val="0"/>
              </a:spcBef>
              <a:defRPr/>
            </a:pPr>
            <a:r>
              <a:rPr lang="ko-KR" altLang="en-US" sz="2300" i="1" dirty="0"/>
              <a:t>각 모듈 간의 호환성 문제나 시스템 전체의 </a:t>
            </a:r>
            <a:r>
              <a:rPr lang="ko-KR" altLang="en-US" sz="2300" b="1" i="1" dirty="0"/>
              <a:t>문제점을 발견하기 위하여 </a:t>
            </a:r>
            <a:endParaRPr lang="en-US" altLang="ko-KR" sz="2300" b="1" i="1" dirty="0"/>
          </a:p>
          <a:p>
            <a:pPr lvl="1">
              <a:spcBef>
                <a:spcPct val="0"/>
              </a:spcBef>
              <a:defRPr/>
            </a:pPr>
            <a:r>
              <a:rPr lang="ko-KR" altLang="en-US" sz="2300" i="1" dirty="0"/>
              <a:t>통합테스트에 대한 내용을 다루고자 합니다</a:t>
            </a:r>
            <a:r>
              <a:rPr lang="en-US" altLang="ko-KR" sz="2300" i="1" dirty="0"/>
              <a:t>.</a:t>
            </a:r>
          </a:p>
          <a:p>
            <a:pPr>
              <a:spcBef>
                <a:spcPct val="0"/>
              </a:spcBef>
              <a:defRPr/>
            </a:pPr>
            <a:endParaRPr lang="en-US" altLang="ko-KR" sz="2300" i="1" dirty="0"/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3D90C9F6-2893-40F6-9C8B-CB167C791EFB}"/>
              </a:ext>
            </a:extLst>
          </p:cNvPr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DD15D1-5844-48E3-BEBC-4EFA9D74DF33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96F46102-1AFC-4A7A-8185-C4D245D9A738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F756D986-9490-4731-821A-1DCE7255057A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9FE91B67-883F-486D-A6D3-E55CE87724D9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4" name="모서리가 둥근 직사각형 11">
              <a:extLst>
                <a:ext uri="{FF2B5EF4-FFF2-40B4-BE49-F238E27FC236}">
                  <a16:creationId xmlns:a16="http://schemas.microsoft.com/office/drawing/2014/main" id="{285D3D69-5F49-49B2-A655-6BDA00D44E0D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6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89992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7" y="109755"/>
            <a:ext cx="6164044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 lang="ko-KR"/>
            </a:pPr>
            <a:r>
              <a:rPr lang="ko-KR" altLang="en-US" sz="2500" b="1" i="1" kern="0" dirty="0">
                <a:solidFill>
                  <a:srgbClr val="272938"/>
                </a:solidFill>
              </a:rPr>
              <a:t>테스트 목적</a:t>
            </a: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49"/>
          <p:cNvSpPr/>
          <p:nvPr/>
        </p:nvSpPr>
        <p:spPr>
          <a:xfrm>
            <a:off x="1150860" y="1135113"/>
            <a:ext cx="9884443" cy="505568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이 문서는 유튜브 댓글 수집 및 시각화 프로젝트의 실행과정을 </a:t>
            </a:r>
            <a:endParaRPr kumimoji="0" lang="en-US" altLang="ko-KR" sz="230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증명하기 위해 제작되었습니다</a:t>
            </a:r>
            <a:r>
              <a:rPr kumimoji="0" lang="en-US" altLang="ko-KR" sz="23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30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3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이 </a:t>
            </a:r>
            <a:r>
              <a:rPr kumimoji="0" lang="ko-KR" altLang="en-US" sz="23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테스트는 다음의 능력을 검증하기 위해 수행됩니다</a:t>
            </a:r>
            <a:r>
              <a:rPr lang="en-US" altLang="ko-KR" sz="23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endParaRPr kumimoji="0" lang="en-US" altLang="ko-KR" sz="230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30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필요한 라이브러리 자동 다운로드 및 전제 조건 충족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구글 트렌드의 일간 인기 키워드 추출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정확하고 안정적으로 유튜브 의견 수집 및 정제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kumimoji="0" lang="ko-KR" altLang="en-US" sz="240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분석된 데이터를 쉽게 이해할 수 있는 형식으로 시각화</a:t>
            </a:r>
            <a:endParaRPr kumimoji="0" lang="en-US" altLang="ko-KR" sz="240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F2E6456C-9238-4C70-A934-5991C6A13A8A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8D604D-78F2-4E28-92C8-3DA5D9ADBFC7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D985BB2B-4627-41B8-BFA7-D949958FD1EB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267BF6C5-CDB3-4F54-98A9-5FD77B9C261C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21E06A87-5FEB-411D-849E-4E59E5275851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4" name="모서리가 둥근 직사각형 11">
              <a:extLst>
                <a:ext uri="{FF2B5EF4-FFF2-40B4-BE49-F238E27FC236}">
                  <a16:creationId xmlns:a16="http://schemas.microsoft.com/office/drawing/2014/main" id="{346131BD-E01F-4E62-9B8E-3638DA8D4A93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1438205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8" y="109755"/>
            <a:ext cx="6164043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 lang="ko-KR"/>
            </a:pPr>
            <a:r>
              <a:rPr lang="ko-KR" altLang="en-US" sz="2500" b="1" i="1" kern="0">
                <a:solidFill>
                  <a:srgbClr val="272938"/>
                </a:solidFill>
              </a:rPr>
              <a:t>테스트 전제조건</a:t>
            </a: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49"/>
          <p:cNvSpPr/>
          <p:nvPr/>
        </p:nvSpPr>
        <p:spPr>
          <a:xfrm>
            <a:off x="490746" y="1267753"/>
            <a:ext cx="11531549" cy="5055688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3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ko-KR" altLang="en-US" sz="23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시나리오를 수행하기 위해서는 다음과 같은 전제조건을 충족해야 합니다</a:t>
            </a:r>
            <a:r>
              <a:rPr kumimoji="0" lang="en-US" altLang="ko-KR" sz="23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3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이러한 전제조건이 모두 충족되었는지 확인하신 후에 테스트를 진행하시기 바랍니다</a:t>
            </a:r>
            <a:r>
              <a:rPr kumimoji="0" lang="en-US" altLang="ko-KR" sz="23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exe 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실행할 수 있는 컴퓨터 운영체제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구글 크롬 웹 브라우저 설치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구글 트렌드 및 유튜브에서의 검색을 위한 인터넷 연결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테스트 예상 시간은 유튜브 댓글과 </a:t>
            </a:r>
            <a:r>
              <a:rPr kumimoji="0" lang="ko-KR" altLang="en-US" sz="2400" b="0" i="1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대댓글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개수에 따라 </a:t>
            </a:r>
            <a:r>
              <a:rPr lang="ko-KR" altLang="en-US" sz="2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다를 수 있습니다</a:t>
            </a:r>
            <a:r>
              <a:rPr lang="en-US" altLang="ko-KR" sz="2400" i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400" b="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댓글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1000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수행 예상 시간은 약  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2~30</a:t>
            </a:r>
            <a:r>
              <a:rPr kumimoji="0" lang="ko-KR" altLang="en-US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 정도 소요됩니다</a:t>
            </a:r>
            <a:r>
              <a:rPr kumimoji="0" lang="en-US" altLang="ko-KR" sz="24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300" b="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13CAC538-F239-47D5-8064-A24F13564E3C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DB9003-DD75-4682-A705-CA737C274B32}"/>
              </a:ext>
            </a:extLst>
          </p:cNvPr>
          <p:cNvGrpSpPr/>
          <p:nvPr/>
        </p:nvGrpSpPr>
        <p:grpSpPr>
          <a:xfrm>
            <a:off x="490747" y="1030392"/>
            <a:ext cx="415910" cy="175612"/>
            <a:chOff x="518685" y="5627247"/>
            <a:chExt cx="415910" cy="175612"/>
          </a:xfr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BC385A3-0596-495C-9DD0-7F9FE6E72B32}"/>
                </a:ext>
              </a:extLst>
            </p:cNvPr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B8FC3963-AC74-4475-BD9E-68576E6A8623}"/>
                </a:ext>
              </a:extLst>
            </p:cNvPr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B5AB21C8-120B-4318-82A0-BC2B3C1F61CF}"/>
                </a:ext>
              </a:extLst>
            </p:cNvPr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  <p:sp>
          <p:nvSpPr>
            <p:cNvPr id="14" name="모서리가 둥근 직사각형 11">
              <a:extLst>
                <a:ext uri="{FF2B5EF4-FFF2-40B4-BE49-F238E27FC236}">
                  <a16:creationId xmlns:a16="http://schemas.microsoft.com/office/drawing/2014/main" id="{D9F76E06-5F01-4F98-9CAA-6180380160AD}"/>
                </a:ext>
              </a:extLst>
            </p:cNvPr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i="1">
                <a:solidFill>
                  <a:srgbClr val="272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2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15592" y="1102967"/>
            <a:ext cx="5151455" cy="54630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i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186672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10547" y="109755"/>
            <a:ext cx="61640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 lang="ko-KR"/>
            </a:pPr>
            <a:r>
              <a:rPr lang="ko-KR" altLang="en-US" sz="2500" b="1" i="1" kern="0" dirty="0">
                <a:solidFill>
                  <a:srgbClr val="272938"/>
                </a:solidFill>
              </a:rPr>
              <a:t>댓글 수집 프로그램 </a:t>
            </a:r>
            <a:r>
              <a:rPr lang="en-US" altLang="ko-KR" sz="2500" b="1" i="1" kern="0" dirty="0">
                <a:solidFill>
                  <a:srgbClr val="272938"/>
                </a:solidFill>
              </a:rPr>
              <a:t>- </a:t>
            </a:r>
            <a:r>
              <a:rPr lang="ko-KR" altLang="en-US" sz="2500" b="1" i="1" kern="0" dirty="0">
                <a:solidFill>
                  <a:srgbClr val="272938"/>
                </a:solidFill>
              </a:rPr>
              <a:t>테스트 개요</a:t>
            </a:r>
            <a:endParaRPr lang="en-US" altLang="ko-KR" sz="2500" b="1" i="1" kern="0" dirty="0">
              <a:solidFill>
                <a:srgbClr val="272938"/>
              </a:solidFill>
            </a:endParaRPr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347" y="1115761"/>
            <a:ext cx="5173730" cy="5443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7" name="직사각형 56"/>
          <p:cNvSpPr/>
          <p:nvPr/>
        </p:nvSpPr>
        <p:spPr>
          <a:xfrm>
            <a:off x="2563426" y="1015228"/>
            <a:ext cx="3284299" cy="64848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프로그램 흐름도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86633"/>
              </p:ext>
            </p:extLst>
          </p:nvPr>
        </p:nvGraphicFramePr>
        <p:xfrm>
          <a:off x="5903255" y="1007670"/>
          <a:ext cx="5851495" cy="4805770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57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i="1" dirty="0"/>
                        <a:t>테스트</a:t>
                      </a:r>
                      <a:r>
                        <a:rPr lang="en-US" altLang="ko-KR" i="1" dirty="0"/>
                        <a:t> ID</a:t>
                      </a:r>
                    </a:p>
                  </a:txBody>
                  <a:tcPr anchor="ctr">
                    <a:solidFill>
                      <a:srgbClr val="F791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i="1" dirty="0"/>
                        <a:t>테스트 시나리오</a:t>
                      </a:r>
                    </a:p>
                  </a:txBody>
                  <a:tcPr anchor="ctr">
                    <a:solidFill>
                      <a:srgbClr val="F7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TS_CC01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i="1" dirty="0"/>
                        <a:t>댓글 수집 프로그램 시작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TS_CC02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i="1" dirty="0"/>
                        <a:t>라이브러리 설치</a:t>
                      </a:r>
                      <a:r>
                        <a:rPr lang="en-US" altLang="ko-KR" i="1" dirty="0"/>
                        <a:t>,</a:t>
                      </a:r>
                      <a:r>
                        <a:rPr lang="ko-KR" altLang="en-US" i="1" dirty="0"/>
                        <a:t> 필수 폴더 유무 확인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TS_CC03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크롬 드라이버 매니저 연결 </a:t>
                      </a:r>
                      <a:endParaRPr lang="ko-KR" altLang="en-US" i="1" dirty="0"/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TS_CC04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구글 데일리 검색어 키워드 추출</a:t>
                      </a:r>
                      <a:endParaRPr lang="ko-KR" altLang="en-US" i="1" dirty="0"/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TS_CC05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영상 정보 및 댓글 수집</a:t>
                      </a:r>
                      <a:r>
                        <a:rPr lang="en-US" altLang="ko-KR" i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 정제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TS_CC06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추출된 영상정보와 댓글 저장</a:t>
                      </a:r>
                      <a:endParaRPr lang="ko-KR" altLang="en-US" i="1" dirty="0"/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TS_CC07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영상 정보 수집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/>
                        <a:t>TS_CC08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수집된 영상정보 저장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 dirty="0"/>
                        <a:t>TS_CC09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댓글 수집 프로그램 </a:t>
                      </a:r>
                      <a:r>
                        <a:rPr lang="ko-KR" altLang="en-US" i="1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 반복</a:t>
                      </a:r>
                    </a:p>
                  </a:txBody>
                  <a:tcPr anchor="ctr">
                    <a:solidFill>
                      <a:srgbClr val="F5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0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i="1" dirty="0"/>
                        <a:t>TS_CC10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댓글 수집 프로그램 종료</a:t>
                      </a:r>
                    </a:p>
                  </a:txBody>
                  <a:tcPr anchor="ctr">
                    <a:solidFill>
                      <a:srgbClr val="F3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06041"/>
                  </a:ext>
                </a:extLst>
              </a:tr>
            </a:tbl>
          </a:graphicData>
        </a:graphic>
      </p:graphicFrame>
      <p:sp>
        <p:nvSpPr>
          <p:cNvPr id="62" name="직사각형 56"/>
          <p:cNvSpPr/>
          <p:nvPr/>
        </p:nvSpPr>
        <p:spPr>
          <a:xfrm>
            <a:off x="6096000" y="5889182"/>
            <a:ext cx="5685394" cy="7040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 TS : Test Scenario</a:t>
            </a: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- CC : Collecting Comments</a:t>
            </a:r>
          </a:p>
        </p:txBody>
      </p:sp>
      <p:sp>
        <p:nvSpPr>
          <p:cNvPr id="65" name="타원 64"/>
          <p:cNvSpPr/>
          <p:nvPr/>
        </p:nvSpPr>
        <p:spPr>
          <a:xfrm>
            <a:off x="1230312" y="1142997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1382712" y="2532476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69" name="타원 68"/>
          <p:cNvSpPr/>
          <p:nvPr/>
        </p:nvSpPr>
        <p:spPr>
          <a:xfrm>
            <a:off x="1214437" y="398462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70" name="타원 69"/>
          <p:cNvSpPr/>
          <p:nvPr/>
        </p:nvSpPr>
        <p:spPr>
          <a:xfrm>
            <a:off x="2287588" y="396557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71" name="타원 70"/>
          <p:cNvSpPr/>
          <p:nvPr/>
        </p:nvSpPr>
        <p:spPr>
          <a:xfrm>
            <a:off x="4725988" y="3975098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" name="타원 71"/>
          <p:cNvSpPr/>
          <p:nvPr/>
        </p:nvSpPr>
        <p:spPr>
          <a:xfrm>
            <a:off x="2725738" y="5387973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73" name="타원 72"/>
          <p:cNvSpPr/>
          <p:nvPr/>
        </p:nvSpPr>
        <p:spPr>
          <a:xfrm>
            <a:off x="3948112" y="456247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74" name="타원 73"/>
          <p:cNvSpPr/>
          <p:nvPr/>
        </p:nvSpPr>
        <p:spPr>
          <a:xfrm>
            <a:off x="3027363" y="538797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</a:p>
        </p:txBody>
      </p:sp>
      <p:sp>
        <p:nvSpPr>
          <p:cNvPr id="75" name="타원 74"/>
          <p:cNvSpPr/>
          <p:nvPr/>
        </p:nvSpPr>
        <p:spPr>
          <a:xfrm>
            <a:off x="1720038" y="4562472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</a:p>
        </p:txBody>
      </p:sp>
      <p:sp>
        <p:nvSpPr>
          <p:cNvPr id="21" name="모서리가 둥근 직사각형 4">
            <a:extLst>
              <a:ext uri="{FF2B5EF4-FFF2-40B4-BE49-F238E27FC236}">
                <a16:creationId xmlns:a16="http://schemas.microsoft.com/office/drawing/2014/main" id="{7790D6BD-A145-4969-B1E2-0916A6BD5588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C305B0-7644-4E37-9C6F-D92B5A35D475}"/>
              </a:ext>
            </a:extLst>
          </p:cNvPr>
          <p:cNvSpPr/>
          <p:nvPr/>
        </p:nvSpPr>
        <p:spPr>
          <a:xfrm>
            <a:off x="1685350" y="5544214"/>
            <a:ext cx="396049" cy="396049"/>
          </a:xfrm>
          <a:prstGeom prst="ellipse">
            <a:avLst/>
          </a:prstGeom>
          <a:solidFill>
            <a:srgbClr val="D50000">
              <a:alpha val="100000"/>
            </a:srgbClr>
          </a:solidFill>
          <a:ln w="12700" cap="flat" cmpd="sng" algn="ctr">
            <a:solidFill>
              <a:srgbClr val="D5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845E21-D28D-46DC-9B88-AB6F760F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05" y="5593122"/>
            <a:ext cx="296388" cy="2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댓글 수집 프로그램 실행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5" y="900761"/>
            <a:ext cx="2327231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TS_CC01</a:t>
            </a:r>
            <a:endParaRPr lang="ko-KR" altLang="en-US" i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1099154" y="2043876"/>
            <a:ext cx="819300" cy="67294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67" name="직사각형 49"/>
          <p:cNvSpPr/>
          <p:nvPr/>
        </p:nvSpPr>
        <p:spPr>
          <a:xfrm>
            <a:off x="4545169" y="5554004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comm_collect.exe </a:t>
            </a:r>
            <a:r>
              <a:rPr kumimoji="0" lang="ko-KR" altLang="en-US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</a:t>
            </a:r>
            <a:endParaRPr kumimoji="0" lang="ko-KR" altLang="en-US" sz="1800" b="0" i="1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2583" y="3052670"/>
            <a:ext cx="1973771" cy="216027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6541" y="3004542"/>
            <a:ext cx="1989813" cy="2226346"/>
          </a:xfrm>
          <a:prstGeom prst="rect">
            <a:avLst/>
          </a:prstGeom>
        </p:spPr>
      </p:pic>
      <p:sp>
        <p:nvSpPr>
          <p:cNvPr id="16" name="모서리가 둥근 직사각형 4">
            <a:extLst>
              <a:ext uri="{FF2B5EF4-FFF2-40B4-BE49-F238E27FC236}">
                <a16:creationId xmlns:a16="http://schemas.microsoft.com/office/drawing/2014/main" id="{D1423D39-1598-48CA-83DB-C43615C68F50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cdn.discordapp.com/attachments/1038411223319978004/1083642922198650950/image.png">
            <a:extLst>
              <a:ext uri="{FF2B5EF4-FFF2-40B4-BE49-F238E27FC236}">
                <a16:creationId xmlns:a16="http://schemas.microsoft.com/office/drawing/2014/main" id="{04714683-59A9-44BE-8AC4-89508312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88" y="2973464"/>
            <a:ext cx="5138444" cy="22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38411223319978004/1083643128793276446/image.png">
            <a:extLst>
              <a:ext uri="{FF2B5EF4-FFF2-40B4-BE49-F238E27FC236}">
                <a16:creationId xmlns:a16="http://schemas.microsoft.com/office/drawing/2014/main" id="{2579BE97-9DDA-4351-8B84-994B89D0F0B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70" y="2973464"/>
            <a:ext cx="2041184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38411223319978004/1083642992302243840/image.png">
            <a:extLst>
              <a:ext uri="{FF2B5EF4-FFF2-40B4-BE49-F238E27FC236}">
                <a16:creationId xmlns:a16="http://schemas.microsoft.com/office/drawing/2014/main" id="{C0F85D03-C328-4767-A000-1D5584D9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69" y="3122105"/>
            <a:ext cx="4182291" cy="236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>
                <a:solidFill>
                  <a:schemeClr val="tx1"/>
                </a:solidFill>
              </a:rPr>
              <a:t> </a:t>
            </a:r>
            <a:r>
              <a:rPr lang="en-US" altLang="ko-KR" i="1">
                <a:solidFill>
                  <a:schemeClr val="tx1"/>
                </a:solidFill>
              </a:rPr>
              <a:t>	-  </a:t>
            </a:r>
            <a:r>
              <a:rPr lang="ko-KR" altLang="en-US" i="1">
                <a:solidFill>
                  <a:schemeClr val="tx1"/>
                </a:solidFill>
              </a:rPr>
              <a:t>라이브러리 설치 확인</a:t>
            </a:r>
          </a:p>
          <a:p>
            <a:pPr lvl="0">
              <a:defRPr/>
            </a:pPr>
            <a:r>
              <a:rPr lang="en-US" altLang="ko-KR" i="1">
                <a:solidFill>
                  <a:schemeClr val="tx1"/>
                </a:solidFill>
              </a:rPr>
              <a:t> 	-  </a:t>
            </a:r>
            <a:r>
              <a:rPr lang="ko-KR" altLang="en-US" i="1">
                <a:solidFill>
                  <a:schemeClr val="tx1"/>
                </a:solidFill>
              </a:rPr>
              <a:t>필수 폴더 생성 확인</a:t>
            </a:r>
            <a:r>
              <a:rPr lang="en-US" altLang="ko-KR" i="1">
                <a:solidFill>
                  <a:schemeClr val="tx1"/>
                </a:solidFill>
              </a:rPr>
              <a:t> </a:t>
            </a:r>
            <a:endParaRPr lang="ko-KR" altLang="en-US" i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3025589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490747" y="2839432"/>
            <a:ext cx="2042728" cy="1531232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545169" y="5554004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모듈 설치 여부 확인 후 해당 모듈 설치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필수 폴더 유무 확인 후 폴더 생성</a:t>
            </a:r>
          </a:p>
        </p:txBody>
      </p:sp>
      <p:pic>
        <p:nvPicPr>
          <p:cNvPr id="60" name="그림 1"/>
          <p:cNvPicPr>
            <a:picLocks noChangeAspect="1"/>
          </p:cNvPicPr>
          <p:nvPr/>
        </p:nvPicPr>
        <p:blipFill rotWithShape="1">
          <a:blip r:embed="rId4"/>
          <a:srcRect b="60240"/>
          <a:stretch>
            <a:fillRect/>
          </a:stretch>
        </p:blipFill>
        <p:spPr>
          <a:xfrm>
            <a:off x="8256048" y="3624640"/>
            <a:ext cx="3582463" cy="949561"/>
          </a:xfrm>
          <a:prstGeom prst="rect">
            <a:avLst/>
          </a:prstGeom>
        </p:spPr>
      </p:pic>
      <p:sp>
        <p:nvSpPr>
          <p:cNvPr id="61" name="직사각형 49"/>
          <p:cNvSpPr/>
          <p:nvPr/>
        </p:nvSpPr>
        <p:spPr>
          <a:xfrm>
            <a:off x="9863679" y="3327824"/>
            <a:ext cx="2147346" cy="32977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생성된 필수 폴더 목록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1810" y="2796921"/>
            <a:ext cx="432054" cy="43205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45136" y="3092196"/>
            <a:ext cx="432054" cy="432054"/>
          </a:xfrm>
          <a:prstGeom prst="rect">
            <a:avLst/>
          </a:prstGeom>
        </p:spPr>
      </p:pic>
      <p:sp>
        <p:nvSpPr>
          <p:cNvPr id="66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pic>
        <p:nvPicPr>
          <p:cNvPr id="68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09761" y="5679395"/>
            <a:ext cx="252031" cy="252031"/>
          </a:xfrm>
          <a:prstGeom prst="rect">
            <a:avLst/>
          </a:prstGeom>
        </p:spPr>
      </p:pic>
      <p:pic>
        <p:nvPicPr>
          <p:cNvPr id="69" name="그림 6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28811" y="5990971"/>
            <a:ext cx="252031" cy="252031"/>
          </a:xfrm>
          <a:prstGeom prst="rect">
            <a:avLst/>
          </a:prstGeom>
        </p:spPr>
      </p:pic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08061855-C033-4072-B94E-27744F7A311C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69021" y="1139126"/>
            <a:ext cx="8989726" cy="7107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</a:rPr>
              <a:t>	-  </a:t>
            </a:r>
            <a:r>
              <a:rPr lang="ko-KR" altLang="en-US" i="1" dirty="0">
                <a:solidFill>
                  <a:schemeClr val="tx1"/>
                </a:solidFill>
              </a:rPr>
              <a:t>크롬 드라이버 매니저 연결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747" y="188712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/>
            </a:pPr>
            <a:endParaRPr lang="en-US" altLang="ko-KR" sz="2800" b="1" i="1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6" y="900761"/>
            <a:ext cx="354944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706825" y="302813"/>
            <a:ext cx="226293" cy="219764"/>
          </a:xfrm>
          <a:prstGeom prst="triangle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endParaRPr kumimoji="0" lang="ko-KR" altLang="en-US" sz="1800" b="0" i="1" u="none" strike="noStrike" kern="1200" cap="none" spc="0" normalizeH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90746" y="1148652"/>
            <a:ext cx="2418179" cy="710734"/>
          </a:xfrm>
          <a:prstGeom prst="roundRect">
            <a:avLst>
              <a:gd name="adj" fmla="val 16667"/>
            </a:avLst>
          </a:prstGeom>
          <a:solidFill>
            <a:srgbClr val="FE5454"/>
          </a:solidFill>
          <a:ln>
            <a:solidFill>
              <a:srgbClr val="FE54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/>
              <a:t>TS_CC03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46" y="2107276"/>
            <a:ext cx="3722753" cy="44511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1094841" y="4321234"/>
            <a:ext cx="811850" cy="606752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1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49"/>
          <p:cNvSpPr/>
          <p:nvPr/>
        </p:nvSpPr>
        <p:spPr>
          <a:xfrm>
            <a:off x="4453850" y="2117897"/>
            <a:ext cx="3284299" cy="648484"/>
          </a:xfrm>
          <a:prstGeom prst="rect">
            <a:avLst/>
          </a:prstGeom>
          <a:solidFill>
            <a:srgbClr val="FFE8E8"/>
          </a:solidFill>
          <a:ln w="19050" cap="flat" cmpd="sng" algn="ctr">
            <a:solidFill>
              <a:srgbClr val="FEB2B2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결과</a:t>
            </a:r>
          </a:p>
        </p:txBody>
      </p:sp>
      <p:sp>
        <p:nvSpPr>
          <p:cNvPr id="59" name="직사각형 49"/>
          <p:cNvSpPr/>
          <p:nvPr/>
        </p:nvSpPr>
        <p:spPr>
          <a:xfrm>
            <a:off x="4459445" y="5815463"/>
            <a:ext cx="7200900" cy="7694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E7E6E6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18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버전에 맞는 크롬 드라이버를 다운로드 하여 크롬 실행</a:t>
            </a:r>
            <a:endParaRPr kumimoji="0" lang="en-US" altLang="ko-KR" sz="1800" b="0" i="1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AFD72C-A06A-491C-B454-4FE7068A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40" y="4127073"/>
            <a:ext cx="3252214" cy="15918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0" name="직사각형 12"/>
          <p:cNvSpPr/>
          <p:nvPr/>
        </p:nvSpPr>
        <p:spPr>
          <a:xfrm>
            <a:off x="1310547" y="109755"/>
            <a:ext cx="6164044" cy="6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댓글 수집 프로그램 </a:t>
            </a:r>
            <a:r>
              <a:rPr kumimoji="0" lang="en-US" altLang="ko-KR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2500" b="1" i="1" u="none" strike="noStrike" kern="0" cap="none" spc="0" normalizeH="0" baseline="0">
                <a:solidFill>
                  <a:srgbClr val="272938"/>
                </a:solidFill>
                <a:latin typeface="맑은 고딕"/>
                <a:ea typeface="맑은 고딕"/>
                <a:cs typeface="맑은 고딕"/>
              </a:rPr>
              <a:t>테스트 시나리오</a:t>
            </a:r>
          </a:p>
        </p:txBody>
      </p:sp>
      <p:sp>
        <p:nvSpPr>
          <p:cNvPr id="16" name="모서리가 둥근 직사각형 4">
            <a:extLst>
              <a:ext uri="{FF2B5EF4-FFF2-40B4-BE49-F238E27FC236}">
                <a16:creationId xmlns:a16="http://schemas.microsoft.com/office/drawing/2014/main" id="{7DCDBDBC-8732-4761-AA7E-895DDD70A47B}"/>
              </a:ext>
            </a:extLst>
          </p:cNvPr>
          <p:cNvSpPr/>
          <p:nvPr/>
        </p:nvSpPr>
        <p:spPr>
          <a:xfrm>
            <a:off x="489082" y="182691"/>
            <a:ext cx="661778" cy="477698"/>
          </a:xfrm>
          <a:prstGeom prst="roundRect">
            <a:avLst>
              <a:gd name="adj" fmla="val 9569"/>
            </a:avLst>
          </a:prstGeom>
          <a:solidFill>
            <a:srgbClr val="FE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C1488C-E234-4BF7-8AB3-02F71CFE35CA}"/>
              </a:ext>
            </a:extLst>
          </p:cNvPr>
          <p:cNvGrpSpPr/>
          <p:nvPr/>
        </p:nvGrpSpPr>
        <p:grpSpPr>
          <a:xfrm>
            <a:off x="4453850" y="2834173"/>
            <a:ext cx="7304897" cy="1115671"/>
            <a:chOff x="4453850" y="2834173"/>
            <a:chExt cx="9159601" cy="118965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0FE36FC-2B10-4F3F-9AA9-CFB74F17F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38"/>
            <a:stretch/>
          </p:blipFill>
          <p:spPr>
            <a:xfrm>
              <a:off x="4453850" y="2834173"/>
              <a:ext cx="9159601" cy="1189654"/>
            </a:xfrm>
            <a:prstGeom prst="rect">
              <a:avLst/>
            </a:prstGeom>
          </p:spPr>
        </p:pic>
        <p:pic>
          <p:nvPicPr>
            <p:cNvPr id="3074" name="Picture 2" descr="https://cdn.discordapp.com/attachments/1038411223319978004/1083643753761353738/image.png">
              <a:extLst>
                <a:ext uri="{FF2B5EF4-FFF2-40B4-BE49-F238E27FC236}">
                  <a16:creationId xmlns:a16="http://schemas.microsoft.com/office/drawing/2014/main" id="{41722099-281F-4886-94D0-DB19AE4DD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84"/>
            <a:stretch/>
          </p:blipFill>
          <p:spPr bwMode="auto">
            <a:xfrm>
              <a:off x="4498640" y="2918539"/>
              <a:ext cx="9110329" cy="249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0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1028</Words>
  <Application>Microsoft Office PowerPoint</Application>
  <PresentationFormat>와이드스크린</PresentationFormat>
  <Paragraphs>251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449</cp:revision>
  <dcterms:created xsi:type="dcterms:W3CDTF">2023-03-03T02:00:31Z</dcterms:created>
  <dcterms:modified xsi:type="dcterms:W3CDTF">2023-03-10T08:34:05Z</dcterms:modified>
  <cp:version/>
</cp:coreProperties>
</file>