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65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84" r:id="rId8"/>
    <p:sldId id="266" r:id="rId9"/>
    <p:sldId id="267" r:id="rId10"/>
    <p:sldId id="269" r:id="rId11"/>
    <p:sldId id="268" r:id="rId12"/>
    <p:sldId id="279" r:id="rId13"/>
    <p:sldId id="283" r:id="rId14"/>
    <p:sldId id="276" r:id="rId15"/>
    <p:sldId id="261" r:id="rId16"/>
    <p:sldId id="282" r:id="rId17"/>
    <p:sldId id="262" r:id="rId18"/>
    <p:sldId id="272" r:id="rId19"/>
    <p:sldId id="273" r:id="rId20"/>
    <p:sldId id="274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FDC"/>
    <a:srgbClr val="B4C5D4"/>
    <a:srgbClr val="DFE6ED"/>
    <a:srgbClr val="445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829D4-8A0C-3A91-9A7A-77AD792B1E5E}" v="1262" dt="2023-03-20T19:16:52.772"/>
    <p1510:client id="{56DBC8DD-34F6-F604-8A13-886C89F79705}" v="715" dt="2023-03-20T17:31:08.650"/>
    <p1510:client id="{81C8950A-9BD5-4FAB-0235-CEE0B028EC95}" v="36" dt="2023-03-20T17:53:16.491"/>
    <p1510:client id="{C3D13A52-08EB-4FA5-9D86-DAA2F42C8443}" v="1198" dt="2023-03-20T17:50:56.548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612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7:26:39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0,'6204'0,"-6183"0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7:26:45.1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0,'7097'0,"-7082"0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7:26:50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0,'3639'0,"-3618"0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7:26:56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0,'3049'0,"-3034"0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7:27:01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0,'4301'0,"-4280"0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388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42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366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80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998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62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7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96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65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635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63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10AD67-D23A-47AB-B53E-6AB38B217CAF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6E6874-C1CC-4A4B-BB06-2D633B8478AE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E11E82-02A8-4DA2-A063-45724CCB8FE9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15CC7E-C615-42DF-839C-AB3026DA8AB4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9BEF0C-1364-4886-88F6-E9F5C31AC009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E9CB30-85FF-4348-9B61-3F0E61F17B00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8546C9-61CD-4DE9-A369-8139CEE7C0FB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DAB395-B17E-4104-8BEE-CBA2BCC7BA0F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3F0C3E64-C19F-4891-91A5-8001CD38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pPr/>
              <a:t>‹#›</a:t>
            </a:fld>
            <a:r>
              <a:rPr lang="en-US" altLang="ko-KR" dirty="0"/>
              <a:t>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B1E7C-0BE3-4591-863D-1551C2D3E147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FC15A9-83D1-4AB6-BC70-713379432096}" type="datetime1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pPr/>
              <a:t>‹#›</a:t>
            </a:fld>
            <a:r>
              <a:rPr lang="en-US" altLang="ko-KR" dirty="0"/>
              <a:t>/19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98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㈜대우능력개발교육원</a:t>
            </a:r>
            <a:r>
              <a:rPr lang="en-US" altLang="ko-KR" sz="900">
                <a:solidFill>
                  <a:schemeClr val="accent1"/>
                </a:solidFill>
              </a:rPr>
              <a:t>. All Rights Reserved.</a:t>
            </a:r>
            <a:endParaRPr lang="ko-KR" altLang="en-US" sz="900">
              <a:solidFill>
                <a:schemeClr val="accent1"/>
              </a:solidFill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AB6728-A48D-4A78-A011-2BCD77D10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FA341-565B-4F09-9103-037743196CBC}" type="datetime1">
              <a:rPr lang="ko-KR" altLang="en-US" smtClean="0"/>
              <a:t>2023-03-30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customXml" Target="../ink/ink5.xml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4.emf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/>
              <a:t>프로젝트 계획서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152757"/>
            <a:ext cx="12192000" cy="216491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ver</a:t>
            </a:r>
            <a:r>
              <a:rPr lang="en-US" altLang="ko-KR"/>
              <a:t> 1.0</a:t>
            </a:r>
          </a:p>
          <a:p>
            <a:pPr lvl="0">
              <a:defRPr/>
            </a:pPr>
            <a:r>
              <a:rPr lang="en-US" altLang="ko-KR" sz="2800" dirty="0"/>
              <a:t>[</a:t>
            </a:r>
            <a:r>
              <a:rPr lang="ko-KR" altLang="en-US" sz="2800" dirty="0" err="1"/>
              <a:t>산대특</a:t>
            </a:r>
            <a:r>
              <a:rPr lang="en-US" altLang="ko-KR" sz="2800" dirty="0"/>
              <a:t>] </a:t>
            </a:r>
            <a:r>
              <a:rPr lang="ko-KR" altLang="en-US" sz="2800" dirty="0"/>
              <a:t>자바기반 빅데이터 시각화 개발자 양성과정</a:t>
            </a:r>
            <a:endParaRPr lang="ko-KR" altLang="ko-KR" sz="2800" dirty="0"/>
          </a:p>
          <a:p>
            <a:pPr lvl="0">
              <a:defRPr/>
            </a:pPr>
            <a:r>
              <a:rPr lang="en-US" altLang="ko-KR" dirty="0"/>
              <a:t>4</a:t>
            </a:r>
            <a:r>
              <a:rPr lang="ko-KR" altLang="en-US" dirty="0"/>
              <a:t>팀 </a:t>
            </a:r>
          </a:p>
          <a:p>
            <a:pPr lvl="0">
              <a:defRPr/>
            </a:pPr>
            <a:r>
              <a:rPr lang="ko-KR" altLang="en-US" dirty="0" err="1"/>
              <a:t>임서인</a:t>
            </a:r>
            <a:r>
              <a:rPr lang="en-US" altLang="ko-KR" dirty="0"/>
              <a:t>, </a:t>
            </a:r>
            <a:r>
              <a:rPr lang="ko-KR" altLang="en-US" dirty="0" err="1"/>
              <a:t>황대명</a:t>
            </a:r>
            <a:endParaRPr lang="ko-KR" altLang="en-US" dirty="0"/>
          </a:p>
        </p:txBody>
      </p:sp>
      <p:sp>
        <p:nvSpPr>
          <p:cNvPr id="4" name="제목 1"/>
          <p:cNvSpPr txBox="1"/>
          <p:nvPr/>
        </p:nvSpPr>
        <p:spPr>
          <a:xfrm>
            <a:off x="366631" y="1991143"/>
            <a:ext cx="11538857" cy="21616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400" dirty="0"/>
              <a:t>서울시 자치구별 연도별</a:t>
            </a:r>
            <a:endParaRPr lang="en-US" altLang="ko-KR" sz="4400" dirty="0"/>
          </a:p>
          <a:p>
            <a:pPr>
              <a:defRPr/>
            </a:pPr>
            <a:r>
              <a:rPr lang="en-US" altLang="ko-KR" sz="4400" dirty="0"/>
              <a:t>CCTV </a:t>
            </a:r>
            <a:r>
              <a:rPr lang="ko-KR" altLang="en-US" sz="4400" dirty="0"/>
              <a:t>설치 개수에 따른 범죄 예방/</a:t>
            </a:r>
            <a:r>
              <a:rPr lang="ko-KR" altLang="en-US" sz="4400" dirty="0" err="1"/>
              <a:t>검거율</a:t>
            </a:r>
            <a:endParaRPr lang="en-US" altLang="ko-KR" sz="4400" dirty="0"/>
          </a:p>
          <a:p>
            <a:pPr>
              <a:defRPr/>
            </a:pPr>
            <a:r>
              <a:rPr lang="en-US" altLang="ko-KR" sz="4400" dirty="0"/>
              <a:t>‘CrimeGuard360’ </a:t>
            </a:r>
            <a:endParaRPr lang="ko-KR" altLang="en-US" sz="4400" dirty="0"/>
          </a:p>
        </p:txBody>
      </p:sp>
      <p:pic>
        <p:nvPicPr>
          <p:cNvPr id="1026" name="Picture 2" descr="대우직업능력개발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695" y="190352"/>
            <a:ext cx="21336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CD210F4-ADA5-4616-83BE-410D48BF71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3" r="24882" b="56446"/>
          <a:stretch/>
        </p:blipFill>
        <p:spPr>
          <a:xfrm>
            <a:off x="2965914" y="1615128"/>
            <a:ext cx="6260171" cy="45283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>
                <a:solidFill>
                  <a:schemeClr val="bg1"/>
                </a:solidFill>
              </a:rPr>
              <a:t>추진 방향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002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18F34E-F63A-F59A-EA59-75DB260146C3}"/>
              </a:ext>
            </a:extLst>
          </p:cNvPr>
          <p:cNvSpPr/>
          <p:nvPr/>
        </p:nvSpPr>
        <p:spPr>
          <a:xfrm>
            <a:off x="349334" y="846388"/>
            <a:ext cx="239853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화면 설계</a:t>
            </a:r>
            <a:endParaRPr lang="ko-KR" altLang="en-US" dirty="0">
              <a:cs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BADACF-0514-19E3-C07F-3527B9348032}"/>
              </a:ext>
            </a:extLst>
          </p:cNvPr>
          <p:cNvSpPr/>
          <p:nvPr/>
        </p:nvSpPr>
        <p:spPr>
          <a:xfrm>
            <a:off x="7550077" y="1224134"/>
            <a:ext cx="4324427" cy="908963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범죄를 막는다는 의미의 </a:t>
            </a:r>
            <a:r>
              <a:rPr lang="en-US" altLang="ko-KR" sz="1600" b="1" dirty="0"/>
              <a:t>Crime Guard</a:t>
            </a:r>
            <a:r>
              <a:rPr lang="ko-KR" altLang="en-US" sz="1600" dirty="0"/>
              <a:t>와</a:t>
            </a:r>
            <a:endParaRPr lang="en-US" altLang="ko-KR" sz="1600" dirty="0"/>
          </a:p>
          <a:p>
            <a:pPr algn="ctr"/>
            <a:r>
              <a:rPr lang="en-US" altLang="ko-KR" sz="1600" b="1" dirty="0"/>
              <a:t>CCTV</a:t>
            </a:r>
            <a:r>
              <a:rPr lang="ko-KR" altLang="en-US" sz="1600" dirty="0"/>
              <a:t>가 모든</a:t>
            </a:r>
            <a:r>
              <a:rPr lang="en-US" altLang="ko-KR" sz="1600" dirty="0"/>
              <a:t> </a:t>
            </a:r>
            <a:r>
              <a:rPr lang="ko-KR" altLang="en-US" sz="1600" dirty="0"/>
              <a:t>방향을 감시하는 의미의 </a:t>
            </a:r>
            <a:r>
              <a:rPr lang="en-US" altLang="ko-KR" sz="1600" b="1" dirty="0"/>
              <a:t>360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6ED23B-2CAC-6591-6946-17A846127813}"/>
              </a:ext>
            </a:extLst>
          </p:cNvPr>
          <p:cNvSpPr/>
          <p:nvPr/>
        </p:nvSpPr>
        <p:spPr>
          <a:xfrm>
            <a:off x="226764" y="3879294"/>
            <a:ext cx="3935708" cy="908963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지역은 </a:t>
            </a:r>
            <a:r>
              <a:rPr lang="ko-KR" altLang="en-US" sz="1600" b="1" dirty="0"/>
              <a:t>가나다 순으로 정렬</a:t>
            </a:r>
            <a:r>
              <a:rPr lang="ko-KR" altLang="en-US" sz="1600" dirty="0"/>
              <a:t>되어 있으며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선택 시 버튼 </a:t>
            </a:r>
            <a:r>
              <a:rPr lang="ko-KR" altLang="en-US" sz="1600" b="1" dirty="0"/>
              <a:t>색깔과 폰트 굵기</a:t>
            </a:r>
            <a:r>
              <a:rPr lang="ko-KR" altLang="en-US" sz="1600" dirty="0"/>
              <a:t>가</a:t>
            </a:r>
            <a:r>
              <a:rPr lang="ko-KR" altLang="en-US" sz="1600" b="1" dirty="0"/>
              <a:t> </a:t>
            </a:r>
            <a:r>
              <a:rPr lang="ko-KR" altLang="en-US" sz="1600" dirty="0"/>
              <a:t>변한다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한 번에 하나만 선택 가능하다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F6AB4A-730D-78FC-7C5B-22F5F1D3FF5F}"/>
              </a:ext>
            </a:extLst>
          </p:cNvPr>
          <p:cNvSpPr/>
          <p:nvPr/>
        </p:nvSpPr>
        <p:spPr>
          <a:xfrm>
            <a:off x="6893603" y="5239041"/>
            <a:ext cx="4324427" cy="525469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출력할 </a:t>
            </a:r>
            <a:r>
              <a:rPr lang="ko-KR" altLang="en-US" sz="1600" b="1" dirty="0"/>
              <a:t>기간</a:t>
            </a:r>
            <a:r>
              <a:rPr lang="ko-KR" altLang="en-US" sz="1600" dirty="0"/>
              <a:t>을 </a:t>
            </a:r>
            <a:r>
              <a:rPr lang="ko-KR" altLang="en-US" sz="1600" b="1" dirty="0"/>
              <a:t>지정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520EE746-E018-75FA-C62C-2970E6DC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9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25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E02064-9D08-4C52-BD7C-4CE022D972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3" t="43425" r="24882"/>
          <a:stretch/>
        </p:blipFill>
        <p:spPr>
          <a:xfrm>
            <a:off x="3392521" y="1194936"/>
            <a:ext cx="5406957" cy="50804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추진 방향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</a:rPr>
              <a:t>002</a:t>
            </a:r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18F34E-F63A-F59A-EA59-75DB260146C3}"/>
              </a:ext>
            </a:extLst>
          </p:cNvPr>
          <p:cNvSpPr/>
          <p:nvPr/>
        </p:nvSpPr>
        <p:spPr>
          <a:xfrm>
            <a:off x="349334" y="846388"/>
            <a:ext cx="239853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화면 설계</a:t>
            </a:r>
            <a:endParaRPr lang="ko-KR" altLang="en-US" dirty="0">
              <a:cs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FCBD-E8AD-1E97-545E-26C34A75E4D4}"/>
              </a:ext>
            </a:extLst>
          </p:cNvPr>
          <p:cNvSpPr/>
          <p:nvPr/>
        </p:nvSpPr>
        <p:spPr>
          <a:xfrm>
            <a:off x="8197115" y="983799"/>
            <a:ext cx="3308646" cy="718219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체크박스를 선택</a:t>
            </a:r>
            <a:r>
              <a:rPr lang="ko-KR" altLang="en-US" sz="1600" dirty="0"/>
              <a:t>하여</a:t>
            </a:r>
            <a:endParaRPr lang="en-US" altLang="ko-KR" sz="1600" dirty="0"/>
          </a:p>
          <a:p>
            <a:pPr algn="ctr"/>
            <a:r>
              <a:rPr lang="ko-KR" altLang="en-US" sz="1600" dirty="0"/>
              <a:t>출력할 값을 지정할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48623-C8DA-F381-449F-5E1556EA3C55}"/>
              </a:ext>
            </a:extLst>
          </p:cNvPr>
          <p:cNvSpPr/>
          <p:nvPr/>
        </p:nvSpPr>
        <p:spPr>
          <a:xfrm>
            <a:off x="585659" y="3741870"/>
            <a:ext cx="4324427" cy="718219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‘</a:t>
            </a:r>
            <a:r>
              <a:rPr lang="ko-KR" altLang="en-US" sz="1600" b="1" dirty="0"/>
              <a:t>서울시</a:t>
            </a:r>
            <a:r>
              <a:rPr lang="en-US" altLang="ko-KR" sz="1600" dirty="0"/>
              <a:t>’</a:t>
            </a:r>
            <a:r>
              <a:rPr lang="ko-KR" altLang="en-US" sz="1600" dirty="0"/>
              <a:t>의 </a:t>
            </a:r>
            <a:r>
              <a:rPr lang="en-US" altLang="ko-KR" sz="1600" dirty="0"/>
              <a:t>2017</a:t>
            </a:r>
            <a:r>
              <a:rPr lang="ko-KR" altLang="en-US" sz="1600" dirty="0"/>
              <a:t>년 </a:t>
            </a:r>
            <a:r>
              <a:rPr lang="en-US" altLang="ko-KR" sz="1600" dirty="0"/>
              <a:t>~ 2021</a:t>
            </a:r>
            <a:r>
              <a:rPr lang="ko-KR" altLang="en-US" sz="1600" dirty="0"/>
              <a:t>년도 그래프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025832-BE0A-6AC7-66E0-48FA3692A477}"/>
              </a:ext>
            </a:extLst>
          </p:cNvPr>
          <p:cNvSpPr/>
          <p:nvPr/>
        </p:nvSpPr>
        <p:spPr>
          <a:xfrm>
            <a:off x="8197115" y="3919795"/>
            <a:ext cx="3047123" cy="620193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 값을 한 눈에 볼 수 있다</a:t>
            </a:r>
            <a:r>
              <a:rPr lang="en-US" altLang="ko-KR" sz="1600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0B6691-55F0-18C1-852C-1F3F5BFCE3C1}"/>
              </a:ext>
            </a:extLst>
          </p:cNvPr>
          <p:cNvSpPr/>
          <p:nvPr/>
        </p:nvSpPr>
        <p:spPr>
          <a:xfrm>
            <a:off x="3306674" y="5739443"/>
            <a:ext cx="5578650" cy="1018322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라디오버튼</a:t>
            </a:r>
            <a:r>
              <a:rPr lang="ko-KR" altLang="en-US" sz="1600" dirty="0"/>
              <a:t>을 통해 </a:t>
            </a:r>
            <a:r>
              <a:rPr lang="ko-KR" altLang="en-US" sz="1600" b="1" dirty="0"/>
              <a:t>그래프 출력형식</a:t>
            </a:r>
            <a:r>
              <a:rPr lang="ko-KR" altLang="en-US" sz="1600" dirty="0"/>
              <a:t>을 </a:t>
            </a:r>
            <a:r>
              <a:rPr lang="ko-KR" altLang="en-US" sz="1600" b="1" dirty="0"/>
              <a:t>지정</a:t>
            </a:r>
            <a:r>
              <a:rPr lang="ko-KR" altLang="en-US" sz="1600" dirty="0"/>
              <a:t>하고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원하는 그래프를 </a:t>
            </a:r>
            <a:r>
              <a:rPr lang="ko-KR" altLang="en-US" sz="1600" b="1" dirty="0"/>
              <a:t>저장 리스트에 추가</a:t>
            </a:r>
            <a:r>
              <a:rPr lang="ko-KR" altLang="en-US" sz="1600" dirty="0"/>
              <a:t>하여 한 번에 저장한다</a:t>
            </a:r>
            <a:r>
              <a:rPr lang="en-US" altLang="ko-KR" sz="16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79D69B7-896A-CB21-DCB8-7CD0BC2E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964" y="4832517"/>
            <a:ext cx="261680" cy="26168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C54E66F-222F-849D-B6F3-73F5F169D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10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09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48155DA-7648-D24A-01D5-ACFAAEBC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79" y="1235760"/>
            <a:ext cx="5511538" cy="13381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9A1C2C-3FC0-437F-D507-8E8A133E5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0" y="1849046"/>
            <a:ext cx="4292956" cy="30281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23134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과제 수행 범위</a:t>
            </a:r>
            <a:endParaRPr lang="ko-KR" altLang="en-US" b="1" spc="6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003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A4C3D2-6765-A83E-D74F-BDC645485803}"/>
              </a:ext>
            </a:extLst>
          </p:cNvPr>
          <p:cNvSpPr/>
          <p:nvPr/>
        </p:nvSpPr>
        <p:spPr>
          <a:xfrm>
            <a:off x="380781" y="866428"/>
            <a:ext cx="373908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수집 및 가공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3AA00C-4283-6FD5-B8B1-16D152C54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179" y="3135712"/>
            <a:ext cx="5511538" cy="13472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AF72D6-721A-0D95-3B1B-1F1BE041B273}"/>
              </a:ext>
            </a:extLst>
          </p:cNvPr>
          <p:cNvSpPr/>
          <p:nvPr/>
        </p:nvSpPr>
        <p:spPr>
          <a:xfrm>
            <a:off x="724973" y="5312330"/>
            <a:ext cx="4295243" cy="908963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서울시 열린 데이터 광장에서 </a:t>
            </a:r>
            <a:r>
              <a:rPr lang="ko-KR" altLang="en-US" dirty="0"/>
              <a:t>제공되는</a:t>
            </a:r>
            <a:endParaRPr lang="en-US" altLang="ko-KR" dirty="0"/>
          </a:p>
          <a:p>
            <a:pPr algn="ctr"/>
            <a:r>
              <a:rPr lang="ko-KR" altLang="en-US" dirty="0"/>
              <a:t>통계 및 데이터 </a:t>
            </a:r>
            <a:r>
              <a:rPr lang="ko-KR" altLang="en-US" b="1" dirty="0"/>
              <a:t>수집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DB8823-E6B2-78B4-293C-606D51B98D22}"/>
              </a:ext>
            </a:extLst>
          </p:cNvPr>
          <p:cNvSpPr/>
          <p:nvPr/>
        </p:nvSpPr>
        <p:spPr>
          <a:xfrm>
            <a:off x="5401478" y="2651856"/>
            <a:ext cx="5867138" cy="390526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범죄 발생건수</a:t>
            </a:r>
            <a:r>
              <a:rPr lang="en-US" altLang="ko-KR" dirty="0"/>
              <a:t>, </a:t>
            </a:r>
            <a:r>
              <a:rPr lang="ko-KR" altLang="en-US" dirty="0"/>
              <a:t>검거건수 추출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0755D5-3348-2B79-4FB5-BA61D859732F}"/>
              </a:ext>
            </a:extLst>
          </p:cNvPr>
          <p:cNvSpPr/>
          <p:nvPr/>
        </p:nvSpPr>
        <p:spPr>
          <a:xfrm>
            <a:off x="5401478" y="4572451"/>
            <a:ext cx="5867138" cy="390526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CCTV </a:t>
            </a:r>
            <a:r>
              <a:rPr lang="ko-KR" altLang="en-US" dirty="0"/>
              <a:t>설치 대수</a:t>
            </a:r>
            <a:r>
              <a:rPr lang="en-US" altLang="ko-KR" dirty="0"/>
              <a:t>, </a:t>
            </a:r>
            <a:r>
              <a:rPr lang="ko-KR" altLang="en-US" dirty="0"/>
              <a:t>카메라 대수 추출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0E4F1F-4AC4-2FD7-EC39-1AA7FB5D47FC}"/>
              </a:ext>
            </a:extLst>
          </p:cNvPr>
          <p:cNvSpPr/>
          <p:nvPr/>
        </p:nvSpPr>
        <p:spPr>
          <a:xfrm>
            <a:off x="5401478" y="5250063"/>
            <a:ext cx="6121138" cy="1054771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dirty="0">
                <a:solidFill>
                  <a:schemeClr val="tx1"/>
                </a:solidFill>
                <a:cs typeface="Arial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cs typeface="Arial"/>
              </a:rPr>
              <a:t>와 </a:t>
            </a:r>
            <a:r>
              <a:rPr lang="en-US" altLang="ko-KR" dirty="0">
                <a:solidFill>
                  <a:schemeClr val="tx1"/>
                </a:solidFill>
                <a:cs typeface="Arial"/>
              </a:rPr>
              <a:t>NumPy </a:t>
            </a:r>
            <a:r>
              <a:rPr lang="ko-KR" altLang="en-US" dirty="0">
                <a:solidFill>
                  <a:schemeClr val="tx1"/>
                </a:solidFill>
                <a:cs typeface="Arial"/>
              </a:rPr>
              <a:t>라이브러리를 이용하여</a:t>
            </a:r>
            <a:endParaRPr lang="en-US" altLang="ko-KR" dirty="0">
              <a:solidFill>
                <a:schemeClr val="tx1"/>
              </a:solidFill>
              <a:cs typeface="Arial"/>
            </a:endParaRPr>
          </a:p>
          <a:p>
            <a:r>
              <a:rPr lang="ko-KR" altLang="en-US" dirty="0">
                <a:solidFill>
                  <a:schemeClr val="tx1"/>
                </a:solidFill>
                <a:cs typeface="Arial"/>
              </a:rPr>
              <a:t>자치구별</a:t>
            </a:r>
            <a:r>
              <a:rPr lang="en-US" altLang="ko-KR" dirty="0">
                <a:solidFill>
                  <a:schemeClr val="tx1"/>
                </a:solidFill>
                <a:cs typeface="Arial"/>
              </a:rPr>
              <a:t>, </a:t>
            </a:r>
            <a:r>
              <a:rPr lang="ko-KR" altLang="en-US" dirty="0">
                <a:solidFill>
                  <a:schemeClr val="tx1"/>
                </a:solidFill>
                <a:cs typeface="Arial"/>
              </a:rPr>
              <a:t>연도별</a:t>
            </a:r>
            <a:r>
              <a:rPr lang="en-US" altLang="ko-KR" dirty="0">
                <a:solidFill>
                  <a:schemeClr val="tx1"/>
                </a:solidFill>
                <a:cs typeface="Arial"/>
              </a:rPr>
              <a:t>, </a:t>
            </a:r>
            <a:r>
              <a:rPr lang="ko-KR" altLang="en-US" dirty="0">
                <a:solidFill>
                  <a:schemeClr val="tx1"/>
                </a:solidFill>
                <a:cs typeface="Arial"/>
              </a:rPr>
              <a:t>범죄 유형별 등으로 정리한다</a:t>
            </a:r>
            <a:r>
              <a:rPr lang="en-US" altLang="ko-KR" dirty="0">
                <a:solidFill>
                  <a:schemeClr val="tx1"/>
                </a:solidFill>
                <a:cs typeface="Arial"/>
              </a:rPr>
              <a:t>.</a:t>
            </a:r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BFBC84E3-4465-5F15-99EF-F4C3FEB3F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11</a:t>
            </a:fld>
            <a:r>
              <a:rPr lang="en-US" altLang="ko-KR" dirty="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283192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23134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과제 수행 범위</a:t>
            </a:r>
            <a:endParaRPr lang="ko-KR" altLang="en-US" b="1" spc="6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003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A4C3D2-6765-A83E-D74F-BDC645485803}"/>
              </a:ext>
            </a:extLst>
          </p:cNvPr>
          <p:cNvSpPr/>
          <p:nvPr/>
        </p:nvSpPr>
        <p:spPr>
          <a:xfrm>
            <a:off x="380781" y="866428"/>
            <a:ext cx="373908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시각화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AF72D6-721A-0D95-3B1B-1F1BE041B273}"/>
              </a:ext>
            </a:extLst>
          </p:cNvPr>
          <p:cNvSpPr/>
          <p:nvPr/>
        </p:nvSpPr>
        <p:spPr>
          <a:xfrm>
            <a:off x="716074" y="5315135"/>
            <a:ext cx="4324427" cy="908963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분석한 결과를 </a:t>
            </a:r>
            <a:r>
              <a:rPr lang="ko-KR" altLang="en-US" b="1" dirty="0"/>
              <a:t>그래프 형태로 </a:t>
            </a:r>
            <a:r>
              <a:rPr lang="ko-KR" altLang="en-US" dirty="0"/>
              <a:t>시각화</a:t>
            </a:r>
            <a:endParaRPr lang="en-US" altLang="ko-KR" dirty="0"/>
          </a:p>
          <a:p>
            <a:pPr algn="ctr"/>
            <a:r>
              <a:rPr lang="ko-KR" altLang="en-US" b="1" dirty="0"/>
              <a:t>막대그래프</a:t>
            </a:r>
            <a:r>
              <a:rPr lang="en-US" altLang="ko-KR" b="1" dirty="0"/>
              <a:t>, </a:t>
            </a:r>
            <a:r>
              <a:rPr lang="ko-KR" altLang="en-US" b="1" dirty="0"/>
              <a:t>선형 그래프 </a:t>
            </a:r>
            <a:r>
              <a:rPr lang="ko-KR" altLang="en-US" dirty="0"/>
              <a:t>등 </a:t>
            </a:r>
            <a:r>
              <a:rPr lang="ko-KR" altLang="en-US" b="1" dirty="0"/>
              <a:t>선택</a:t>
            </a:r>
            <a:endParaRPr lang="ko-KR" altLang="en-US" dirty="0"/>
          </a:p>
        </p:txBody>
      </p:sp>
      <p:pic>
        <p:nvPicPr>
          <p:cNvPr id="1026" name="Picture 2" descr="데이터별 딱 맞는 그래프 찾기">
            <a:extLst>
              <a:ext uri="{FF2B5EF4-FFF2-40B4-BE49-F238E27FC236}">
                <a16:creationId xmlns:a16="http://schemas.microsoft.com/office/drawing/2014/main" id="{803E1CB7-2DDE-7D20-E4D9-F96C5DA9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4" y="1620695"/>
            <a:ext cx="2960249" cy="22422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데이터별 딱 맞는 그래프 찾기">
            <a:extLst>
              <a:ext uri="{FF2B5EF4-FFF2-40B4-BE49-F238E27FC236}">
                <a16:creationId xmlns:a16="http://schemas.microsoft.com/office/drawing/2014/main" id="{8ED4DA88-3933-A6BF-24FD-0E89956D6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t="1945" b="8332"/>
          <a:stretch/>
        </p:blipFill>
        <p:spPr bwMode="auto">
          <a:xfrm>
            <a:off x="2611096" y="2829880"/>
            <a:ext cx="2489249" cy="216643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183AF5-783B-425B-DB9D-F02E78B9E08C}"/>
              </a:ext>
            </a:extLst>
          </p:cNvPr>
          <p:cNvSpPr/>
          <p:nvPr/>
        </p:nvSpPr>
        <p:spPr>
          <a:xfrm>
            <a:off x="5401478" y="5250063"/>
            <a:ext cx="6121138" cy="1054771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dirty="0">
                <a:solidFill>
                  <a:schemeClr val="tx1"/>
                </a:solidFill>
                <a:cs typeface="Arial"/>
              </a:rPr>
              <a:t>Matplotlib, Seaborn </a:t>
            </a:r>
            <a:r>
              <a:rPr lang="ko-KR" altLang="en-US" dirty="0">
                <a:solidFill>
                  <a:schemeClr val="tx1"/>
                </a:solidFill>
                <a:cs typeface="Arial"/>
              </a:rPr>
              <a:t>라이브러리를</a:t>
            </a:r>
            <a:r>
              <a:rPr lang="en-US" altLang="ko-KR" dirty="0">
                <a:solidFill>
                  <a:schemeClr val="tx1"/>
                </a:solidFill>
                <a:cs typeface="Arial"/>
              </a:rPr>
              <a:t> </a:t>
            </a:r>
            <a:r>
              <a:rPr lang="ko-KR" altLang="en-US" dirty="0">
                <a:solidFill>
                  <a:schemeClr val="tx1"/>
                </a:solidFill>
                <a:cs typeface="Arial"/>
              </a:rPr>
              <a:t>이용하여 시각화하고</a:t>
            </a:r>
            <a:r>
              <a:rPr lang="en-US" altLang="ko-KR" dirty="0">
                <a:solidFill>
                  <a:schemeClr val="tx1"/>
                </a:solidFill>
                <a:cs typeface="Arial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cs typeface="Arial"/>
              </a:rPr>
              <a:t>Pickle </a:t>
            </a:r>
            <a:r>
              <a:rPr lang="ko-KR" altLang="en-US" dirty="0">
                <a:solidFill>
                  <a:schemeClr val="tx1"/>
                </a:solidFill>
                <a:cs typeface="Arial"/>
              </a:rPr>
              <a:t>라이브러리를 통해 직렬화</a:t>
            </a:r>
            <a:r>
              <a:rPr lang="en-US" altLang="ko-KR" dirty="0">
                <a:solidFill>
                  <a:schemeClr val="tx1"/>
                </a:solidFill>
                <a:cs typeface="Arial"/>
              </a:rPr>
              <a:t>/</a:t>
            </a:r>
            <a:r>
              <a:rPr lang="ko-KR" altLang="en-US" dirty="0">
                <a:solidFill>
                  <a:schemeClr val="tx1"/>
                </a:solidFill>
                <a:cs typeface="Arial"/>
              </a:rPr>
              <a:t>역직렬화 한다</a:t>
            </a:r>
            <a:r>
              <a:rPr lang="en-US" altLang="ko-KR" dirty="0">
                <a:solidFill>
                  <a:schemeClr val="tx1"/>
                </a:solidFill>
                <a:cs typeface="Arial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CC9FE0-4BB1-97D3-6DBE-B2ED052A7854}"/>
              </a:ext>
            </a:extLst>
          </p:cNvPr>
          <p:cNvSpPr/>
          <p:nvPr/>
        </p:nvSpPr>
        <p:spPr>
          <a:xfrm>
            <a:off x="5401478" y="4110944"/>
            <a:ext cx="5867138" cy="852033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 하고싶은 시각화 데이터를</a:t>
            </a:r>
            <a:endParaRPr lang="en-US" altLang="ko-KR" dirty="0"/>
          </a:p>
          <a:p>
            <a:pPr algn="ctr"/>
            <a:r>
              <a:rPr lang="ko-KR" altLang="en-US" b="1" dirty="0"/>
              <a:t>즐겨찾기</a:t>
            </a:r>
            <a:r>
              <a:rPr lang="ko-KR" altLang="en-US" dirty="0"/>
              <a:t> 하여 </a:t>
            </a:r>
            <a:r>
              <a:rPr lang="ko-KR" altLang="en-US" b="1" dirty="0"/>
              <a:t>한번에 저장</a:t>
            </a:r>
          </a:p>
        </p:txBody>
      </p:sp>
      <p:pic>
        <p:nvPicPr>
          <p:cNvPr id="12" name="Picture 2" descr="데이터별 딱 맞는 그래프 찾기">
            <a:extLst>
              <a:ext uri="{FF2B5EF4-FFF2-40B4-BE49-F238E27FC236}">
                <a16:creationId xmlns:a16="http://schemas.microsoft.com/office/drawing/2014/main" id="{0F532A8D-05F8-4E30-8AFE-DC4AD6FF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42" y="940945"/>
            <a:ext cx="2960249" cy="22422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데이터별 딱 맞는 그래프 찾기">
            <a:extLst>
              <a:ext uri="{FF2B5EF4-FFF2-40B4-BE49-F238E27FC236}">
                <a16:creationId xmlns:a16="http://schemas.microsoft.com/office/drawing/2014/main" id="{CF90CD5E-CE7C-7038-1FBF-630691A5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64" y="1261286"/>
            <a:ext cx="2960249" cy="22422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데이터별 딱 맞는 그래프 찾기">
            <a:extLst>
              <a:ext uri="{FF2B5EF4-FFF2-40B4-BE49-F238E27FC236}">
                <a16:creationId xmlns:a16="http://schemas.microsoft.com/office/drawing/2014/main" id="{4327F0C8-05D5-6619-26E0-C414954E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86" y="1581627"/>
            <a:ext cx="2960249" cy="22422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A657C5-6CD0-59FE-5300-E67B63E02BD0}"/>
              </a:ext>
            </a:extLst>
          </p:cNvPr>
          <p:cNvSpPr txBox="1"/>
          <p:nvPr/>
        </p:nvSpPr>
        <p:spPr>
          <a:xfrm>
            <a:off x="8779416" y="740542"/>
            <a:ext cx="1412738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⭐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2FFC304-2871-6D48-2095-0B6E19A01B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760" y="2018200"/>
            <a:ext cx="1097856" cy="1097856"/>
          </a:xfrm>
          <a:prstGeom prst="rect">
            <a:avLst/>
          </a:prstGeom>
        </p:spPr>
      </p:pic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8C1F2781-8EA8-87DA-96F5-6F4CE3C33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12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3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8675" y="135493"/>
            <a:ext cx="9486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pc="600">
                <a:solidFill>
                  <a:schemeClr val="bg1"/>
                </a:solidFill>
              </a:rPr>
              <a:t>WBS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004</a:t>
            </a:r>
            <a:endParaRPr lang="ko-KR" altLang="en-US" b="1">
              <a:solidFill>
                <a:schemeClr val="accent6"/>
              </a:solidFill>
            </a:endParaRPr>
          </a:p>
        </p:txBody>
      </p:sp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577BFBE-1782-2A80-2E0C-F9D56B08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800" y="919722"/>
            <a:ext cx="714375" cy="1038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267F1D3E-61AC-8740-82BF-D791CF308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607" y="1477776"/>
            <a:ext cx="2266950" cy="352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B63DAFE7-88F4-DE18-BD3A-2374B9E72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13</a:t>
            </a:fld>
            <a:r>
              <a:rPr lang="en-US" altLang="ko-KR" dirty="0"/>
              <a:t>/18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DFA6A-C35C-4388-AEFE-3A7D41791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95" y="731193"/>
            <a:ext cx="6055689" cy="14152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6D67FB-A4D4-47B7-80FF-1D43716E6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2257733"/>
            <a:ext cx="10541251" cy="41065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8675" y="135493"/>
            <a:ext cx="9486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pc="600">
                <a:solidFill>
                  <a:schemeClr val="bg1"/>
                </a:solidFill>
              </a:rPr>
              <a:t>WBS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004</a:t>
            </a:r>
            <a:endParaRPr lang="ko-KR" altLang="en-US" b="1">
              <a:solidFill>
                <a:schemeClr val="accent6"/>
              </a:solidFill>
            </a:endParaRPr>
          </a:p>
        </p:txBody>
      </p:sp>
      <p:pic>
        <p:nvPicPr>
          <p:cNvPr id="13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BC0D2AC-4339-3CB2-87FA-BD78981A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7" y="2285198"/>
            <a:ext cx="11143129" cy="22965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6D401D7E-7DBE-3A17-2B9D-8B9C47A84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14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829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8675" y="135493"/>
            <a:ext cx="9486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pc="600">
                <a:solidFill>
                  <a:schemeClr val="bg1"/>
                </a:solidFill>
              </a:rPr>
              <a:t>WBS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004</a:t>
            </a:r>
            <a:endParaRPr lang="ko-KR" altLang="en-US" b="1">
              <a:solidFill>
                <a:schemeClr val="accent6"/>
              </a:solidFill>
            </a:endParaRPr>
          </a:p>
        </p:txBody>
      </p:sp>
      <p:pic>
        <p:nvPicPr>
          <p:cNvPr id="2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DC66522-755C-0591-4CAD-4585E936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1525385"/>
            <a:ext cx="11394141" cy="40582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36965BD-CD0C-CD37-4912-5EA1E2166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15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9378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8675" y="135493"/>
            <a:ext cx="9486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pc="600">
                <a:solidFill>
                  <a:schemeClr val="bg1"/>
                </a:solidFill>
              </a:rPr>
              <a:t>WBS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004</a:t>
            </a:r>
            <a:endParaRPr lang="ko-KR" altLang="en-US" b="1">
              <a:solidFill>
                <a:schemeClr val="accent6"/>
              </a:solidFill>
            </a:endParaRPr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00EF77E-FDE5-7875-9D68-1BBE4F30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8" y="2269105"/>
            <a:ext cx="11232775" cy="2310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3910B5D-C9FA-4255-CFF6-C1496FDC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16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5996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36EC786-7063-AE07-C3B6-A845DB7E6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17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>
                <a:solidFill>
                  <a:schemeClr val="bg1"/>
                </a:solidFill>
              </a:rPr>
              <a:t>Thank You!</a:t>
            </a:r>
            <a:endParaRPr lang="ko-KR" altLang="en-US" sz="4400" b="1" spc="1400">
              <a:solidFill>
                <a:schemeClr val="bg1"/>
              </a:solidFill>
            </a:endParaRP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610C312-B7C8-45BB-9CB7-AC9FF32C3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18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000</a:t>
            </a:r>
            <a:endParaRPr lang="ko-KR" altLang="en-US" b="1">
              <a:solidFill>
                <a:schemeClr val="accent6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70090"/>
              </p:ext>
            </p:extLst>
          </p:nvPr>
        </p:nvGraphicFramePr>
        <p:xfrm>
          <a:off x="742950" y="1070592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4085576667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982742433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No.</a:t>
                      </a:r>
                      <a:endParaRPr lang="ko-KR" altLang="en-US" sz="140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0.1)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2023.03.17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임서인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2023.03.22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최종안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1.0)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2023.03.22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임서인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2023.03.30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BBE7B-5CA9-4B32-A230-6D394A790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1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69108" y="2191835"/>
            <a:ext cx="3244790" cy="523220"/>
            <a:chOff x="767193" y="1769836"/>
            <a:chExt cx="3244790" cy="523220"/>
          </a:xfrm>
        </p:grpSpPr>
        <p:sp>
          <p:nvSpPr>
            <p:cNvPr id="31" name="이등변 삼각형 30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65718" y="1769836"/>
              <a:ext cx="274626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bg1"/>
                  </a:solidFill>
                </a:rPr>
                <a:t>01 </a:t>
              </a:r>
              <a:r>
                <a:rPr lang="ko-KR" altLang="en-US" sz="2800" b="1">
                  <a:solidFill>
                    <a:schemeClr val="bg1"/>
                  </a:solidFill>
                </a:rPr>
                <a:t>프로젝트 계획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5717" y="2651647"/>
            <a:ext cx="5173183" cy="17374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개요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추진 방향</a:t>
            </a:r>
            <a:endParaRPr lang="ko-KR" altLang="en-US" dirty="0">
              <a:solidFill>
                <a:schemeClr val="bg1"/>
              </a:solidFill>
              <a:cs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  <a:cs typeface="Arial"/>
              </a:rPr>
              <a:t>과제 수행 범위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dirty="0">
                <a:solidFill>
                  <a:schemeClr val="bg1"/>
                </a:solidFill>
              </a:rPr>
              <a:t>WBS</a:t>
            </a:r>
            <a:endParaRPr lang="en-US" altLang="ko-K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8" name="슬라이드 번호 개체 틀 5">
            <a:extLst>
              <a:ext uri="{FF2B5EF4-FFF2-40B4-BE49-F238E27FC236}">
                <a16:creationId xmlns:a16="http://schemas.microsoft.com/office/drawing/2014/main" id="{A1BC567C-E213-33B5-E5FE-5E07A5C1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2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02DCA84-7398-49B7-9AEE-583B6BC9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88" y="3676511"/>
            <a:ext cx="5765047" cy="3927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001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5F690B-801A-8E1F-72D9-29A74767A43B}"/>
              </a:ext>
            </a:extLst>
          </p:cNvPr>
          <p:cNvSpPr/>
          <p:nvPr/>
        </p:nvSpPr>
        <p:spPr>
          <a:xfrm>
            <a:off x="585310" y="846388"/>
            <a:ext cx="1717222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44914F-8BF4-2036-0C22-510CBAB11CFF}"/>
              </a:ext>
            </a:extLst>
          </p:cNvPr>
          <p:cNvSpPr/>
          <p:nvPr/>
        </p:nvSpPr>
        <p:spPr>
          <a:xfrm>
            <a:off x="585310" y="2062037"/>
            <a:ext cx="1717222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5BA4F-6502-3792-BFC7-456E8593DFF2}"/>
              </a:ext>
            </a:extLst>
          </p:cNvPr>
          <p:cNvSpPr txBox="1"/>
          <p:nvPr/>
        </p:nvSpPr>
        <p:spPr>
          <a:xfrm>
            <a:off x="935248" y="1407805"/>
            <a:ext cx="1096033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서울시 자치구별 연도별 </a:t>
            </a:r>
            <a:r>
              <a:rPr lang="en-US" altLang="ko-KR" sz="2400" b="1" dirty="0"/>
              <a:t>CCTV</a:t>
            </a:r>
            <a:r>
              <a:rPr lang="ko-KR" altLang="en-US" sz="2400" b="1" dirty="0"/>
              <a:t> 설치개수에 따른 범죄 예방율과 </a:t>
            </a:r>
            <a:r>
              <a:rPr lang="ko-KR" altLang="en-US" sz="2400" b="1" dirty="0" err="1"/>
              <a:t>검거율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C96F0-6E8C-FD50-D4AA-C1649BA0DEF9}"/>
              </a:ext>
            </a:extLst>
          </p:cNvPr>
          <p:cNvSpPr txBox="1"/>
          <p:nvPr/>
        </p:nvSpPr>
        <p:spPr>
          <a:xfrm>
            <a:off x="975004" y="2666954"/>
            <a:ext cx="41451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/>
              <a:t>2023</a:t>
            </a:r>
            <a:r>
              <a:rPr lang="ko-KR" altLang="en-US"/>
              <a:t>년 </a:t>
            </a:r>
            <a:r>
              <a:rPr lang="en-US" altLang="ko-KR"/>
              <a:t>03</a:t>
            </a:r>
            <a:r>
              <a:rPr lang="ko-KR" altLang="en-US"/>
              <a:t>월 </a:t>
            </a:r>
            <a:r>
              <a:rPr lang="en-US" altLang="ko-KR"/>
              <a:t>15</a:t>
            </a:r>
            <a:r>
              <a:rPr lang="ko-KR" altLang="en-US"/>
              <a:t>일</a:t>
            </a:r>
            <a:r>
              <a:rPr lang="en-US" altLang="ko-KR"/>
              <a:t> ~ 2023</a:t>
            </a:r>
            <a:r>
              <a:rPr lang="ko-KR" altLang="en-US"/>
              <a:t>년 </a:t>
            </a:r>
            <a:r>
              <a:rPr lang="en-US" altLang="ko-KR"/>
              <a:t>04</a:t>
            </a:r>
            <a:r>
              <a:rPr lang="ko-KR" altLang="en-US"/>
              <a:t>월 </a:t>
            </a:r>
            <a:r>
              <a:rPr lang="en-US" altLang="ko-KR"/>
              <a:t>07</a:t>
            </a:r>
            <a:r>
              <a:rPr lang="ko-KR" altLang="en-US"/>
              <a:t>일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A161A1-EB98-2DD7-E09A-94FA0AFCF37A}"/>
              </a:ext>
            </a:extLst>
          </p:cNvPr>
          <p:cNvSpPr/>
          <p:nvPr/>
        </p:nvSpPr>
        <p:spPr>
          <a:xfrm>
            <a:off x="580856" y="3373410"/>
            <a:ext cx="2132847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1F72AC-3419-3170-E0B1-40D9F0270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16" y="3929807"/>
            <a:ext cx="3204889" cy="544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AA6FF1-4A1D-DBB5-A5AD-D6D6DCE46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593" b="35596"/>
          <a:stretch/>
        </p:blipFill>
        <p:spPr>
          <a:xfrm>
            <a:off x="1947224" y="4452061"/>
            <a:ext cx="4051333" cy="19962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슬라이드 번호 개체 틀 5">
            <a:extLst>
              <a:ext uri="{FF2B5EF4-FFF2-40B4-BE49-F238E27FC236}">
                <a16:creationId xmlns:a16="http://schemas.microsoft.com/office/drawing/2014/main" id="{73C8BAF0-0CC6-1781-EFEF-9B6E1533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3</a:t>
            </a:fld>
            <a:r>
              <a:rPr lang="en-US" altLang="ko-KR" dirty="0"/>
              <a:t>/18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24DA81D-FDFC-4DDB-A15B-3526B15BE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415" y="4060051"/>
            <a:ext cx="4633997" cy="23389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68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001</a:t>
            </a:r>
            <a:endParaRPr lang="ko-KR" altLang="en-US" b="1">
              <a:solidFill>
                <a:schemeClr val="accent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02F5FD-365A-91CD-127C-4C6A040D9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37" y="1528389"/>
            <a:ext cx="4308846" cy="41275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086DD1-8C54-E524-F2EA-C1F950AB016B}"/>
              </a:ext>
            </a:extLst>
          </p:cNvPr>
          <p:cNvSpPr/>
          <p:nvPr/>
        </p:nvSpPr>
        <p:spPr>
          <a:xfrm>
            <a:off x="1341515" y="5813545"/>
            <a:ext cx="3739089" cy="733276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03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</a:t>
            </a:r>
            <a:endParaRPr lang="en-US" altLang="ko-KR" dirty="0"/>
          </a:p>
          <a:p>
            <a:pPr algn="ctr"/>
            <a:r>
              <a:rPr lang="en-US" altLang="ko-KR" dirty="0"/>
              <a:t>Google ‘</a:t>
            </a:r>
            <a:r>
              <a:rPr lang="ko-KR" altLang="en-US" b="1" dirty="0" err="1"/>
              <a:t>스토킹</a:t>
            </a:r>
            <a:r>
              <a:rPr lang="ko-KR" altLang="en-US" b="1" dirty="0"/>
              <a:t> 범죄</a:t>
            </a:r>
            <a:r>
              <a:rPr lang="en-US" altLang="ko-KR" dirty="0"/>
              <a:t>’ </a:t>
            </a:r>
            <a:r>
              <a:rPr lang="ko-KR" altLang="en-US" dirty="0"/>
              <a:t>검색결과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CE9A656-8705-25E7-712E-1CCF72E23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19" y="1051094"/>
            <a:ext cx="4635442" cy="51387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C441D8-2D0D-F705-E790-60C95D6C4741}"/>
              </a:ext>
            </a:extLst>
          </p:cNvPr>
          <p:cNvSpPr/>
          <p:nvPr/>
        </p:nvSpPr>
        <p:spPr>
          <a:xfrm>
            <a:off x="7755956" y="5616909"/>
            <a:ext cx="3739089" cy="733276"/>
          </a:xfrm>
          <a:prstGeom prst="rect">
            <a:avLst/>
          </a:prstGeom>
          <a:solidFill>
            <a:srgbClr val="44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2023</a:t>
            </a:r>
            <a:r>
              <a:rPr lang="ko-KR" altLang="en-US"/>
              <a:t>년 </a:t>
            </a:r>
            <a:r>
              <a:rPr lang="en-US" altLang="ko-KR"/>
              <a:t>03</a:t>
            </a:r>
            <a:r>
              <a:rPr lang="ko-KR" altLang="en-US"/>
              <a:t>월 </a:t>
            </a:r>
            <a:r>
              <a:rPr lang="en-US" altLang="ko-KR"/>
              <a:t>21</a:t>
            </a:r>
            <a:r>
              <a:rPr lang="ko-KR" altLang="en-US"/>
              <a:t>일</a:t>
            </a:r>
            <a:endParaRPr lang="en-US" altLang="ko-KR"/>
          </a:p>
          <a:p>
            <a:pPr algn="ctr"/>
            <a:r>
              <a:rPr lang="en-US" altLang="ko-KR"/>
              <a:t>Google ‘</a:t>
            </a:r>
            <a:r>
              <a:rPr lang="ko-KR" altLang="en-US" b="1"/>
              <a:t>흉기</a:t>
            </a:r>
            <a:r>
              <a:rPr lang="en-US" altLang="ko-KR"/>
              <a:t>’ </a:t>
            </a:r>
            <a:r>
              <a:rPr lang="ko-KR" altLang="en-US"/>
              <a:t>검색결과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979963-BAF2-EFB4-EB89-C6FC5E384DC0}"/>
              </a:ext>
            </a:extLst>
          </p:cNvPr>
          <p:cNvSpPr/>
          <p:nvPr/>
        </p:nvSpPr>
        <p:spPr>
          <a:xfrm>
            <a:off x="380781" y="866428"/>
            <a:ext cx="373908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선택 동기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F66B5663-CADA-2822-370D-449F7BAC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4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26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001</a:t>
            </a:r>
            <a:endParaRPr lang="ko-KR" altLang="en-US" b="1">
              <a:solidFill>
                <a:schemeClr val="accent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8C6D26-CE3F-308A-5ACC-FA17A3F9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42" y="954027"/>
            <a:ext cx="5172477" cy="5231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328830-A3EB-3445-B6ED-59D76F6D2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53" y="1749355"/>
            <a:ext cx="5813321" cy="3968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D2E931-8F30-16C3-3A62-0021C1F3257A}"/>
              </a:ext>
            </a:extLst>
          </p:cNvPr>
          <p:cNvSpPr txBox="1"/>
          <p:nvPr/>
        </p:nvSpPr>
        <p:spPr>
          <a:xfrm>
            <a:off x="549607" y="6093866"/>
            <a:ext cx="425185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000" b="0" i="0">
                <a:solidFill>
                  <a:srgbClr val="222222"/>
                </a:solidFill>
                <a:effectLst/>
                <a:latin typeface="Apple SD Gothic Neo"/>
              </a:rPr>
              <a:t>출처 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Apple SD Gothic Neo"/>
              </a:rPr>
              <a:t>: 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Apple SD Gothic Neo"/>
              </a:rPr>
              <a:t>서울경제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Apple SD Gothic Neo"/>
              </a:rPr>
              <a:t>(https://www.sedaily.com/NewsView/29N1SJ3ITZ)</a:t>
            </a:r>
          </a:p>
          <a:p>
            <a:r>
              <a:rPr lang="en-US" altLang="ko-KR" sz="1000">
                <a:solidFill>
                  <a:srgbClr val="222222"/>
                </a:solidFill>
                <a:latin typeface="Apple SD Gothic Neo"/>
              </a:rPr>
              <a:t>            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Apple SD Gothic Neo"/>
              </a:rPr>
              <a:t>연합뉴스</a:t>
            </a:r>
            <a:r>
              <a:rPr lang="en-US" altLang="ko-KR" sz="1000">
                <a:solidFill>
                  <a:srgbClr val="222222"/>
                </a:solidFill>
                <a:latin typeface="Apple SD Gothic Neo"/>
              </a:rPr>
              <a:t>(https://www.yna.co.kr/view/AKR20190927096600004)</a:t>
            </a:r>
            <a:endParaRPr lang="ko-KR" altLang="en-US" sz="1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AD081B-D444-FE97-0A1A-CA45E0853F92}"/>
              </a:ext>
            </a:extLst>
          </p:cNvPr>
          <p:cNvSpPr/>
          <p:nvPr/>
        </p:nvSpPr>
        <p:spPr>
          <a:xfrm>
            <a:off x="380781" y="866428"/>
            <a:ext cx="373908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선택 동기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129FC32-75DB-83EC-577D-B676AD88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5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90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001</a:t>
            </a:r>
            <a:endParaRPr lang="ko-KR" altLang="en-US" b="1">
              <a:solidFill>
                <a:schemeClr val="accent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A5396B-7600-FD5F-9409-A56034E8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5" y="1580236"/>
            <a:ext cx="6030167" cy="42677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947AA-48F6-54AF-2D0B-3E0267E0450C}"/>
              </a:ext>
            </a:extLst>
          </p:cNvPr>
          <p:cNvSpPr txBox="1"/>
          <p:nvPr/>
        </p:nvSpPr>
        <p:spPr>
          <a:xfrm>
            <a:off x="611142" y="6164204"/>
            <a:ext cx="5442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0" i="0">
                <a:solidFill>
                  <a:srgbClr val="222222"/>
                </a:solidFill>
                <a:effectLst/>
                <a:latin typeface="Apple SD Gothic Neo"/>
              </a:rPr>
              <a:t>출처 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Apple SD Gothic Neo"/>
              </a:rPr>
              <a:t>: </a:t>
            </a:r>
            <a:r>
              <a:rPr lang="ko-KR" altLang="en-US" sz="1000" b="0" i="0">
                <a:solidFill>
                  <a:srgbClr val="222222"/>
                </a:solidFill>
                <a:effectLst/>
                <a:latin typeface="Apple SD Gothic Neo"/>
              </a:rPr>
              <a:t>뉴스저널리즘</a:t>
            </a:r>
            <a:r>
              <a:rPr lang="en-US" altLang="ko-KR" sz="1000" b="0" i="0">
                <a:solidFill>
                  <a:srgbClr val="222222"/>
                </a:solidFill>
                <a:effectLst/>
                <a:latin typeface="Apple SD Gothic Neo"/>
              </a:rPr>
              <a:t>(https://www.ngetnews.com)</a:t>
            </a:r>
            <a:r>
              <a:rPr lang="ko-KR" altLang="en-US" sz="1000"/>
              <a:t>https://www.ngetnews.com/news/articleView.html?idxno=402054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16FB1C-4916-81C6-0E97-44F7B73DE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12" y="2824691"/>
            <a:ext cx="6656113" cy="17899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8B1FF50-230F-F33F-732B-C45E6CA819CD}"/>
                  </a:ext>
                </a:extLst>
              </p14:cNvPr>
              <p14:cNvContentPartPr/>
              <p14:nvPr/>
            </p14:nvContentPartPr>
            <p14:xfrm>
              <a:off x="9112440" y="3284866"/>
              <a:ext cx="2241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8B1FF50-230F-F33F-732B-C45E6CA819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8440" y="3176866"/>
                <a:ext cx="234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B1E26CC-09C5-9105-78AF-6E11295C8987}"/>
                  </a:ext>
                </a:extLst>
              </p14:cNvPr>
              <p14:cNvContentPartPr/>
              <p14:nvPr/>
            </p14:nvContentPartPr>
            <p14:xfrm>
              <a:off x="6650760" y="3592666"/>
              <a:ext cx="25606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B1E26CC-09C5-9105-78AF-6E11295C89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6760" y="3484666"/>
                <a:ext cx="266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CBAA8C5-9E91-019A-B216-E10288862ACB}"/>
                  </a:ext>
                </a:extLst>
              </p14:cNvPr>
              <p14:cNvContentPartPr/>
              <p14:nvPr/>
            </p14:nvContentPartPr>
            <p14:xfrm>
              <a:off x="10028340" y="3601306"/>
              <a:ext cx="13179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CBAA8C5-9E91-019A-B216-E10288862A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74340" y="3493306"/>
                <a:ext cx="1425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2280BAA-79A7-6A24-D5B5-273C915F8BDC}"/>
                  </a:ext>
                </a:extLst>
              </p14:cNvPr>
              <p14:cNvContentPartPr/>
              <p14:nvPr/>
            </p14:nvContentPartPr>
            <p14:xfrm>
              <a:off x="4998000" y="3909106"/>
              <a:ext cx="110340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2280BAA-79A7-6A24-D5B5-273C915F8B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4000" y="3801106"/>
                <a:ext cx="1211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80BCFBD-5304-F657-A74A-F24EDD3F1C29}"/>
                  </a:ext>
                </a:extLst>
              </p14:cNvPr>
              <p14:cNvContentPartPr/>
              <p14:nvPr/>
            </p14:nvContentPartPr>
            <p14:xfrm>
              <a:off x="6439800" y="3909106"/>
              <a:ext cx="155628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80BCFBD-5304-F657-A74A-F24EDD3F1C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85800" y="3801106"/>
                <a:ext cx="16639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C7A2831C-D127-9788-0111-97D027862612}"/>
              </a:ext>
            </a:extLst>
          </p:cNvPr>
          <p:cNvSpPr/>
          <p:nvPr/>
        </p:nvSpPr>
        <p:spPr>
          <a:xfrm>
            <a:off x="380781" y="866428"/>
            <a:ext cx="373908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선택 동기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859CE-CE62-B6A9-5D09-12653D08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6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87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5F690B-801A-8E1F-72D9-29A74767A43B}"/>
              </a:ext>
            </a:extLst>
          </p:cNvPr>
          <p:cNvSpPr/>
          <p:nvPr/>
        </p:nvSpPr>
        <p:spPr>
          <a:xfrm>
            <a:off x="380781" y="866428"/>
            <a:ext cx="373908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선택 동기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86DD1-8C54-E524-F2EA-C1F950AB016B}"/>
              </a:ext>
            </a:extLst>
          </p:cNvPr>
          <p:cNvSpPr/>
          <p:nvPr/>
        </p:nvSpPr>
        <p:spPr>
          <a:xfrm>
            <a:off x="934066" y="1565464"/>
            <a:ext cx="10419734" cy="2325708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이 프로젝트를 선택한 이유는 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 범죄 발생 건수의 지속적인 증가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로 인해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공공 안전 문제가 더욱 심각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해지고 있는 상황에서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Söhne"/>
              </a:rPr>
              <a:t>CCTV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가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예방과 검거에 유용한 도구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로 인식되어 미디어에서 빈번히 보도되고 있기 때문입니다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Söhne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이에 서울시 자치구별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CCTV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설치 현황과 범죄 발생 및 검거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데이터를 분석하여 한 눈에 확인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하고자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선택하게 되었습니다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5DED-F6AE-D59A-A31B-BD43127C1F57}"/>
              </a:ext>
            </a:extLst>
          </p:cNvPr>
          <p:cNvSpPr/>
          <p:nvPr/>
        </p:nvSpPr>
        <p:spPr>
          <a:xfrm>
            <a:off x="380781" y="4238204"/>
            <a:ext cx="373908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 기대 효과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9355B1-8DC7-0F6F-B502-79CD9479AB93}"/>
              </a:ext>
            </a:extLst>
          </p:cNvPr>
          <p:cNvSpPr/>
          <p:nvPr/>
        </p:nvSpPr>
        <p:spPr>
          <a:xfrm>
            <a:off x="934066" y="4873420"/>
            <a:ext cx="10419734" cy="1415701"/>
          </a:xfrm>
          <a:prstGeom prst="rect">
            <a:avLst/>
          </a:prstGeom>
          <a:solidFill>
            <a:srgbClr val="C2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이 프로젝트를 통해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Söhne"/>
              </a:rPr>
              <a:t>CCTV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의 예방 및 대응 효과를 평가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하고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Söhne"/>
              </a:rPr>
              <a:t>CCTV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설치 결정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에 활용될 수 있는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통찰력을 제공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하여 안전에 대한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Söhne"/>
              </a:rPr>
              <a:t>정책 제안에 도움을 주는 기반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을 마련하고자 합니다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52F1DF6-98E6-E736-464D-034CF9954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7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86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>
                <a:solidFill>
                  <a:schemeClr val="bg1"/>
                </a:solidFill>
              </a:rPr>
              <a:t>추진 방향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6"/>
                </a:solidFill>
              </a:rPr>
              <a:t>002</a:t>
            </a:r>
            <a:endParaRPr lang="ko-KR" altLang="en-US" b="1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C8592-6E98-07F1-3E77-7D90E935F4AF}"/>
              </a:ext>
            </a:extLst>
          </p:cNvPr>
          <p:cNvSpPr/>
          <p:nvPr/>
        </p:nvSpPr>
        <p:spPr>
          <a:xfrm>
            <a:off x="349334" y="846388"/>
            <a:ext cx="2398539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프로세스 설계</a:t>
            </a:r>
            <a:endParaRPr lang="ko-KR" altLang="en-US" dirty="0">
              <a:cs typeface="Arial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23D0F1D5-56D8-63EB-1B45-32E2DD0F5B27}"/>
              </a:ext>
            </a:extLst>
          </p:cNvPr>
          <p:cNvGrpSpPr/>
          <p:nvPr/>
        </p:nvGrpSpPr>
        <p:grpSpPr>
          <a:xfrm>
            <a:off x="2200803" y="1521797"/>
            <a:ext cx="2788804" cy="2232705"/>
            <a:chOff x="-709954" y="1052183"/>
            <a:chExt cx="2788804" cy="2232705"/>
          </a:xfrm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B7FE3E96-012F-B84C-82B3-ED831813666C}"/>
                </a:ext>
              </a:extLst>
            </p:cNvPr>
            <p:cNvSpPr/>
            <p:nvPr/>
          </p:nvSpPr>
          <p:spPr>
            <a:xfrm>
              <a:off x="-291634" y="1280183"/>
              <a:ext cx="2370484" cy="2004705"/>
            </a:xfrm>
            <a:custGeom>
              <a:avLst/>
              <a:gdLst>
                <a:gd name="rtt" fmla="*/ 150305 h 2004705"/>
                <a:gd name="rtb" fmla="*/ 2004705 h 2004705"/>
              </a:gdLst>
              <a:ahLst/>
              <a:cxnLst/>
              <a:rect l="l" t="rtt" r="r" b="rtb"/>
              <a:pathLst>
                <a:path w="2370484" h="2004705" stroke="0">
                  <a:moveTo>
                    <a:pt x="53200" y="0"/>
                  </a:moveTo>
                  <a:lnTo>
                    <a:pt x="2317284" y="0"/>
                  </a:lnTo>
                  <a:cubicBezTo>
                    <a:pt x="2346650" y="0"/>
                    <a:pt x="2370484" y="23834"/>
                    <a:pt x="2370484" y="53200"/>
                  </a:cubicBezTo>
                  <a:lnTo>
                    <a:pt x="2370484" y="1951505"/>
                  </a:lnTo>
                  <a:cubicBezTo>
                    <a:pt x="2370484" y="1980872"/>
                    <a:pt x="2346650" y="2004705"/>
                    <a:pt x="2317284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370484" h="2004705" fill="none">
                  <a:moveTo>
                    <a:pt x="53200" y="0"/>
                  </a:moveTo>
                  <a:lnTo>
                    <a:pt x="2317284" y="0"/>
                  </a:lnTo>
                  <a:cubicBezTo>
                    <a:pt x="2346650" y="0"/>
                    <a:pt x="2370484" y="23834"/>
                    <a:pt x="2370484" y="53200"/>
                  </a:cubicBezTo>
                  <a:lnTo>
                    <a:pt x="2370484" y="1951505"/>
                  </a:lnTo>
                  <a:cubicBezTo>
                    <a:pt x="2370484" y="1980872"/>
                    <a:pt x="2346650" y="2004705"/>
                    <a:pt x="2317284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rgbClr val="7991FF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CCTV 데이터를 자치구별로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그룹화하거나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날짜 및 시간 데이터를 처리하여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통계 분석에 적합한 형태로 변환</a:t>
              </a:r>
            </a:p>
            <a:p>
              <a:pPr algn="ctr"/>
              <a:endParaRPr sz="912" dirty="0"/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자치구별 CCTV 개수와 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범죄 발생 및 검거 데이터를 조인하여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자치구별 CCTV 개수와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5대 범죄 발생 및 검거 데이터를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함께 분석할 수 있는 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데이터 프레임을 생성</a:t>
              </a:r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B251EFCC-71E4-A82B-4E93-B066EE6C1198}"/>
                </a:ext>
              </a:extLst>
            </p:cNvPr>
            <p:cNvSpPr/>
            <p:nvPr/>
          </p:nvSpPr>
          <p:spPr>
            <a:xfrm>
              <a:off x="-709954" y="1052183"/>
              <a:ext cx="2231044" cy="380000"/>
            </a:xfrm>
            <a:custGeom>
              <a:avLst/>
              <a:gdLst/>
              <a:ahLst/>
              <a:cxnLst/>
              <a:rect l="l" t="t" r="r" b="b"/>
              <a:pathLst>
                <a:path w="2231044" h="380000" stroke="0">
                  <a:moveTo>
                    <a:pt x="53200" y="0"/>
                  </a:moveTo>
                  <a:lnTo>
                    <a:pt x="2177844" y="0"/>
                  </a:lnTo>
                  <a:cubicBezTo>
                    <a:pt x="2207210" y="0"/>
                    <a:pt x="2231044" y="23834"/>
                    <a:pt x="2231044" y="53200"/>
                  </a:cubicBezTo>
                  <a:lnTo>
                    <a:pt x="2231044" y="326800"/>
                  </a:lnTo>
                  <a:cubicBezTo>
                    <a:pt x="2231044" y="356166"/>
                    <a:pt x="2207210" y="380000"/>
                    <a:pt x="2177844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231044" h="380000" fill="none">
                  <a:moveTo>
                    <a:pt x="53200" y="0"/>
                  </a:moveTo>
                  <a:lnTo>
                    <a:pt x="2177844" y="0"/>
                  </a:lnTo>
                  <a:cubicBezTo>
                    <a:pt x="2207210" y="0"/>
                    <a:pt x="2231044" y="23834"/>
                    <a:pt x="2231044" y="53200"/>
                  </a:cubicBezTo>
                  <a:lnTo>
                    <a:pt x="2231044" y="326800"/>
                  </a:lnTo>
                  <a:cubicBezTo>
                    <a:pt x="2231044" y="356166"/>
                    <a:pt x="2207210" y="380000"/>
                    <a:pt x="2177844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7991FF"/>
            </a:solidFill>
            <a:ln w="7600" cap="flat">
              <a:solidFill>
                <a:srgbClr val="7991FF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 dirty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두 데이터 조인 및 데이터 프레임 생성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D9C3A25C-ADD1-EF35-653B-8C2D1E6B0695}"/>
              </a:ext>
            </a:extLst>
          </p:cNvPr>
          <p:cNvGrpSpPr/>
          <p:nvPr/>
        </p:nvGrpSpPr>
        <p:grpSpPr>
          <a:xfrm>
            <a:off x="5423286" y="1513327"/>
            <a:ext cx="2758801" cy="2232705"/>
            <a:chOff x="3084481" y="1052183"/>
            <a:chExt cx="2758801" cy="2232705"/>
          </a:xfrm>
        </p:grpSpPr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6B495540-99F2-DE16-B4AC-04FCF5A1B56B}"/>
                </a:ext>
              </a:extLst>
            </p:cNvPr>
            <p:cNvSpPr/>
            <p:nvPr/>
          </p:nvSpPr>
          <p:spPr>
            <a:xfrm>
              <a:off x="3498302" y="1280183"/>
              <a:ext cx="2344980" cy="2004705"/>
            </a:xfrm>
            <a:custGeom>
              <a:avLst/>
              <a:gdLst>
                <a:gd name="rtt" fmla="*/ 150305 h 2004705"/>
                <a:gd name="rtb" fmla="*/ 2004705 h 2004705"/>
              </a:gdLst>
              <a:ahLst/>
              <a:cxnLst/>
              <a:rect l="l" t="rtt" r="r" b="rtb"/>
              <a:pathLst>
                <a:path w="2344980" h="2004705" stroke="0">
                  <a:moveTo>
                    <a:pt x="53200" y="0"/>
                  </a:moveTo>
                  <a:lnTo>
                    <a:pt x="2291780" y="0"/>
                  </a:lnTo>
                  <a:cubicBezTo>
                    <a:pt x="2321146" y="0"/>
                    <a:pt x="2344980" y="23834"/>
                    <a:pt x="2344980" y="53200"/>
                  </a:cubicBezTo>
                  <a:lnTo>
                    <a:pt x="2344980" y="1951505"/>
                  </a:lnTo>
                  <a:cubicBezTo>
                    <a:pt x="2344980" y="1980872"/>
                    <a:pt x="2321146" y="2004705"/>
                    <a:pt x="229178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344980" h="2004705" fill="none">
                  <a:moveTo>
                    <a:pt x="53200" y="0"/>
                  </a:moveTo>
                  <a:lnTo>
                    <a:pt x="2291780" y="0"/>
                  </a:lnTo>
                  <a:cubicBezTo>
                    <a:pt x="2321146" y="0"/>
                    <a:pt x="2344980" y="23834"/>
                    <a:pt x="2344980" y="53200"/>
                  </a:cubicBezTo>
                  <a:lnTo>
                    <a:pt x="2344980" y="1951505"/>
                  </a:lnTo>
                  <a:cubicBezTo>
                    <a:pt x="2344980" y="1980872"/>
                    <a:pt x="2321146" y="2004705"/>
                    <a:pt x="229178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rgbClr val="467DFE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결과물인 데이터 프레임 바탕으로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통계 분석을 수행</a:t>
              </a:r>
            </a:p>
            <a:p>
              <a:pPr algn="ctr"/>
              <a:endParaRPr sz="912" dirty="0"/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자치구별 CCTV 개수와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각  범죄 유형별 발생 건수 및 검거율을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비교하는 분석을 수행.</a:t>
              </a:r>
            </a:p>
            <a:p>
              <a:pPr algn="ctr"/>
              <a:endParaRPr sz="912" dirty="0"/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분석을 위해 pandas와 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seaborn 등의 라이브러리를 활용</a:t>
              </a:r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36C7FECF-2D6B-E6B1-75A1-D75772EF1855}"/>
                </a:ext>
              </a:extLst>
            </p:cNvPr>
            <p:cNvSpPr/>
            <p:nvPr/>
          </p:nvSpPr>
          <p:spPr>
            <a:xfrm>
              <a:off x="3084481" y="1052183"/>
              <a:ext cx="2207040" cy="380000"/>
            </a:xfrm>
            <a:custGeom>
              <a:avLst/>
              <a:gdLst/>
              <a:ahLst/>
              <a:cxnLst/>
              <a:rect l="l" t="t" r="r" b="b"/>
              <a:pathLst>
                <a:path w="2207040" h="380000" stroke="0">
                  <a:moveTo>
                    <a:pt x="53200" y="0"/>
                  </a:moveTo>
                  <a:lnTo>
                    <a:pt x="2153840" y="0"/>
                  </a:lnTo>
                  <a:cubicBezTo>
                    <a:pt x="2183206" y="0"/>
                    <a:pt x="2207040" y="23834"/>
                    <a:pt x="2207040" y="53200"/>
                  </a:cubicBezTo>
                  <a:lnTo>
                    <a:pt x="2207040" y="326800"/>
                  </a:lnTo>
                  <a:cubicBezTo>
                    <a:pt x="2207040" y="356166"/>
                    <a:pt x="2183206" y="380000"/>
                    <a:pt x="215384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207040" h="380000" fill="none">
                  <a:moveTo>
                    <a:pt x="53200" y="0"/>
                  </a:moveTo>
                  <a:lnTo>
                    <a:pt x="2153840" y="0"/>
                  </a:lnTo>
                  <a:cubicBezTo>
                    <a:pt x="2183206" y="0"/>
                    <a:pt x="2207040" y="23834"/>
                    <a:pt x="2207040" y="53200"/>
                  </a:cubicBezTo>
                  <a:lnTo>
                    <a:pt x="2207040" y="326800"/>
                  </a:lnTo>
                  <a:cubicBezTo>
                    <a:pt x="2207040" y="356166"/>
                    <a:pt x="2183206" y="380000"/>
                    <a:pt x="215384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467DFE"/>
            </a:solidFill>
            <a:ln w="7600" cap="flat">
              <a:solidFill>
                <a:srgbClr val="467DFE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 dirty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데이터 프레임을 바탕으로 통계 분석</a:t>
              </a: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D4B70C1B-DD3E-AFD4-864C-709D8E44D4C1}"/>
              </a:ext>
            </a:extLst>
          </p:cNvPr>
          <p:cNvGrpSpPr/>
          <p:nvPr/>
        </p:nvGrpSpPr>
        <p:grpSpPr>
          <a:xfrm>
            <a:off x="8747200" y="1512708"/>
            <a:ext cx="2470000" cy="2232705"/>
            <a:chOff x="6848914" y="1052183"/>
            <a:chExt cx="2470000" cy="2232705"/>
          </a:xfrm>
        </p:grpSpPr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0ADEF263-C34A-B88E-43A2-F1338B02FCEB}"/>
                </a:ext>
              </a:extLst>
            </p:cNvPr>
            <p:cNvSpPr/>
            <p:nvPr/>
          </p:nvSpPr>
          <p:spPr>
            <a:xfrm>
              <a:off x="7219414" y="1280183"/>
              <a:ext cx="2099500" cy="2004705"/>
            </a:xfrm>
            <a:custGeom>
              <a:avLst/>
              <a:gdLst>
                <a:gd name="rtt" fmla="*/ 150305 h 2004705"/>
                <a:gd name="rtb" fmla="*/ 2004705 h 2004705"/>
              </a:gdLst>
              <a:ahLst/>
              <a:cxnLst/>
              <a:rect l="l" t="rtt" r="r" b="rtb"/>
              <a:pathLst>
                <a:path w="2099500" h="2004705" stroke="0">
                  <a:moveTo>
                    <a:pt x="53200" y="0"/>
                  </a:moveTo>
                  <a:lnTo>
                    <a:pt x="2046300" y="0"/>
                  </a:lnTo>
                  <a:cubicBezTo>
                    <a:pt x="2075666" y="0"/>
                    <a:pt x="2099500" y="23834"/>
                    <a:pt x="2099500" y="53200"/>
                  </a:cubicBezTo>
                  <a:lnTo>
                    <a:pt x="2099500" y="1951505"/>
                  </a:lnTo>
                  <a:cubicBezTo>
                    <a:pt x="2099500" y="1980872"/>
                    <a:pt x="2075666" y="2004705"/>
                    <a:pt x="204630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099500" h="2004705" fill="none">
                  <a:moveTo>
                    <a:pt x="53200" y="0"/>
                  </a:moveTo>
                  <a:lnTo>
                    <a:pt x="2046300" y="0"/>
                  </a:lnTo>
                  <a:cubicBezTo>
                    <a:pt x="2075666" y="0"/>
                    <a:pt x="2099500" y="23834"/>
                    <a:pt x="2099500" y="53200"/>
                  </a:cubicBezTo>
                  <a:lnTo>
                    <a:pt x="2099500" y="1951505"/>
                  </a:lnTo>
                  <a:cubicBezTo>
                    <a:pt x="2099500" y="1980872"/>
                    <a:pt x="2075666" y="2004705"/>
                    <a:pt x="204630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rgbClr val="4155C6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자치구별 CCTV 개수와 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5대 범죄 발생 및 검거 데이터를 </a:t>
              </a:r>
            </a:p>
            <a:p>
              <a:pPr algn="ctr"/>
              <a:r>
                <a:rPr lang="zh-CN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막대 그래프, 산점도, 히트맵 등으로 시각화</a:t>
              </a:r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5B81C60C-AEC6-E4EE-A7AB-AC70748AF7B3}"/>
                </a:ext>
              </a:extLst>
            </p:cNvPr>
            <p:cNvSpPr/>
            <p:nvPr/>
          </p:nvSpPr>
          <p:spPr>
            <a:xfrm>
              <a:off x="6848914" y="1052183"/>
              <a:ext cx="1976000" cy="380001"/>
            </a:xfrm>
            <a:custGeom>
              <a:avLst/>
              <a:gdLst/>
              <a:ahLst/>
              <a:cxnLst/>
              <a:rect l="l" t="t" r="r" b="b"/>
              <a:pathLst>
                <a:path w="1976000" h="380000" stroke="0">
                  <a:moveTo>
                    <a:pt x="53200" y="0"/>
                  </a:moveTo>
                  <a:lnTo>
                    <a:pt x="1922800" y="0"/>
                  </a:lnTo>
                  <a:cubicBezTo>
                    <a:pt x="1952166" y="0"/>
                    <a:pt x="1976000" y="23834"/>
                    <a:pt x="1976000" y="53200"/>
                  </a:cubicBezTo>
                  <a:lnTo>
                    <a:pt x="1976000" y="326800"/>
                  </a:lnTo>
                  <a:cubicBezTo>
                    <a:pt x="1976000" y="356166"/>
                    <a:pt x="1952166" y="380000"/>
                    <a:pt x="192280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1976000" h="380000" fill="none">
                  <a:moveTo>
                    <a:pt x="53200" y="0"/>
                  </a:moveTo>
                  <a:lnTo>
                    <a:pt x="1922800" y="0"/>
                  </a:lnTo>
                  <a:cubicBezTo>
                    <a:pt x="1952166" y="0"/>
                    <a:pt x="1976000" y="23834"/>
                    <a:pt x="1976000" y="53200"/>
                  </a:cubicBezTo>
                  <a:lnTo>
                    <a:pt x="1976000" y="326800"/>
                  </a:lnTo>
                  <a:cubicBezTo>
                    <a:pt x="1976000" y="356166"/>
                    <a:pt x="1952166" y="380000"/>
                    <a:pt x="192280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4155C6"/>
            </a:solidFill>
            <a:ln w="7600" cap="flat">
              <a:solidFill>
                <a:srgbClr val="4155C6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 dirty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통계 분석 결과를 시각화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E57ED2-E408-1811-F77A-FF4A6C58ECC1}"/>
              </a:ext>
            </a:extLst>
          </p:cNvPr>
          <p:cNvGrpSpPr/>
          <p:nvPr/>
        </p:nvGrpSpPr>
        <p:grpSpPr>
          <a:xfrm>
            <a:off x="311119" y="1609110"/>
            <a:ext cx="1672346" cy="2359411"/>
            <a:chOff x="311119" y="1609110"/>
            <a:chExt cx="1672346" cy="2359411"/>
          </a:xfrm>
        </p:grpSpPr>
        <p:grpSp>
          <p:nvGrpSpPr>
            <p:cNvPr id="149" name="데이터베이스 서버">
              <a:extLst>
                <a:ext uri="{FF2B5EF4-FFF2-40B4-BE49-F238E27FC236}">
                  <a16:creationId xmlns:a16="http://schemas.microsoft.com/office/drawing/2014/main" id="{EC96EE25-0324-C19C-17B1-47990FFA67F2}"/>
                </a:ext>
              </a:extLst>
            </p:cNvPr>
            <p:cNvGrpSpPr/>
            <p:nvPr/>
          </p:nvGrpSpPr>
          <p:grpSpPr>
            <a:xfrm>
              <a:off x="318719" y="1609110"/>
              <a:ext cx="1451600" cy="1105411"/>
              <a:chOff x="-2687482" y="800536"/>
              <a:chExt cx="1451600" cy="1105411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D1BE9056-E21E-61E1-F552-74313D60B079}"/>
                  </a:ext>
                </a:extLst>
              </p:cNvPr>
              <p:cNvGrpSpPr/>
              <p:nvPr/>
            </p:nvGrpSpPr>
            <p:grpSpPr>
              <a:xfrm>
                <a:off x="-2318962" y="800536"/>
                <a:ext cx="714480" cy="940286"/>
                <a:chOff x="-2318962" y="800536"/>
                <a:chExt cx="714480" cy="940286"/>
              </a:xfrm>
            </p:grpSpPr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1E586452-7E4F-6ADC-047B-FE52F780BB34}"/>
                    </a:ext>
                  </a:extLst>
                </p:cNvPr>
                <p:cNvSpPr/>
                <p:nvPr/>
              </p:nvSpPr>
              <p:spPr>
                <a:xfrm>
                  <a:off x="-2317060" y="800536"/>
                  <a:ext cx="710754" cy="357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754" h="357061" stroke="0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  <a:path w="710754" h="357061" fill="none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miter/>
                </a:ln>
              </p:spPr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E43D674D-7852-40A1-114C-6BF73DDD1BAE}"/>
                    </a:ext>
                  </a:extLst>
                </p:cNvPr>
                <p:cNvSpPr/>
                <p:nvPr/>
              </p:nvSpPr>
              <p:spPr>
                <a:xfrm>
                  <a:off x="-2166394" y="882535"/>
                  <a:ext cx="561912" cy="85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12" h="857698" stroke="0">
                      <a:moveTo>
                        <a:pt x="111672" y="857698"/>
                      </a:moveTo>
                      <a:lnTo>
                        <a:pt x="561912" y="613117"/>
                      </a:lnTo>
                      <a:lnTo>
                        <a:pt x="561912" y="0"/>
                      </a:lnTo>
                      <a:lnTo>
                        <a:pt x="118175" y="201027"/>
                      </a:lnTo>
                      <a:lnTo>
                        <a:pt x="0" y="557812"/>
                      </a:lnTo>
                      <a:lnTo>
                        <a:pt x="111672" y="857698"/>
                      </a:lnTo>
                      <a:close/>
                    </a:path>
                    <a:path w="561912" h="857698" fill="none">
                      <a:moveTo>
                        <a:pt x="111672" y="857698"/>
                      </a:moveTo>
                      <a:lnTo>
                        <a:pt x="561912" y="613117"/>
                      </a:lnTo>
                      <a:lnTo>
                        <a:pt x="561912" y="0"/>
                      </a:lnTo>
                      <a:lnTo>
                        <a:pt x="118175" y="201027"/>
                      </a:lnTo>
                      <a:lnTo>
                        <a:pt x="0" y="557812"/>
                      </a:lnTo>
                      <a:lnTo>
                        <a:pt x="111672" y="85769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miter/>
                </a:ln>
              </p:spPr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7B90B4BA-4391-5E91-9A8C-D2FFA55FCE3D}"/>
                    </a:ext>
                  </a:extLst>
                </p:cNvPr>
                <p:cNvSpPr/>
                <p:nvPr/>
              </p:nvSpPr>
              <p:spPr>
                <a:xfrm>
                  <a:off x="-2318962" y="978162"/>
                  <a:ext cx="270885" cy="76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85" h="761938" stroke="0">
                      <a:moveTo>
                        <a:pt x="8950" y="0"/>
                      </a:moveTo>
                      <a:lnTo>
                        <a:pt x="261548" y="99588"/>
                      </a:lnTo>
                      <a:cubicBezTo>
                        <a:pt x="267086" y="101029"/>
                        <a:pt x="269976" y="106117"/>
                        <a:pt x="270885" y="108838"/>
                      </a:cubicBezTo>
                      <a:lnTo>
                        <a:pt x="270885" y="753922"/>
                      </a:lnTo>
                      <a:cubicBezTo>
                        <a:pt x="270885" y="759031"/>
                        <a:pt x="266385" y="761938"/>
                        <a:pt x="261304" y="761938"/>
                      </a:cubicBezTo>
                      <a:lnTo>
                        <a:pt x="9220" y="638295"/>
                      </a:lnTo>
                      <a:cubicBezTo>
                        <a:pt x="2163" y="634530"/>
                        <a:pt x="1035" y="632593"/>
                        <a:pt x="0" y="629045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  <a:path w="270885" h="761938" fill="none">
                      <a:moveTo>
                        <a:pt x="8950" y="0"/>
                      </a:moveTo>
                      <a:lnTo>
                        <a:pt x="261548" y="99588"/>
                      </a:lnTo>
                      <a:cubicBezTo>
                        <a:pt x="267086" y="101029"/>
                        <a:pt x="269976" y="106117"/>
                        <a:pt x="270885" y="108838"/>
                      </a:cubicBezTo>
                      <a:lnTo>
                        <a:pt x="270885" y="753922"/>
                      </a:lnTo>
                      <a:cubicBezTo>
                        <a:pt x="270885" y="759031"/>
                        <a:pt x="266385" y="761938"/>
                        <a:pt x="261304" y="761938"/>
                      </a:cubicBezTo>
                      <a:lnTo>
                        <a:pt x="9220" y="638295"/>
                      </a:lnTo>
                      <a:cubicBezTo>
                        <a:pt x="2163" y="634530"/>
                        <a:pt x="1035" y="632593"/>
                        <a:pt x="0" y="629045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miter/>
                </a:ln>
              </p:spPr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CBB4BDB2-832D-E96E-3CD5-B4B4BA082780}"/>
                    </a:ext>
                  </a:extLst>
                </p:cNvPr>
                <p:cNvSpPr/>
                <p:nvPr/>
              </p:nvSpPr>
              <p:spPr>
                <a:xfrm>
                  <a:off x="-2075782" y="867801"/>
                  <a:ext cx="471145" cy="25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45" h="251448" stroke="0">
                      <a:moveTo>
                        <a:pt x="0" y="204954"/>
                      </a:moveTo>
                      <a:cubicBezTo>
                        <a:pt x="19165" y="212950"/>
                        <a:pt x="21488" y="212581"/>
                        <a:pt x="35390" y="224656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1" y="18354"/>
                      </a:lnTo>
                      <a:cubicBezTo>
                        <a:pt x="470411" y="18354"/>
                        <a:pt x="472754" y="9261"/>
                        <a:pt x="469070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  <a:path w="471145" h="251448" fill="none">
                      <a:moveTo>
                        <a:pt x="0" y="204954"/>
                      </a:moveTo>
                      <a:cubicBezTo>
                        <a:pt x="19165" y="212950"/>
                        <a:pt x="21488" y="212581"/>
                        <a:pt x="35390" y="224656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1" y="18354"/>
                      </a:lnTo>
                      <a:cubicBezTo>
                        <a:pt x="470411" y="18354"/>
                        <a:pt x="472754" y="9261"/>
                        <a:pt x="469070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miter/>
                </a:ln>
              </p:spPr>
            </p:sp>
            <p:sp>
              <p:nvSpPr>
                <p:cNvPr id="130" name="자유형: 도형 129">
                  <a:extLst>
                    <a:ext uri="{FF2B5EF4-FFF2-40B4-BE49-F238E27FC236}">
                      <a16:creationId xmlns:a16="http://schemas.microsoft.com/office/drawing/2014/main" id="{8CB08997-6739-C977-712D-747111D0B2EE}"/>
                    </a:ext>
                  </a:extLst>
                </p:cNvPr>
                <p:cNvSpPr/>
                <p:nvPr/>
              </p:nvSpPr>
              <p:spPr>
                <a:xfrm>
                  <a:off x="-2078302" y="1070847"/>
                  <a:ext cx="49289" cy="66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89" h="669975" stroke="0">
                      <a:moveTo>
                        <a:pt x="0" y="0"/>
                      </a:moveTo>
                      <a:cubicBezTo>
                        <a:pt x="11934" y="0"/>
                        <a:pt x="47142" y="16525"/>
                        <a:pt x="49006" y="45284"/>
                      </a:cubicBezTo>
                      <a:cubicBezTo>
                        <a:pt x="49642" y="55088"/>
                        <a:pt x="49006" y="653048"/>
                        <a:pt x="49006" y="653048"/>
                      </a:cubicBezTo>
                      <a:cubicBezTo>
                        <a:pt x="49006" y="653048"/>
                        <a:pt x="25046" y="672344"/>
                        <a:pt x="22272" y="669732"/>
                      </a:cubicBezTo>
                      <a:cubicBezTo>
                        <a:pt x="19498" y="666432"/>
                        <a:pt x="0" y="659859"/>
                        <a:pt x="0" y="659859"/>
                      </a:cubicBezTo>
                      <a:lnTo>
                        <a:pt x="0" y="0"/>
                      </a:lnTo>
                      <a:close/>
                    </a:path>
                    <a:path w="49289" h="669975" fill="none">
                      <a:moveTo>
                        <a:pt x="0" y="0"/>
                      </a:moveTo>
                      <a:cubicBezTo>
                        <a:pt x="11934" y="0"/>
                        <a:pt x="47142" y="16525"/>
                        <a:pt x="49006" y="45284"/>
                      </a:cubicBezTo>
                      <a:cubicBezTo>
                        <a:pt x="49642" y="55088"/>
                        <a:pt x="49006" y="653048"/>
                        <a:pt x="49006" y="653048"/>
                      </a:cubicBezTo>
                      <a:cubicBezTo>
                        <a:pt x="49006" y="653048"/>
                        <a:pt x="25046" y="672344"/>
                        <a:pt x="22272" y="669732"/>
                      </a:cubicBezTo>
                      <a:cubicBezTo>
                        <a:pt x="19498" y="666432"/>
                        <a:pt x="0" y="659859"/>
                        <a:pt x="0" y="6598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miter/>
                </a:ln>
              </p:spPr>
            </p:sp>
            <p:sp>
              <p:nvSpPr>
                <p:cNvPr id="131" name="자유형: 도형 130">
                  <a:extLst>
                    <a:ext uri="{FF2B5EF4-FFF2-40B4-BE49-F238E27FC236}">
                      <a16:creationId xmlns:a16="http://schemas.microsoft.com/office/drawing/2014/main" id="{CB75517E-0248-739C-EC7A-3BFB007DB21B}"/>
                    </a:ext>
                  </a:extLst>
                </p:cNvPr>
                <p:cNvSpPr/>
                <p:nvPr/>
              </p:nvSpPr>
              <p:spPr>
                <a:xfrm>
                  <a:off x="-2317981" y="982825"/>
                  <a:ext cx="161333" cy="6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33" h="668000" stroke="0">
                      <a:moveTo>
                        <a:pt x="161333" y="54868"/>
                      </a:moveTo>
                      <a:lnTo>
                        <a:pt x="80702" y="668000"/>
                      </a:lnTo>
                      <a:lnTo>
                        <a:pt x="0" y="633649"/>
                      </a:lnTo>
                      <a:lnTo>
                        <a:pt x="0" y="2473"/>
                      </a:lnTo>
                      <a:cubicBezTo>
                        <a:pt x="0" y="2473"/>
                        <a:pt x="-2352" y="-2269"/>
                        <a:pt x="9520" y="1379"/>
                      </a:cubicBezTo>
                      <a:lnTo>
                        <a:pt x="161333" y="54868"/>
                      </a:lnTo>
                      <a:close/>
                    </a:path>
                    <a:path w="161333" h="668000" fill="none">
                      <a:moveTo>
                        <a:pt x="161333" y="54868"/>
                      </a:moveTo>
                      <a:lnTo>
                        <a:pt x="80702" y="668000"/>
                      </a:lnTo>
                      <a:lnTo>
                        <a:pt x="0" y="633649"/>
                      </a:lnTo>
                      <a:lnTo>
                        <a:pt x="0" y="2473"/>
                      </a:lnTo>
                      <a:cubicBezTo>
                        <a:pt x="0" y="2473"/>
                        <a:pt x="-2352" y="-2269"/>
                        <a:pt x="9520" y="1379"/>
                      </a:cubicBezTo>
                      <a:lnTo>
                        <a:pt x="161333" y="5486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miter/>
                </a:ln>
              </p:spPr>
            </p:sp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1EC0748D-2A34-F8CF-D4B0-58587BE8DB05}"/>
                    </a:ext>
                  </a:extLst>
                </p:cNvPr>
                <p:cNvGrpSpPr/>
                <p:nvPr/>
              </p:nvGrpSpPr>
              <p:grpSpPr>
                <a:xfrm>
                  <a:off x="-2318274" y="1059045"/>
                  <a:ext cx="270143" cy="419359"/>
                  <a:chOff x="-2318274" y="1059045"/>
                  <a:chExt cx="270143" cy="419359"/>
                </a:xfrm>
              </p:grpSpPr>
              <p:sp>
                <p:nvSpPr>
                  <p:cNvPr id="133" name="자유형: 도형 132">
                    <a:extLst>
                      <a:ext uri="{FF2B5EF4-FFF2-40B4-BE49-F238E27FC236}">
                        <a16:creationId xmlns:a16="http://schemas.microsoft.com/office/drawing/2014/main" id="{053F166A-AE8E-8FC8-D08D-E4CC1A07D768}"/>
                      </a:ext>
                    </a:extLst>
                  </p:cNvPr>
                  <p:cNvSpPr/>
                  <p:nvPr/>
                </p:nvSpPr>
                <p:spPr>
                  <a:xfrm>
                    <a:off x="-2317314" y="1059045"/>
                    <a:ext cx="147538" cy="81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38" h="81715" stroke="0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  <a:path w="147538" h="81715" fill="none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134" name="자유형: 도형 133">
                    <a:extLst>
                      <a:ext uri="{FF2B5EF4-FFF2-40B4-BE49-F238E27FC236}">
                        <a16:creationId xmlns:a16="http://schemas.microsoft.com/office/drawing/2014/main" id="{8D883E42-F41C-2C83-A967-421D4A719BAE}"/>
                      </a:ext>
                    </a:extLst>
                  </p:cNvPr>
                  <p:cNvSpPr/>
                  <p:nvPr/>
                </p:nvSpPr>
                <p:spPr>
                  <a:xfrm>
                    <a:off x="-2317314" y="1151175"/>
                    <a:ext cx="147538" cy="82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38" h="82538" stroke="0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4"/>
                        </a:lnTo>
                        <a:lnTo>
                          <a:pt x="0" y="0"/>
                        </a:lnTo>
                        <a:close/>
                      </a:path>
                      <a:path w="147538" h="82538" fill="none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135" name="자유형: 도형 134">
                    <a:extLst>
                      <a:ext uri="{FF2B5EF4-FFF2-40B4-BE49-F238E27FC236}">
                        <a16:creationId xmlns:a16="http://schemas.microsoft.com/office/drawing/2014/main" id="{E6423F0A-6BF6-8987-8733-CEEED9D5A325}"/>
                      </a:ext>
                    </a:extLst>
                  </p:cNvPr>
                  <p:cNvSpPr/>
                  <p:nvPr/>
                </p:nvSpPr>
                <p:spPr>
                  <a:xfrm>
                    <a:off x="-2318274" y="1244039"/>
                    <a:ext cx="148500" cy="8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00" h="84213" stroke="0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  <a:path w="148500" h="84213" fill="none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136" name="자유형: 도형 135">
                    <a:extLst>
                      <a:ext uri="{FF2B5EF4-FFF2-40B4-BE49-F238E27FC236}">
                        <a16:creationId xmlns:a16="http://schemas.microsoft.com/office/drawing/2014/main" id="{1D7E1D0B-74B0-3E64-C8A7-5018DA6EE3C0}"/>
                      </a:ext>
                    </a:extLst>
                  </p:cNvPr>
                  <p:cNvSpPr/>
                  <p:nvPr/>
                </p:nvSpPr>
                <p:spPr>
                  <a:xfrm>
                    <a:off x="-2316957" y="1340169"/>
                    <a:ext cx="146324" cy="82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24" h="82624" stroke="0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29"/>
                        </a:lnTo>
                        <a:lnTo>
                          <a:pt x="0" y="0"/>
                        </a:lnTo>
                        <a:close/>
                      </a:path>
                      <a:path w="146324" h="82624" fill="none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137" name="자유형: 도형 136">
                    <a:extLst>
                      <a:ext uri="{FF2B5EF4-FFF2-40B4-BE49-F238E27FC236}">
                        <a16:creationId xmlns:a16="http://schemas.microsoft.com/office/drawing/2014/main" id="{D77B469E-CAD3-56B1-8770-C4E8795CE1C8}"/>
                      </a:ext>
                    </a:extLst>
                  </p:cNvPr>
                  <p:cNvSpPr/>
                  <p:nvPr/>
                </p:nvSpPr>
                <p:spPr>
                  <a:xfrm>
                    <a:off x="-2181624" y="1122329"/>
                    <a:ext cx="132702" cy="71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02" h="71184" stroke="0">
                        <a:moveTo>
                          <a:pt x="0" y="0"/>
                        </a:moveTo>
                        <a:lnTo>
                          <a:pt x="0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  <a:path w="132702" h="71184" fill="none">
                        <a:moveTo>
                          <a:pt x="0" y="0"/>
                        </a:moveTo>
                        <a:lnTo>
                          <a:pt x="0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138" name="자유형: 도형 137">
                    <a:extLst>
                      <a:ext uri="{FF2B5EF4-FFF2-40B4-BE49-F238E27FC236}">
                        <a16:creationId xmlns:a16="http://schemas.microsoft.com/office/drawing/2014/main" id="{CA2A661D-8BED-2193-B50F-B85AF96BF163}"/>
                      </a:ext>
                    </a:extLst>
                  </p:cNvPr>
                  <p:cNvSpPr/>
                  <p:nvPr/>
                </p:nvSpPr>
                <p:spPr>
                  <a:xfrm>
                    <a:off x="-2181623" y="1212262"/>
                    <a:ext cx="133492" cy="7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92" h="76268" stroke="0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3"/>
                        </a:lnTo>
                        <a:lnTo>
                          <a:pt x="0" y="0"/>
                        </a:lnTo>
                        <a:close/>
                      </a:path>
                      <a:path w="133492" h="76268" fill="none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139" name="자유형: 도형 138">
                    <a:extLst>
                      <a:ext uri="{FF2B5EF4-FFF2-40B4-BE49-F238E27FC236}">
                        <a16:creationId xmlns:a16="http://schemas.microsoft.com/office/drawing/2014/main" id="{947F6494-8DA6-E766-3D8D-FC6CC44E39D4}"/>
                      </a:ext>
                    </a:extLst>
                  </p:cNvPr>
                  <p:cNvSpPr/>
                  <p:nvPr/>
                </p:nvSpPr>
                <p:spPr>
                  <a:xfrm>
                    <a:off x="-2182414" y="1307597"/>
                    <a:ext cx="134281" cy="74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81" h="74680" stroke="0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  <a:path w="134281" h="74680" fill="none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140" name="자유형: 도형 139">
                    <a:extLst>
                      <a:ext uri="{FF2B5EF4-FFF2-40B4-BE49-F238E27FC236}">
                        <a16:creationId xmlns:a16="http://schemas.microsoft.com/office/drawing/2014/main" id="{D241B195-138C-240E-1307-67C45A5C2A58}"/>
                      </a:ext>
                    </a:extLst>
                  </p:cNvPr>
                  <p:cNvSpPr/>
                  <p:nvPr/>
                </p:nvSpPr>
                <p:spPr>
                  <a:xfrm>
                    <a:off x="-2182414" y="1401342"/>
                    <a:ext cx="134281" cy="77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81" h="77062" stroke="0">
                        <a:moveTo>
                          <a:pt x="0" y="0"/>
                        </a:moveTo>
                        <a:lnTo>
                          <a:pt x="134281" y="62762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  <a:path w="134281" h="77062" fill="none">
                        <a:moveTo>
                          <a:pt x="0" y="0"/>
                        </a:moveTo>
                        <a:lnTo>
                          <a:pt x="134281" y="62762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141" name="자유형: 도형 140">
                    <a:extLst>
                      <a:ext uri="{FF2B5EF4-FFF2-40B4-BE49-F238E27FC236}">
                        <a16:creationId xmlns:a16="http://schemas.microsoft.com/office/drawing/2014/main" id="{553C32CC-FC64-A359-BC98-087A83A52D6E}"/>
                      </a:ext>
                    </a:extLst>
                  </p:cNvPr>
                  <p:cNvSpPr/>
                  <p:nvPr/>
                </p:nvSpPr>
                <p:spPr>
                  <a:xfrm>
                    <a:off x="-2174515" y="1125507"/>
                    <a:ext cx="111533" cy="64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4511" stroke="0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  <a:path w="111533" h="64511" fill="none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42" name="자유형: 도형 141">
                    <a:extLst>
                      <a:ext uri="{FF2B5EF4-FFF2-40B4-BE49-F238E27FC236}">
                        <a16:creationId xmlns:a16="http://schemas.microsoft.com/office/drawing/2014/main" id="{734F203A-48A0-328F-109F-50E814B9A6C1}"/>
                      </a:ext>
                    </a:extLst>
                  </p:cNvPr>
                  <p:cNvSpPr/>
                  <p:nvPr/>
                </p:nvSpPr>
                <p:spPr>
                  <a:xfrm>
                    <a:off x="-2176253" y="1213850"/>
                    <a:ext cx="111217" cy="68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17" h="68642" stroke="0">
                        <a:moveTo>
                          <a:pt x="0" y="0"/>
                        </a:moveTo>
                        <a:lnTo>
                          <a:pt x="99211" y="45761"/>
                        </a:lnTo>
                        <a:lnTo>
                          <a:pt x="111217" y="68642"/>
                        </a:lnTo>
                        <a:lnTo>
                          <a:pt x="0" y="18432"/>
                        </a:lnTo>
                        <a:lnTo>
                          <a:pt x="0" y="0"/>
                        </a:lnTo>
                        <a:close/>
                      </a:path>
                      <a:path w="111217" h="68642" fill="none">
                        <a:moveTo>
                          <a:pt x="0" y="0"/>
                        </a:moveTo>
                        <a:lnTo>
                          <a:pt x="99211" y="45761"/>
                        </a:lnTo>
                        <a:lnTo>
                          <a:pt x="111217" y="68642"/>
                        </a:lnTo>
                        <a:lnTo>
                          <a:pt x="0" y="18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43" name="자유형: 도형 142">
                    <a:extLst>
                      <a:ext uri="{FF2B5EF4-FFF2-40B4-BE49-F238E27FC236}">
                        <a16:creationId xmlns:a16="http://schemas.microsoft.com/office/drawing/2014/main" id="{1B8D5851-85E3-7B6C-61EC-20F784A7752C}"/>
                      </a:ext>
                    </a:extLst>
                  </p:cNvPr>
                  <p:cNvSpPr/>
                  <p:nvPr/>
                </p:nvSpPr>
                <p:spPr>
                  <a:xfrm>
                    <a:off x="-2174989" y="1310457"/>
                    <a:ext cx="111533" cy="66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6735" stroke="0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0" y="17160"/>
                        </a:lnTo>
                        <a:lnTo>
                          <a:pt x="0" y="0"/>
                        </a:lnTo>
                        <a:close/>
                      </a:path>
                      <a:path w="111533" h="66735" fill="none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0" y="171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44" name="자유형: 도형 143">
                    <a:extLst>
                      <a:ext uri="{FF2B5EF4-FFF2-40B4-BE49-F238E27FC236}">
                        <a16:creationId xmlns:a16="http://schemas.microsoft.com/office/drawing/2014/main" id="{6F831BBB-6A44-3BC2-83F7-95B11F5B380A}"/>
                      </a:ext>
                    </a:extLst>
                  </p:cNvPr>
                  <p:cNvSpPr/>
                  <p:nvPr/>
                </p:nvSpPr>
                <p:spPr>
                  <a:xfrm>
                    <a:off x="-2174989" y="1405656"/>
                    <a:ext cx="111533" cy="64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4511" stroke="0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  <a:path w="111533" h="64511" fill="none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45" name="자유형: 도형 144">
                    <a:extLst>
                      <a:ext uri="{FF2B5EF4-FFF2-40B4-BE49-F238E27FC236}">
                        <a16:creationId xmlns:a16="http://schemas.microsoft.com/office/drawing/2014/main" id="{8A10F3D1-F43F-4446-B2FA-CB4D8CD70175}"/>
                      </a:ext>
                    </a:extLst>
                  </p:cNvPr>
                  <p:cNvSpPr/>
                  <p:nvPr/>
                </p:nvSpPr>
                <p:spPr>
                  <a:xfrm>
                    <a:off x="-2174989" y="1405654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46" name="자유형: 도형 145">
                    <a:extLst>
                      <a:ext uri="{FF2B5EF4-FFF2-40B4-BE49-F238E27FC236}">
                        <a16:creationId xmlns:a16="http://schemas.microsoft.com/office/drawing/2014/main" id="{EA01817F-C32C-F067-C786-ADF00EA5BDFB}"/>
                      </a:ext>
                    </a:extLst>
                  </p:cNvPr>
                  <p:cNvSpPr/>
                  <p:nvPr/>
                </p:nvSpPr>
                <p:spPr>
                  <a:xfrm>
                    <a:off x="-2173093" y="1310070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47" name="자유형: 도형 146">
                    <a:extLst>
                      <a:ext uri="{FF2B5EF4-FFF2-40B4-BE49-F238E27FC236}">
                        <a16:creationId xmlns:a16="http://schemas.microsoft.com/office/drawing/2014/main" id="{6C98AEC9-AF1A-BE57-E73F-F513991B76BC}"/>
                      </a:ext>
                    </a:extLst>
                  </p:cNvPr>
                  <p:cNvSpPr/>
                  <p:nvPr/>
                </p:nvSpPr>
                <p:spPr>
                  <a:xfrm>
                    <a:off x="-2172697" y="1216642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48" name="자유형: 도형 147">
                    <a:extLst>
                      <a:ext uri="{FF2B5EF4-FFF2-40B4-BE49-F238E27FC236}">
                        <a16:creationId xmlns:a16="http://schemas.microsoft.com/office/drawing/2014/main" id="{864EC450-DA28-8912-EDF1-E93FAF9888DA}"/>
                      </a:ext>
                    </a:extLst>
                  </p:cNvPr>
                  <p:cNvSpPr/>
                  <p:nvPr/>
                </p:nvSpPr>
                <p:spPr>
                  <a:xfrm>
                    <a:off x="-2172697" y="1124167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</p:grpSp>
          </p:grpSp>
          <p:grpSp>
            <p:nvGrpSpPr>
              <p:cNvPr id="122" name="Highlight Cylinder">
                <a:extLst>
                  <a:ext uri="{FF2B5EF4-FFF2-40B4-BE49-F238E27FC236}">
                    <a16:creationId xmlns:a16="http://schemas.microsoft.com/office/drawing/2014/main" id="{9570B82B-88C6-7020-2383-BD6748033EEE}"/>
                  </a:ext>
                </a:extLst>
              </p:cNvPr>
              <p:cNvGrpSpPr/>
              <p:nvPr/>
            </p:nvGrpSpPr>
            <p:grpSpPr>
              <a:xfrm>
                <a:off x="-1918818" y="1336768"/>
                <a:ext cx="250040" cy="405796"/>
                <a:chOff x="-1918818" y="1336768"/>
                <a:chExt cx="250040" cy="405796"/>
              </a:xfrm>
            </p:grpSpPr>
            <p:sp>
              <p:nvSpPr>
                <p:cNvPr id="124" name="Database">
                  <a:extLst>
                    <a:ext uri="{FF2B5EF4-FFF2-40B4-BE49-F238E27FC236}">
                      <a16:creationId xmlns:a16="http://schemas.microsoft.com/office/drawing/2014/main" id="{EE44C348-712C-10D5-7DA8-705984512236}"/>
                    </a:ext>
                  </a:extLst>
                </p:cNvPr>
                <p:cNvSpPr/>
                <p:nvPr/>
              </p:nvSpPr>
              <p:spPr>
                <a:xfrm>
                  <a:off x="-1918818" y="1396777"/>
                  <a:ext cx="250040" cy="345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40" h="345787" stroke="0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  <a:path w="250040" h="345787" fill="none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CBF2"/>
                    </a:gs>
                    <a:gs pos="25000">
                      <a:srgbClr val="DEE7F9"/>
                    </a:gs>
                    <a:gs pos="50000">
                      <a:srgbClr val="B6CBF2"/>
                    </a:gs>
                    <a:gs pos="75000">
                      <a:srgbClr val="A0B2D5"/>
                    </a:gs>
                    <a:gs pos="100000">
                      <a:srgbClr val="AEC2E7"/>
                    </a:gs>
                  </a:gsLst>
                  <a:lin ang="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miter/>
                </a:ln>
              </p:spPr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0811A40F-357E-7D33-592F-D9A959E6B427}"/>
                    </a:ext>
                  </a:extLst>
                </p:cNvPr>
                <p:cNvSpPr/>
                <p:nvPr/>
              </p:nvSpPr>
              <p:spPr>
                <a:xfrm>
                  <a:off x="-1918818" y="1336768"/>
                  <a:ext cx="250040" cy="12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40" h="120019" stroke="0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  <a:path w="250040" h="120019" fill="none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</a:pathLst>
                </a:custGeom>
                <a:gradFill>
                  <a:gsLst>
                    <a:gs pos="20000">
                      <a:srgbClr val="D7E2F7"/>
                    </a:gs>
                    <a:gs pos="100000">
                      <a:srgbClr val="AEC2E7"/>
                    </a:gs>
                  </a:gsLst>
                  <a:lin ang="1680000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miter/>
                </a:ln>
              </p:spPr>
            </p:sp>
          </p:grpSp>
          <p:sp>
            <p:nvSpPr>
              <p:cNvPr id="123" name="Text 536">
                <a:extLst>
                  <a:ext uri="{FF2B5EF4-FFF2-40B4-BE49-F238E27FC236}">
                    <a16:creationId xmlns:a16="http://schemas.microsoft.com/office/drawing/2014/main" id="{47C79C0A-39F2-2D3E-9182-301E218DA390}"/>
                  </a:ext>
                </a:extLst>
              </p:cNvPr>
              <p:cNvSpPr txBox="1"/>
              <p:nvPr/>
            </p:nvSpPr>
            <p:spPr>
              <a:xfrm>
                <a:off x="-2687482" y="1762325"/>
                <a:ext cx="1451600" cy="143622"/>
              </a:xfrm>
              <a:prstGeom prst="rect">
                <a:avLst/>
              </a:prstGeom>
              <a:noFill/>
            </p:spPr>
            <p:txBody>
              <a:bodyPr wrap="none" lIns="38100" tIns="38100" rIns="38100" bIns="38100" rtlCol="0" anchor="ctr"/>
              <a:lstStyle/>
              <a:p>
                <a:pPr algn="ctr"/>
                <a:r>
                  <a:rPr lang="zh-CN" altLang="en-US" sz="912" b="1" dirty="0">
                    <a:solidFill>
                      <a:srgbClr val="191919"/>
                    </a:solidFill>
                    <a:latin typeface="Arial"/>
                    <a:ea typeface="Arial"/>
                    <a:cs typeface="Arial"/>
                  </a:rPr>
                  <a:t>서울시 5대 범죄현황 DB</a:t>
                </a:r>
              </a:p>
            </p:txBody>
          </p:sp>
        </p:grpSp>
        <p:grpSp>
          <p:nvGrpSpPr>
            <p:cNvPr id="179" name="데이터베이스 서버">
              <a:extLst>
                <a:ext uri="{FF2B5EF4-FFF2-40B4-BE49-F238E27FC236}">
                  <a16:creationId xmlns:a16="http://schemas.microsoft.com/office/drawing/2014/main" id="{E206C6F5-C4B5-AB70-A9B1-59E054248D96}"/>
                </a:ext>
              </a:extLst>
            </p:cNvPr>
            <p:cNvGrpSpPr/>
            <p:nvPr/>
          </p:nvGrpSpPr>
          <p:grpSpPr>
            <a:xfrm>
              <a:off x="311119" y="2863110"/>
              <a:ext cx="1466800" cy="1105411"/>
              <a:chOff x="-2695082" y="2054536"/>
              <a:chExt cx="1466800" cy="1105411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59201E88-B0E0-9BAD-4CDA-C266A2C7AB07}"/>
                  </a:ext>
                </a:extLst>
              </p:cNvPr>
              <p:cNvGrpSpPr/>
              <p:nvPr/>
            </p:nvGrpSpPr>
            <p:grpSpPr>
              <a:xfrm>
                <a:off x="-2318962" y="2054536"/>
                <a:ext cx="714480" cy="940286"/>
                <a:chOff x="-2318962" y="2054536"/>
                <a:chExt cx="714480" cy="940286"/>
              </a:xfrm>
            </p:grpSpPr>
            <p:sp>
              <p:nvSpPr>
                <p:cNvPr id="156" name="자유형: 도형 155">
                  <a:extLst>
                    <a:ext uri="{FF2B5EF4-FFF2-40B4-BE49-F238E27FC236}">
                      <a16:creationId xmlns:a16="http://schemas.microsoft.com/office/drawing/2014/main" id="{F93D1281-416F-3E56-E7B8-DE850C5489D6}"/>
                    </a:ext>
                  </a:extLst>
                </p:cNvPr>
                <p:cNvSpPr/>
                <p:nvPr/>
              </p:nvSpPr>
              <p:spPr>
                <a:xfrm>
                  <a:off x="-2317060" y="2054536"/>
                  <a:ext cx="710754" cy="357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754" h="357061" stroke="0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  <a:path w="710754" h="357061" fill="none">
                      <a:moveTo>
                        <a:pt x="0" y="190753"/>
                      </a:moveTo>
                      <a:lnTo>
                        <a:pt x="4941" y="177601"/>
                      </a:lnTo>
                      <a:lnTo>
                        <a:pt x="426245" y="0"/>
                      </a:lnTo>
                      <a:lnTo>
                        <a:pt x="710754" y="73420"/>
                      </a:lnTo>
                      <a:lnTo>
                        <a:pt x="278321" y="357061"/>
                      </a:lnTo>
                      <a:lnTo>
                        <a:pt x="0" y="19075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373737"/>
                    </a:gs>
                    <a:gs pos="52000">
                      <a:srgbClr val="494949"/>
                    </a:gs>
                    <a:gs pos="3000">
                      <a:srgbClr val="474747"/>
                    </a:gs>
                  </a:gsLst>
                  <a:lin ang="3960000" scaled="0"/>
                </a:gradFill>
                <a:ln w="7600" cap="flat">
                  <a:solidFill>
                    <a:srgbClr val="3A3A3A"/>
                  </a:solidFill>
                  <a:miter/>
                </a:ln>
              </p:spPr>
            </p:sp>
            <p:sp>
              <p:nvSpPr>
                <p:cNvPr id="157" name="자유형: 도형 156">
                  <a:extLst>
                    <a:ext uri="{FF2B5EF4-FFF2-40B4-BE49-F238E27FC236}">
                      <a16:creationId xmlns:a16="http://schemas.microsoft.com/office/drawing/2014/main" id="{7157A7F7-AD32-D367-E075-8BC9D683F0C6}"/>
                    </a:ext>
                  </a:extLst>
                </p:cNvPr>
                <p:cNvSpPr/>
                <p:nvPr/>
              </p:nvSpPr>
              <p:spPr>
                <a:xfrm>
                  <a:off x="-2166394" y="2136535"/>
                  <a:ext cx="561912" cy="85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12" h="857698" stroke="0">
                      <a:moveTo>
                        <a:pt x="111672" y="857698"/>
                      </a:moveTo>
                      <a:lnTo>
                        <a:pt x="561912" y="613117"/>
                      </a:lnTo>
                      <a:lnTo>
                        <a:pt x="561912" y="0"/>
                      </a:lnTo>
                      <a:lnTo>
                        <a:pt x="118175" y="201027"/>
                      </a:lnTo>
                      <a:lnTo>
                        <a:pt x="0" y="557812"/>
                      </a:lnTo>
                      <a:lnTo>
                        <a:pt x="111672" y="857698"/>
                      </a:lnTo>
                      <a:close/>
                    </a:path>
                    <a:path w="561912" h="857698" fill="none">
                      <a:moveTo>
                        <a:pt x="111672" y="857698"/>
                      </a:moveTo>
                      <a:lnTo>
                        <a:pt x="561912" y="613117"/>
                      </a:lnTo>
                      <a:lnTo>
                        <a:pt x="561912" y="0"/>
                      </a:lnTo>
                      <a:lnTo>
                        <a:pt x="118175" y="201027"/>
                      </a:lnTo>
                      <a:lnTo>
                        <a:pt x="0" y="557812"/>
                      </a:lnTo>
                      <a:lnTo>
                        <a:pt x="111672" y="85769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7600" cap="flat">
                  <a:solidFill>
                    <a:srgbClr val="414141"/>
                  </a:solidFill>
                  <a:miter/>
                </a:ln>
              </p:spPr>
            </p:sp>
            <p:sp>
              <p:nvSpPr>
                <p:cNvPr id="158" name="자유형: 도형 157">
                  <a:extLst>
                    <a:ext uri="{FF2B5EF4-FFF2-40B4-BE49-F238E27FC236}">
                      <a16:creationId xmlns:a16="http://schemas.microsoft.com/office/drawing/2014/main" id="{A0206BF6-64BD-0DD9-046C-64EBA50A8191}"/>
                    </a:ext>
                  </a:extLst>
                </p:cNvPr>
                <p:cNvSpPr/>
                <p:nvPr/>
              </p:nvSpPr>
              <p:spPr>
                <a:xfrm>
                  <a:off x="-2318962" y="2232162"/>
                  <a:ext cx="270885" cy="76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885" h="761938" stroke="0">
                      <a:moveTo>
                        <a:pt x="8950" y="0"/>
                      </a:moveTo>
                      <a:lnTo>
                        <a:pt x="261548" y="99588"/>
                      </a:lnTo>
                      <a:cubicBezTo>
                        <a:pt x="267086" y="101029"/>
                        <a:pt x="269976" y="106117"/>
                        <a:pt x="270885" y="108838"/>
                      </a:cubicBezTo>
                      <a:lnTo>
                        <a:pt x="270885" y="753922"/>
                      </a:lnTo>
                      <a:cubicBezTo>
                        <a:pt x="270885" y="759031"/>
                        <a:pt x="266385" y="761938"/>
                        <a:pt x="261304" y="761938"/>
                      </a:cubicBezTo>
                      <a:lnTo>
                        <a:pt x="9220" y="638295"/>
                      </a:lnTo>
                      <a:cubicBezTo>
                        <a:pt x="2163" y="634530"/>
                        <a:pt x="1035" y="632593"/>
                        <a:pt x="0" y="629045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  <a:path w="270885" h="761938" fill="none">
                      <a:moveTo>
                        <a:pt x="8950" y="0"/>
                      </a:moveTo>
                      <a:lnTo>
                        <a:pt x="261548" y="99588"/>
                      </a:lnTo>
                      <a:cubicBezTo>
                        <a:pt x="267086" y="101029"/>
                        <a:pt x="269976" y="106117"/>
                        <a:pt x="270885" y="108838"/>
                      </a:cubicBezTo>
                      <a:lnTo>
                        <a:pt x="270885" y="753922"/>
                      </a:lnTo>
                      <a:cubicBezTo>
                        <a:pt x="270885" y="759031"/>
                        <a:pt x="266385" y="761938"/>
                        <a:pt x="261304" y="761938"/>
                      </a:cubicBezTo>
                      <a:lnTo>
                        <a:pt x="9220" y="638295"/>
                      </a:lnTo>
                      <a:cubicBezTo>
                        <a:pt x="2163" y="634530"/>
                        <a:pt x="1035" y="632593"/>
                        <a:pt x="0" y="629045"/>
                      </a:cubicBezTo>
                      <a:lnTo>
                        <a:pt x="0" y="8711"/>
                      </a:lnTo>
                      <a:cubicBezTo>
                        <a:pt x="0" y="3603"/>
                        <a:pt x="3871" y="0"/>
                        <a:pt x="8950" y="0"/>
                      </a:cubicBezTo>
                      <a:close/>
                    </a:path>
                  </a:pathLst>
                </a:custGeom>
                <a:gradFill>
                  <a:gsLst>
                    <a:gs pos="14000">
                      <a:srgbClr val="343434"/>
                    </a:gs>
                    <a:gs pos="66000">
                      <a:srgbClr val="383838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solidFill>
                    <a:srgbClr val="424242"/>
                  </a:solidFill>
                  <a:miter/>
                </a:ln>
              </p:spPr>
            </p:sp>
            <p:sp>
              <p:nvSpPr>
                <p:cNvPr id="159" name="자유형: 도형 158">
                  <a:extLst>
                    <a:ext uri="{FF2B5EF4-FFF2-40B4-BE49-F238E27FC236}">
                      <a16:creationId xmlns:a16="http://schemas.microsoft.com/office/drawing/2014/main" id="{C4A0F211-1A5D-7ABB-9275-56EF30CECCD1}"/>
                    </a:ext>
                  </a:extLst>
                </p:cNvPr>
                <p:cNvSpPr/>
                <p:nvPr/>
              </p:nvSpPr>
              <p:spPr>
                <a:xfrm>
                  <a:off x="-2075782" y="2121801"/>
                  <a:ext cx="471145" cy="251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145" h="251448" stroke="0">
                      <a:moveTo>
                        <a:pt x="0" y="204954"/>
                      </a:moveTo>
                      <a:cubicBezTo>
                        <a:pt x="19165" y="212950"/>
                        <a:pt x="21488" y="212581"/>
                        <a:pt x="35390" y="224656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1" y="18354"/>
                      </a:lnTo>
                      <a:cubicBezTo>
                        <a:pt x="470411" y="18354"/>
                        <a:pt x="472754" y="9261"/>
                        <a:pt x="469070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  <a:path w="471145" h="251448" fill="none">
                      <a:moveTo>
                        <a:pt x="0" y="204954"/>
                      </a:moveTo>
                      <a:cubicBezTo>
                        <a:pt x="19165" y="212950"/>
                        <a:pt x="21488" y="212581"/>
                        <a:pt x="35390" y="224656"/>
                      </a:cubicBezTo>
                      <a:cubicBezTo>
                        <a:pt x="43107" y="231359"/>
                        <a:pt x="46765" y="251448"/>
                        <a:pt x="46765" y="251448"/>
                      </a:cubicBezTo>
                      <a:lnTo>
                        <a:pt x="470411" y="18354"/>
                      </a:lnTo>
                      <a:cubicBezTo>
                        <a:pt x="470411" y="18354"/>
                        <a:pt x="472754" y="9261"/>
                        <a:pt x="469070" y="6231"/>
                      </a:cubicBezTo>
                      <a:cubicBezTo>
                        <a:pt x="465944" y="3658"/>
                        <a:pt x="439479" y="0"/>
                        <a:pt x="439479" y="0"/>
                      </a:cubicBezTo>
                      <a:lnTo>
                        <a:pt x="0" y="204954"/>
                      </a:lnTo>
                      <a:close/>
                    </a:path>
                  </a:pathLst>
                </a:custGeom>
                <a:gradFill>
                  <a:gsLst>
                    <a:gs pos="45000">
                      <a:srgbClr val="4A4A4A"/>
                    </a:gs>
                    <a:gs pos="49000">
                      <a:srgbClr val="565656"/>
                    </a:gs>
                    <a:gs pos="51000">
                      <a:srgbClr val="414141"/>
                    </a:gs>
                  </a:gsLst>
                  <a:lin ang="3840000" scaled="0"/>
                </a:gradFill>
                <a:ln w="7600" cap="flat">
                  <a:noFill/>
                  <a:miter/>
                </a:ln>
              </p:spPr>
            </p:sp>
            <p:sp>
              <p:nvSpPr>
                <p:cNvPr id="160" name="자유형: 도형 159">
                  <a:extLst>
                    <a:ext uri="{FF2B5EF4-FFF2-40B4-BE49-F238E27FC236}">
                      <a16:creationId xmlns:a16="http://schemas.microsoft.com/office/drawing/2014/main" id="{C3446B9A-69C1-D1E3-0A2F-4C7A43A6C525}"/>
                    </a:ext>
                  </a:extLst>
                </p:cNvPr>
                <p:cNvSpPr/>
                <p:nvPr/>
              </p:nvSpPr>
              <p:spPr>
                <a:xfrm>
                  <a:off x="-2078302" y="2324847"/>
                  <a:ext cx="49289" cy="66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89" h="669975" stroke="0">
                      <a:moveTo>
                        <a:pt x="0" y="0"/>
                      </a:moveTo>
                      <a:cubicBezTo>
                        <a:pt x="11934" y="0"/>
                        <a:pt x="47142" y="16525"/>
                        <a:pt x="49006" y="45284"/>
                      </a:cubicBezTo>
                      <a:cubicBezTo>
                        <a:pt x="49642" y="55088"/>
                        <a:pt x="49006" y="653048"/>
                        <a:pt x="49006" y="653048"/>
                      </a:cubicBezTo>
                      <a:cubicBezTo>
                        <a:pt x="49006" y="653048"/>
                        <a:pt x="25046" y="672344"/>
                        <a:pt x="22272" y="669732"/>
                      </a:cubicBezTo>
                      <a:cubicBezTo>
                        <a:pt x="19498" y="666432"/>
                        <a:pt x="0" y="659859"/>
                        <a:pt x="0" y="659859"/>
                      </a:cubicBezTo>
                      <a:lnTo>
                        <a:pt x="0" y="0"/>
                      </a:lnTo>
                      <a:close/>
                    </a:path>
                    <a:path w="49289" h="669975" fill="none">
                      <a:moveTo>
                        <a:pt x="0" y="0"/>
                      </a:moveTo>
                      <a:cubicBezTo>
                        <a:pt x="11934" y="0"/>
                        <a:pt x="47142" y="16525"/>
                        <a:pt x="49006" y="45284"/>
                      </a:cubicBezTo>
                      <a:cubicBezTo>
                        <a:pt x="49642" y="55088"/>
                        <a:pt x="49006" y="653048"/>
                        <a:pt x="49006" y="653048"/>
                      </a:cubicBezTo>
                      <a:cubicBezTo>
                        <a:pt x="49006" y="653048"/>
                        <a:pt x="25046" y="672344"/>
                        <a:pt x="22272" y="669732"/>
                      </a:cubicBezTo>
                      <a:cubicBezTo>
                        <a:pt x="19498" y="666432"/>
                        <a:pt x="0" y="659859"/>
                        <a:pt x="0" y="65985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14141"/>
                    </a:gs>
                    <a:gs pos="25000">
                      <a:srgbClr val="4C4C4C"/>
                    </a:gs>
                    <a:gs pos="100000">
                      <a:srgbClr val="353535"/>
                    </a:gs>
                  </a:gsLst>
                  <a:lin ang="10800000" scaled="0"/>
                </a:gradFill>
                <a:ln w="7600" cap="flat">
                  <a:noFill/>
                  <a:miter/>
                </a:ln>
              </p:spPr>
            </p:sp>
            <p:sp>
              <p:nvSpPr>
                <p:cNvPr id="161" name="자유형: 도형 160">
                  <a:extLst>
                    <a:ext uri="{FF2B5EF4-FFF2-40B4-BE49-F238E27FC236}">
                      <a16:creationId xmlns:a16="http://schemas.microsoft.com/office/drawing/2014/main" id="{339FD3DD-7778-AF4F-6E35-8E8F63B59AA8}"/>
                    </a:ext>
                  </a:extLst>
                </p:cNvPr>
                <p:cNvSpPr/>
                <p:nvPr/>
              </p:nvSpPr>
              <p:spPr>
                <a:xfrm>
                  <a:off x="-2317981" y="2236825"/>
                  <a:ext cx="161333" cy="6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33" h="668000" stroke="0">
                      <a:moveTo>
                        <a:pt x="161333" y="54868"/>
                      </a:moveTo>
                      <a:lnTo>
                        <a:pt x="80702" y="668000"/>
                      </a:lnTo>
                      <a:lnTo>
                        <a:pt x="0" y="633649"/>
                      </a:lnTo>
                      <a:lnTo>
                        <a:pt x="0" y="2473"/>
                      </a:lnTo>
                      <a:cubicBezTo>
                        <a:pt x="0" y="2473"/>
                        <a:pt x="-2352" y="-2269"/>
                        <a:pt x="9520" y="1379"/>
                      </a:cubicBezTo>
                      <a:lnTo>
                        <a:pt x="161333" y="54868"/>
                      </a:lnTo>
                      <a:close/>
                    </a:path>
                    <a:path w="161333" h="668000" fill="none">
                      <a:moveTo>
                        <a:pt x="161333" y="54868"/>
                      </a:moveTo>
                      <a:lnTo>
                        <a:pt x="80702" y="668000"/>
                      </a:lnTo>
                      <a:lnTo>
                        <a:pt x="0" y="633649"/>
                      </a:lnTo>
                      <a:lnTo>
                        <a:pt x="0" y="2473"/>
                      </a:lnTo>
                      <a:cubicBezTo>
                        <a:pt x="0" y="2473"/>
                        <a:pt x="-2352" y="-2269"/>
                        <a:pt x="9520" y="1379"/>
                      </a:cubicBezTo>
                      <a:lnTo>
                        <a:pt x="161333" y="5486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F8F8F">
                        <a:alpha val="20000"/>
                      </a:srgbClr>
                    </a:gs>
                    <a:gs pos="52000">
                      <a:srgbClr val="686868">
                        <a:alpha val="0"/>
                      </a:srgbClr>
                    </a:gs>
                  </a:gsLst>
                  <a:lin ang="11400000" scaled="0"/>
                </a:gradFill>
                <a:ln w="7600" cap="flat">
                  <a:noFill/>
                  <a:miter/>
                </a:ln>
              </p:spPr>
            </p:sp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0B2D1DE1-B33D-BDAD-D767-F12507D201FC}"/>
                    </a:ext>
                  </a:extLst>
                </p:cNvPr>
                <p:cNvGrpSpPr/>
                <p:nvPr/>
              </p:nvGrpSpPr>
              <p:grpSpPr>
                <a:xfrm>
                  <a:off x="-2318274" y="2313045"/>
                  <a:ext cx="270143" cy="419359"/>
                  <a:chOff x="-2318274" y="2313045"/>
                  <a:chExt cx="270143" cy="419359"/>
                </a:xfrm>
              </p:grpSpPr>
              <p:sp>
                <p:nvSpPr>
                  <p:cNvPr id="163" name="자유형: 도형 162">
                    <a:extLst>
                      <a:ext uri="{FF2B5EF4-FFF2-40B4-BE49-F238E27FC236}">
                        <a16:creationId xmlns:a16="http://schemas.microsoft.com/office/drawing/2014/main" id="{4E7AEE09-44CF-522F-B9D9-59AAFE9B3092}"/>
                      </a:ext>
                    </a:extLst>
                  </p:cNvPr>
                  <p:cNvSpPr/>
                  <p:nvPr/>
                </p:nvSpPr>
                <p:spPr>
                  <a:xfrm>
                    <a:off x="-2317314" y="2313045"/>
                    <a:ext cx="147538" cy="817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38" h="81715" stroke="0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  <a:path w="147538" h="81715" fill="none">
                        <a:moveTo>
                          <a:pt x="0" y="0"/>
                        </a:moveTo>
                        <a:lnTo>
                          <a:pt x="0" y="13506"/>
                        </a:lnTo>
                        <a:lnTo>
                          <a:pt x="147538" y="81715"/>
                        </a:lnTo>
                        <a:lnTo>
                          <a:pt x="147538" y="674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164" name="자유형: 도형 163">
                    <a:extLst>
                      <a:ext uri="{FF2B5EF4-FFF2-40B4-BE49-F238E27FC236}">
                        <a16:creationId xmlns:a16="http://schemas.microsoft.com/office/drawing/2014/main" id="{E136EB94-3742-C25E-339A-2CD50F301503}"/>
                      </a:ext>
                    </a:extLst>
                  </p:cNvPr>
                  <p:cNvSpPr/>
                  <p:nvPr/>
                </p:nvSpPr>
                <p:spPr>
                  <a:xfrm>
                    <a:off x="-2317314" y="2405175"/>
                    <a:ext cx="147538" cy="82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38" h="82538" stroke="0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4"/>
                        </a:lnTo>
                        <a:lnTo>
                          <a:pt x="0" y="0"/>
                        </a:lnTo>
                        <a:close/>
                      </a:path>
                      <a:path w="147538" h="82538" fill="none">
                        <a:moveTo>
                          <a:pt x="0" y="0"/>
                        </a:moveTo>
                        <a:lnTo>
                          <a:pt x="0" y="15095"/>
                        </a:lnTo>
                        <a:lnTo>
                          <a:pt x="147538" y="82538"/>
                        </a:lnTo>
                        <a:lnTo>
                          <a:pt x="147538" y="658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165" name="자유형: 도형 164">
                    <a:extLst>
                      <a:ext uri="{FF2B5EF4-FFF2-40B4-BE49-F238E27FC236}">
                        <a16:creationId xmlns:a16="http://schemas.microsoft.com/office/drawing/2014/main" id="{C4DF6843-0DBE-C5D9-A136-E32F271DEDD3}"/>
                      </a:ext>
                    </a:extLst>
                  </p:cNvPr>
                  <p:cNvSpPr/>
                  <p:nvPr/>
                </p:nvSpPr>
                <p:spPr>
                  <a:xfrm>
                    <a:off x="-2318274" y="2498039"/>
                    <a:ext cx="148500" cy="84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00" h="84213" stroke="0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  <a:path w="148500" h="84213" fill="none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8500" y="84213"/>
                        </a:lnTo>
                        <a:lnTo>
                          <a:pt x="148500" y="6911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166" name="자유형: 도형 165">
                    <a:extLst>
                      <a:ext uri="{FF2B5EF4-FFF2-40B4-BE49-F238E27FC236}">
                        <a16:creationId xmlns:a16="http://schemas.microsoft.com/office/drawing/2014/main" id="{313223F7-7382-B4BD-40C3-50087EF97CBF}"/>
                      </a:ext>
                    </a:extLst>
                  </p:cNvPr>
                  <p:cNvSpPr/>
                  <p:nvPr/>
                </p:nvSpPr>
                <p:spPr>
                  <a:xfrm>
                    <a:off x="-2316957" y="2594169"/>
                    <a:ext cx="146324" cy="826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24" h="82624" stroke="0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29"/>
                        </a:lnTo>
                        <a:lnTo>
                          <a:pt x="0" y="0"/>
                        </a:lnTo>
                        <a:close/>
                      </a:path>
                      <a:path w="146324" h="82624" fill="none">
                        <a:moveTo>
                          <a:pt x="0" y="0"/>
                        </a:moveTo>
                        <a:lnTo>
                          <a:pt x="0" y="15889"/>
                        </a:lnTo>
                        <a:lnTo>
                          <a:pt x="146324" y="82624"/>
                        </a:lnTo>
                        <a:lnTo>
                          <a:pt x="146324" y="675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333333"/>
                      </a:gs>
                      <a:gs pos="100000">
                        <a:srgbClr val="000000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solidFill>
                      <a:srgbClr val="292929"/>
                    </a:solidFill>
                    <a:miter/>
                  </a:ln>
                </p:spPr>
              </p:sp>
              <p:sp>
                <p:nvSpPr>
                  <p:cNvPr id="167" name="자유형: 도형 166">
                    <a:extLst>
                      <a:ext uri="{FF2B5EF4-FFF2-40B4-BE49-F238E27FC236}">
                        <a16:creationId xmlns:a16="http://schemas.microsoft.com/office/drawing/2014/main" id="{5A056FD8-ADFF-87D0-7A85-D741DFC8538A}"/>
                      </a:ext>
                    </a:extLst>
                  </p:cNvPr>
                  <p:cNvSpPr/>
                  <p:nvPr/>
                </p:nvSpPr>
                <p:spPr>
                  <a:xfrm>
                    <a:off x="-2181624" y="2376329"/>
                    <a:ext cx="132702" cy="71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02" h="71184" stroke="0">
                        <a:moveTo>
                          <a:pt x="0" y="0"/>
                        </a:moveTo>
                        <a:lnTo>
                          <a:pt x="0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  <a:path w="132702" h="71184" fill="none">
                        <a:moveTo>
                          <a:pt x="0" y="0"/>
                        </a:moveTo>
                        <a:lnTo>
                          <a:pt x="0" y="13347"/>
                        </a:lnTo>
                        <a:lnTo>
                          <a:pt x="132702" y="71184"/>
                        </a:lnTo>
                        <a:lnTo>
                          <a:pt x="132702" y="584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168" name="자유형: 도형 167">
                    <a:extLst>
                      <a:ext uri="{FF2B5EF4-FFF2-40B4-BE49-F238E27FC236}">
                        <a16:creationId xmlns:a16="http://schemas.microsoft.com/office/drawing/2014/main" id="{706C080D-0DE2-C843-DCE2-A329947D3B45}"/>
                      </a:ext>
                    </a:extLst>
                  </p:cNvPr>
                  <p:cNvSpPr/>
                  <p:nvPr/>
                </p:nvSpPr>
                <p:spPr>
                  <a:xfrm>
                    <a:off x="-2181623" y="2466262"/>
                    <a:ext cx="133492" cy="7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492" h="76268" stroke="0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3"/>
                        </a:lnTo>
                        <a:lnTo>
                          <a:pt x="0" y="0"/>
                        </a:lnTo>
                        <a:close/>
                      </a:path>
                      <a:path w="133492" h="76268" fill="none">
                        <a:moveTo>
                          <a:pt x="0" y="0"/>
                        </a:moveTo>
                        <a:lnTo>
                          <a:pt x="0" y="16684"/>
                        </a:lnTo>
                        <a:lnTo>
                          <a:pt x="133492" y="76268"/>
                        </a:lnTo>
                        <a:lnTo>
                          <a:pt x="133492" y="6117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169" name="자유형: 도형 168">
                    <a:extLst>
                      <a:ext uri="{FF2B5EF4-FFF2-40B4-BE49-F238E27FC236}">
                        <a16:creationId xmlns:a16="http://schemas.microsoft.com/office/drawing/2014/main" id="{022BD21E-9C19-A6D5-E7A9-A02FBAD93E24}"/>
                      </a:ext>
                    </a:extLst>
                  </p:cNvPr>
                  <p:cNvSpPr/>
                  <p:nvPr/>
                </p:nvSpPr>
                <p:spPr>
                  <a:xfrm>
                    <a:off x="-2182414" y="2561597"/>
                    <a:ext cx="134281" cy="74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81" h="74680" stroke="0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  <a:path w="134281" h="74680" fill="none">
                        <a:moveTo>
                          <a:pt x="0" y="0"/>
                        </a:moveTo>
                        <a:lnTo>
                          <a:pt x="134281" y="60379"/>
                        </a:lnTo>
                        <a:lnTo>
                          <a:pt x="134281" y="74680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r="100000" b="100000"/>
                    </a:path>
                    <a:tileRect l="-100000" t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170" name="자유형: 도형 169">
                    <a:extLst>
                      <a:ext uri="{FF2B5EF4-FFF2-40B4-BE49-F238E27FC236}">
                        <a16:creationId xmlns:a16="http://schemas.microsoft.com/office/drawing/2014/main" id="{F9A7DAAB-B0B5-1137-862E-7E5F6980034A}"/>
                      </a:ext>
                    </a:extLst>
                  </p:cNvPr>
                  <p:cNvSpPr/>
                  <p:nvPr/>
                </p:nvSpPr>
                <p:spPr>
                  <a:xfrm>
                    <a:off x="-2182414" y="2655342"/>
                    <a:ext cx="134281" cy="770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281" h="77062" stroke="0">
                        <a:moveTo>
                          <a:pt x="0" y="0"/>
                        </a:moveTo>
                        <a:lnTo>
                          <a:pt x="134281" y="62762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  <a:path w="134281" h="77062" fill="none">
                        <a:moveTo>
                          <a:pt x="0" y="0"/>
                        </a:moveTo>
                        <a:lnTo>
                          <a:pt x="134281" y="62762"/>
                        </a:lnTo>
                        <a:lnTo>
                          <a:pt x="134281" y="77062"/>
                        </a:lnTo>
                        <a:lnTo>
                          <a:pt x="0" y="1668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63000">
                        <a:srgbClr val="006FBD"/>
                      </a:gs>
                      <a:gs pos="100000">
                        <a:srgbClr val="004371"/>
                      </a:gs>
                    </a:gsLst>
                    <a:path path="rect">
                      <a:fillToRect l="100000" b="100000"/>
                    </a:path>
                    <a:tileRect t="-100000" r="-100000"/>
                  </a:gradFill>
                  <a:ln w="7600" cap="flat">
                    <a:gradFill>
                      <a:gsLst>
                        <a:gs pos="0">
                          <a:srgbClr val="00538E"/>
                        </a:gs>
                        <a:gs pos="100000">
                          <a:srgbClr val="00406E"/>
                        </a:gs>
                      </a:gsLst>
                      <a:lin ang="0" scaled="0"/>
                    </a:gradFill>
                    <a:miter/>
                  </a:ln>
                </p:spPr>
              </p:sp>
              <p:sp>
                <p:nvSpPr>
                  <p:cNvPr id="171" name="자유형: 도형 170">
                    <a:extLst>
                      <a:ext uri="{FF2B5EF4-FFF2-40B4-BE49-F238E27FC236}">
                        <a16:creationId xmlns:a16="http://schemas.microsoft.com/office/drawing/2014/main" id="{5C453562-5520-C0FA-5905-E0DE8F6DC5C8}"/>
                      </a:ext>
                    </a:extLst>
                  </p:cNvPr>
                  <p:cNvSpPr/>
                  <p:nvPr/>
                </p:nvSpPr>
                <p:spPr>
                  <a:xfrm>
                    <a:off x="-2174515" y="2379507"/>
                    <a:ext cx="111533" cy="64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4511" stroke="0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  <a:path w="111533" h="64511" fill="none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72" name="자유형: 도형 171">
                    <a:extLst>
                      <a:ext uri="{FF2B5EF4-FFF2-40B4-BE49-F238E27FC236}">
                        <a16:creationId xmlns:a16="http://schemas.microsoft.com/office/drawing/2014/main" id="{1EF4B058-8A1D-026B-BA71-3E792C54A5DB}"/>
                      </a:ext>
                    </a:extLst>
                  </p:cNvPr>
                  <p:cNvSpPr/>
                  <p:nvPr/>
                </p:nvSpPr>
                <p:spPr>
                  <a:xfrm>
                    <a:off x="-2176253" y="2467850"/>
                    <a:ext cx="111217" cy="68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217" h="68642" stroke="0">
                        <a:moveTo>
                          <a:pt x="0" y="0"/>
                        </a:moveTo>
                        <a:lnTo>
                          <a:pt x="99211" y="45761"/>
                        </a:lnTo>
                        <a:lnTo>
                          <a:pt x="111217" y="68642"/>
                        </a:lnTo>
                        <a:lnTo>
                          <a:pt x="0" y="18432"/>
                        </a:lnTo>
                        <a:lnTo>
                          <a:pt x="0" y="0"/>
                        </a:lnTo>
                        <a:close/>
                      </a:path>
                      <a:path w="111217" h="68642" fill="none">
                        <a:moveTo>
                          <a:pt x="0" y="0"/>
                        </a:moveTo>
                        <a:lnTo>
                          <a:pt x="99211" y="45761"/>
                        </a:lnTo>
                        <a:lnTo>
                          <a:pt x="111217" y="68642"/>
                        </a:lnTo>
                        <a:lnTo>
                          <a:pt x="0" y="184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73" name="자유형: 도형 172">
                    <a:extLst>
                      <a:ext uri="{FF2B5EF4-FFF2-40B4-BE49-F238E27FC236}">
                        <a16:creationId xmlns:a16="http://schemas.microsoft.com/office/drawing/2014/main" id="{F12F99B1-1336-01FB-03F3-8D68B41D144A}"/>
                      </a:ext>
                    </a:extLst>
                  </p:cNvPr>
                  <p:cNvSpPr/>
                  <p:nvPr/>
                </p:nvSpPr>
                <p:spPr>
                  <a:xfrm>
                    <a:off x="-2174989" y="2564457"/>
                    <a:ext cx="111533" cy="66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6735" stroke="0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0" y="17160"/>
                        </a:lnTo>
                        <a:lnTo>
                          <a:pt x="0" y="0"/>
                        </a:lnTo>
                        <a:close/>
                      </a:path>
                      <a:path w="111533" h="66735" fill="none">
                        <a:moveTo>
                          <a:pt x="0" y="0"/>
                        </a:moveTo>
                        <a:lnTo>
                          <a:pt x="100159" y="44490"/>
                        </a:lnTo>
                        <a:lnTo>
                          <a:pt x="111533" y="66735"/>
                        </a:lnTo>
                        <a:lnTo>
                          <a:pt x="0" y="171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/>
                      </a:gs>
                      <a:gs pos="75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74" name="자유형: 도형 173">
                    <a:extLst>
                      <a:ext uri="{FF2B5EF4-FFF2-40B4-BE49-F238E27FC236}">
                        <a16:creationId xmlns:a16="http://schemas.microsoft.com/office/drawing/2014/main" id="{C38400CE-543A-9387-72D2-EA83C3F163A7}"/>
                      </a:ext>
                    </a:extLst>
                  </p:cNvPr>
                  <p:cNvSpPr/>
                  <p:nvPr/>
                </p:nvSpPr>
                <p:spPr>
                  <a:xfrm>
                    <a:off x="-2174989" y="2659656"/>
                    <a:ext cx="111533" cy="64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533" h="64511" stroke="0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  <a:path w="111533" h="64511" fill="none">
                        <a:moveTo>
                          <a:pt x="0" y="0"/>
                        </a:moveTo>
                        <a:lnTo>
                          <a:pt x="100159" y="44172"/>
                        </a:lnTo>
                        <a:lnTo>
                          <a:pt x="111533" y="64511"/>
                        </a:lnTo>
                        <a:lnTo>
                          <a:pt x="0" y="149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29000">
                        <a:srgbClr val="40C2F2">
                          <a:alpha val="78000"/>
                        </a:srgbClr>
                      </a:gs>
                      <a:gs pos="72000">
                        <a:srgbClr val="45C4F3">
                          <a:alpha val="0"/>
                        </a:srgbClr>
                      </a:gs>
                    </a:gsLst>
                    <a:lin ang="5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75" name="자유형: 도형 174">
                    <a:extLst>
                      <a:ext uri="{FF2B5EF4-FFF2-40B4-BE49-F238E27FC236}">
                        <a16:creationId xmlns:a16="http://schemas.microsoft.com/office/drawing/2014/main" id="{C71EA669-8AFE-5024-DD5B-FDD7672491D6}"/>
                      </a:ext>
                    </a:extLst>
                  </p:cNvPr>
                  <p:cNvSpPr/>
                  <p:nvPr/>
                </p:nvSpPr>
                <p:spPr>
                  <a:xfrm>
                    <a:off x="-2174989" y="2659654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7000">
                        <a:srgbClr val="40C2F2"/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76" name="자유형: 도형 175">
                    <a:extLst>
                      <a:ext uri="{FF2B5EF4-FFF2-40B4-BE49-F238E27FC236}">
                        <a16:creationId xmlns:a16="http://schemas.microsoft.com/office/drawing/2014/main" id="{86640809-4F10-61B9-A1DE-D8CABB6B71AB}"/>
                      </a:ext>
                    </a:extLst>
                  </p:cNvPr>
                  <p:cNvSpPr/>
                  <p:nvPr/>
                </p:nvSpPr>
                <p:spPr>
                  <a:xfrm>
                    <a:off x="-2173093" y="2564070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77" name="자유형: 도형 176">
                    <a:extLst>
                      <a:ext uri="{FF2B5EF4-FFF2-40B4-BE49-F238E27FC236}">
                        <a16:creationId xmlns:a16="http://schemas.microsoft.com/office/drawing/2014/main" id="{A6E91F9A-939C-8F06-71FC-916B2D485FFB}"/>
                      </a:ext>
                    </a:extLst>
                  </p:cNvPr>
                  <p:cNvSpPr/>
                  <p:nvPr/>
                </p:nvSpPr>
                <p:spPr>
                  <a:xfrm>
                    <a:off x="-2172697" y="2470642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  <p:sp>
                <p:nvSpPr>
                  <p:cNvPr id="178" name="자유형: 도형 177">
                    <a:extLst>
                      <a:ext uri="{FF2B5EF4-FFF2-40B4-BE49-F238E27FC236}">
                        <a16:creationId xmlns:a16="http://schemas.microsoft.com/office/drawing/2014/main" id="{281AF675-474D-4D6F-9CA7-4572136131FC}"/>
                      </a:ext>
                    </a:extLst>
                  </p:cNvPr>
                  <p:cNvSpPr/>
                  <p:nvPr/>
                </p:nvSpPr>
                <p:spPr>
                  <a:xfrm>
                    <a:off x="-2172697" y="2378167"/>
                    <a:ext cx="115641" cy="675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641" h="67509" stroke="0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  <a:path w="115641" h="67509" fill="none">
                        <a:moveTo>
                          <a:pt x="0" y="0"/>
                        </a:moveTo>
                        <a:lnTo>
                          <a:pt x="115641" y="53526"/>
                        </a:lnTo>
                        <a:lnTo>
                          <a:pt x="115641" y="67509"/>
                        </a:lnTo>
                        <a:lnTo>
                          <a:pt x="15798" y="236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0C2F2">
                          <a:alpha val="90000"/>
                        </a:srgbClr>
                      </a:gs>
                      <a:gs pos="41000">
                        <a:srgbClr val="45C4F3">
                          <a:alpha val="0"/>
                        </a:srgbClr>
                      </a:gs>
                    </a:gsLst>
                    <a:lin ang="11400000" scaled="0"/>
                  </a:gradFill>
                  <a:ln w="7600" cap="flat">
                    <a:noFill/>
                    <a:miter/>
                  </a:ln>
                </p:spPr>
              </p:sp>
            </p:grpSp>
          </p:grpSp>
          <p:grpSp>
            <p:nvGrpSpPr>
              <p:cNvPr id="152" name="Highlight Cylinder">
                <a:extLst>
                  <a:ext uri="{FF2B5EF4-FFF2-40B4-BE49-F238E27FC236}">
                    <a16:creationId xmlns:a16="http://schemas.microsoft.com/office/drawing/2014/main" id="{C30ECEA2-2E92-E48E-46E0-D576AC3B8925}"/>
                  </a:ext>
                </a:extLst>
              </p:cNvPr>
              <p:cNvGrpSpPr/>
              <p:nvPr/>
            </p:nvGrpSpPr>
            <p:grpSpPr>
              <a:xfrm>
                <a:off x="-1918818" y="2590768"/>
                <a:ext cx="250040" cy="405796"/>
                <a:chOff x="-1918818" y="2590768"/>
                <a:chExt cx="250040" cy="405796"/>
              </a:xfrm>
            </p:grpSpPr>
            <p:sp>
              <p:nvSpPr>
                <p:cNvPr id="154" name="Database">
                  <a:extLst>
                    <a:ext uri="{FF2B5EF4-FFF2-40B4-BE49-F238E27FC236}">
                      <a16:creationId xmlns:a16="http://schemas.microsoft.com/office/drawing/2014/main" id="{CB1E7F79-B32D-15BA-8DA6-616FC68C6ABA}"/>
                    </a:ext>
                  </a:extLst>
                </p:cNvPr>
                <p:cNvSpPr/>
                <p:nvPr/>
              </p:nvSpPr>
              <p:spPr>
                <a:xfrm>
                  <a:off x="-1918818" y="2650777"/>
                  <a:ext cx="250040" cy="345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40" h="345787" stroke="0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  <a:path w="250040" h="345787" fill="none">
                      <a:moveTo>
                        <a:pt x="0" y="0"/>
                      </a:moveTo>
                      <a:lnTo>
                        <a:pt x="0" y="285777"/>
                      </a:lnTo>
                      <a:cubicBezTo>
                        <a:pt x="0" y="318920"/>
                        <a:pt x="55973" y="345787"/>
                        <a:pt x="125020" y="345787"/>
                      </a:cubicBezTo>
                      <a:cubicBezTo>
                        <a:pt x="194067" y="345787"/>
                        <a:pt x="250040" y="318920"/>
                        <a:pt x="250040" y="285777"/>
                      </a:cubicBezTo>
                      <a:lnTo>
                        <a:pt x="250040" y="0"/>
                      </a:lnTo>
                      <a:cubicBezTo>
                        <a:pt x="250040" y="33142"/>
                        <a:pt x="194067" y="60010"/>
                        <a:pt x="125020" y="60010"/>
                      </a:cubicBezTo>
                      <a:cubicBezTo>
                        <a:pt x="55973" y="60010"/>
                        <a:pt x="0" y="33142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6CBF2"/>
                    </a:gs>
                    <a:gs pos="25000">
                      <a:srgbClr val="DEE7F9"/>
                    </a:gs>
                    <a:gs pos="50000">
                      <a:srgbClr val="B6CBF2"/>
                    </a:gs>
                    <a:gs pos="75000">
                      <a:srgbClr val="A0B2D5"/>
                    </a:gs>
                    <a:gs pos="100000">
                      <a:srgbClr val="AEC2E7"/>
                    </a:gs>
                  </a:gsLst>
                  <a:lin ang="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miter/>
                </a:ln>
              </p:spPr>
            </p:sp>
            <p:sp>
              <p:nvSpPr>
                <p:cNvPr id="155" name="자유형: 도형 154">
                  <a:extLst>
                    <a:ext uri="{FF2B5EF4-FFF2-40B4-BE49-F238E27FC236}">
                      <a16:creationId xmlns:a16="http://schemas.microsoft.com/office/drawing/2014/main" id="{0BB9EEDA-9A16-A68D-5F26-FDB6EF8839CB}"/>
                    </a:ext>
                  </a:extLst>
                </p:cNvPr>
                <p:cNvSpPr/>
                <p:nvPr/>
              </p:nvSpPr>
              <p:spPr>
                <a:xfrm>
                  <a:off x="-1918818" y="2590768"/>
                  <a:ext cx="250040" cy="12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040" h="120019" stroke="0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  <a:path w="250040" h="120019" fill="none">
                      <a:moveTo>
                        <a:pt x="0" y="60010"/>
                      </a:moveTo>
                      <a:cubicBezTo>
                        <a:pt x="0" y="26867"/>
                        <a:pt x="55973" y="0"/>
                        <a:pt x="125020" y="0"/>
                      </a:cubicBezTo>
                      <a:cubicBezTo>
                        <a:pt x="194067" y="0"/>
                        <a:pt x="250040" y="26867"/>
                        <a:pt x="250040" y="60010"/>
                      </a:cubicBezTo>
                      <a:cubicBezTo>
                        <a:pt x="250040" y="93152"/>
                        <a:pt x="194067" y="120019"/>
                        <a:pt x="125020" y="120019"/>
                      </a:cubicBezTo>
                      <a:cubicBezTo>
                        <a:pt x="55973" y="120019"/>
                        <a:pt x="0" y="93152"/>
                        <a:pt x="0" y="60010"/>
                      </a:cubicBezTo>
                      <a:close/>
                    </a:path>
                  </a:pathLst>
                </a:custGeom>
                <a:gradFill>
                  <a:gsLst>
                    <a:gs pos="20000">
                      <a:srgbClr val="D7E2F7"/>
                    </a:gs>
                    <a:gs pos="100000">
                      <a:srgbClr val="AEC2E7"/>
                    </a:gs>
                  </a:gsLst>
                  <a:lin ang="16800000" scaled="0"/>
                </a:gradFill>
                <a:ln w="7600" cap="flat">
                  <a:solidFill>
                    <a:srgbClr val="90A1C1">
                      <a:alpha val="40000"/>
                    </a:srgbClr>
                  </a:solidFill>
                  <a:miter/>
                </a:ln>
              </p:spPr>
            </p:sp>
          </p:grpSp>
          <p:sp>
            <p:nvSpPr>
              <p:cNvPr id="153" name="Text 537">
                <a:extLst>
                  <a:ext uri="{FF2B5EF4-FFF2-40B4-BE49-F238E27FC236}">
                    <a16:creationId xmlns:a16="http://schemas.microsoft.com/office/drawing/2014/main" id="{53801284-BCC4-833A-44A1-55F8B270D1A1}"/>
                  </a:ext>
                </a:extLst>
              </p:cNvPr>
              <p:cNvSpPr txBox="1"/>
              <p:nvPr/>
            </p:nvSpPr>
            <p:spPr>
              <a:xfrm>
                <a:off x="-2695082" y="3016325"/>
                <a:ext cx="1466800" cy="143622"/>
              </a:xfrm>
              <a:prstGeom prst="rect">
                <a:avLst/>
              </a:prstGeom>
              <a:noFill/>
            </p:spPr>
            <p:txBody>
              <a:bodyPr wrap="none" lIns="38100" tIns="38100" rIns="38100" bIns="38100" rtlCol="0" anchor="ctr"/>
              <a:lstStyle/>
              <a:p>
                <a:pPr algn="ctr"/>
                <a:r>
                  <a:rPr lang="zh-CN" altLang="en-US" sz="912" b="1" dirty="0">
                    <a:solidFill>
                      <a:srgbClr val="191919"/>
                    </a:solidFill>
                    <a:latin typeface="Arial"/>
                    <a:ea typeface="Arial"/>
                    <a:cs typeface="Arial"/>
                  </a:rPr>
                  <a:t>자치구별 CCTV현황 DB </a:t>
                </a:r>
              </a:p>
            </p:txBody>
          </p:sp>
        </p:grp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A615E6AD-5184-53D5-44AD-B5D8D422AE98}"/>
                </a:ext>
              </a:extLst>
            </p:cNvPr>
            <p:cNvSpPr/>
            <p:nvPr/>
          </p:nvSpPr>
          <p:spPr>
            <a:xfrm>
              <a:off x="1718505" y="2844870"/>
              <a:ext cx="264960" cy="264480"/>
            </a:xfrm>
            <a:custGeom>
              <a:avLst/>
              <a:gdLst/>
              <a:ahLst/>
              <a:cxnLst/>
              <a:rect l="l" t="t" r="r" b="b"/>
              <a:pathLst>
                <a:path w="264960" h="264480" stroke="0">
                  <a:moveTo>
                    <a:pt x="0" y="66120"/>
                  </a:moveTo>
                  <a:lnTo>
                    <a:pt x="119232" y="66120"/>
                  </a:lnTo>
                  <a:lnTo>
                    <a:pt x="119232" y="0"/>
                  </a:lnTo>
                  <a:lnTo>
                    <a:pt x="264960" y="132240"/>
                  </a:lnTo>
                  <a:lnTo>
                    <a:pt x="119232" y="264480"/>
                  </a:lnTo>
                  <a:lnTo>
                    <a:pt x="119232" y="198360"/>
                  </a:lnTo>
                  <a:lnTo>
                    <a:pt x="0" y="198360"/>
                  </a:lnTo>
                  <a:lnTo>
                    <a:pt x="0" y="66120"/>
                  </a:lnTo>
                  <a:close/>
                </a:path>
                <a:path w="264960" h="264480" fill="none">
                  <a:moveTo>
                    <a:pt x="0" y="66120"/>
                  </a:moveTo>
                  <a:lnTo>
                    <a:pt x="119232" y="66120"/>
                  </a:lnTo>
                  <a:lnTo>
                    <a:pt x="119232" y="0"/>
                  </a:lnTo>
                  <a:lnTo>
                    <a:pt x="264960" y="132240"/>
                  </a:lnTo>
                  <a:lnTo>
                    <a:pt x="119232" y="264480"/>
                  </a:lnTo>
                  <a:lnTo>
                    <a:pt x="119232" y="198360"/>
                  </a:lnTo>
                  <a:lnTo>
                    <a:pt x="0" y="198360"/>
                  </a:lnTo>
                  <a:lnTo>
                    <a:pt x="0" y="66120"/>
                  </a:lnTo>
                  <a:close/>
                </a:path>
              </a:pathLst>
            </a:custGeom>
            <a:solidFill>
              <a:srgbClr val="8DC0FF"/>
            </a:solidFill>
            <a:ln w="12667" cap="flat">
              <a:solidFill>
                <a:srgbClr val="8DC0FF"/>
              </a:solidFill>
              <a:miter/>
            </a:ln>
          </p:spPr>
        </p:sp>
        <p:grpSp>
          <p:nvGrpSpPr>
            <p:cNvPr id="197" name="해커">
              <a:extLst>
                <a:ext uri="{FF2B5EF4-FFF2-40B4-BE49-F238E27FC236}">
                  <a16:creationId xmlns:a16="http://schemas.microsoft.com/office/drawing/2014/main" id="{5E4430AE-F1BF-D1B6-49EF-3E2996AEF0C6}"/>
                </a:ext>
              </a:extLst>
            </p:cNvPr>
            <p:cNvGrpSpPr/>
            <p:nvPr/>
          </p:nvGrpSpPr>
          <p:grpSpPr>
            <a:xfrm>
              <a:off x="1059719" y="1777188"/>
              <a:ext cx="288800" cy="323076"/>
              <a:chOff x="-1946482" y="968614"/>
              <a:chExt cx="288800" cy="323076"/>
            </a:xfrm>
          </p:grpSpPr>
          <p:sp>
            <p:nvSpPr>
              <p:cNvPr id="194" name="자유형: 도형 193">
                <a:extLst>
                  <a:ext uri="{FF2B5EF4-FFF2-40B4-BE49-F238E27FC236}">
                    <a16:creationId xmlns:a16="http://schemas.microsoft.com/office/drawing/2014/main" id="{367DCAAE-DFE1-35AB-B320-7E8CEDA40402}"/>
                  </a:ext>
                </a:extLst>
              </p:cNvPr>
              <p:cNvSpPr/>
              <p:nvPr/>
            </p:nvSpPr>
            <p:spPr>
              <a:xfrm>
                <a:off x="-1946482" y="968614"/>
                <a:ext cx="288800" cy="323076"/>
              </a:xfrm>
              <a:custGeom>
                <a:avLst/>
                <a:gdLst/>
                <a:ahLst/>
                <a:cxnLst/>
                <a:rect l="l" t="t" r="r" b="b"/>
                <a:pathLst>
                  <a:path w="288800" h="323076" stroke="0">
                    <a:moveTo>
                      <a:pt x="0" y="249006"/>
                    </a:moveTo>
                    <a:cubicBezTo>
                      <a:pt x="0" y="249006"/>
                      <a:pt x="57760" y="323076"/>
                      <a:pt x="144698" y="323076"/>
                    </a:cubicBezTo>
                    <a:cubicBezTo>
                      <a:pt x="231636" y="323076"/>
                      <a:pt x="288800" y="249006"/>
                      <a:pt x="288800" y="249006"/>
                    </a:cubicBezTo>
                    <a:cubicBezTo>
                      <a:pt x="288800" y="249006"/>
                      <a:pt x="259622" y="214638"/>
                      <a:pt x="200671" y="206934"/>
                    </a:cubicBezTo>
                    <a:lnTo>
                      <a:pt x="212580" y="180862"/>
                    </a:lnTo>
                    <a:lnTo>
                      <a:pt x="196503" y="180862"/>
                    </a:lnTo>
                    <a:cubicBezTo>
                      <a:pt x="196503" y="180862"/>
                      <a:pt x="205324" y="157446"/>
                      <a:pt x="208301" y="130494"/>
                    </a:cubicBezTo>
                    <a:cubicBezTo>
                      <a:pt x="208301" y="130494"/>
                      <a:pt x="259397" y="124267"/>
                      <a:pt x="259324" y="99088"/>
                    </a:cubicBezTo>
                    <a:cubicBezTo>
                      <a:pt x="259324" y="99088"/>
                      <a:pt x="263478" y="78526"/>
                      <a:pt x="215246" y="77341"/>
                    </a:cubicBezTo>
                    <a:cubicBezTo>
                      <a:pt x="215246" y="77341"/>
                      <a:pt x="210432" y="31536"/>
                      <a:pt x="195131" y="13759"/>
                    </a:cubicBezTo>
                    <a:cubicBezTo>
                      <a:pt x="195131" y="13759"/>
                      <a:pt x="183403" y="0"/>
                      <a:pt x="145293" y="0"/>
                    </a:cubicBezTo>
                    <a:cubicBezTo>
                      <a:pt x="107183" y="0"/>
                      <a:pt x="93669" y="13759"/>
                      <a:pt x="93669" y="13759"/>
                    </a:cubicBezTo>
                    <a:cubicBezTo>
                      <a:pt x="93669" y="13759"/>
                      <a:pt x="72646" y="25018"/>
                      <a:pt x="72646" y="77163"/>
                    </a:cubicBezTo>
                    <a:cubicBezTo>
                      <a:pt x="72646" y="77163"/>
                      <a:pt x="32750" y="77163"/>
                      <a:pt x="29476" y="99088"/>
                    </a:cubicBezTo>
                    <a:cubicBezTo>
                      <a:pt x="29476" y="99088"/>
                      <a:pt x="22628" y="119828"/>
                      <a:pt x="79792" y="130494"/>
                    </a:cubicBezTo>
                    <a:cubicBezTo>
                      <a:pt x="79792" y="130494"/>
                      <a:pt x="83689" y="154256"/>
                      <a:pt x="93812" y="180921"/>
                    </a:cubicBezTo>
                    <a:lnTo>
                      <a:pt x="76666" y="180921"/>
                    </a:lnTo>
                    <a:lnTo>
                      <a:pt x="91702" y="206934"/>
                    </a:lnTo>
                    <a:cubicBezTo>
                      <a:pt x="91702" y="206934"/>
                      <a:pt x="22628" y="209897"/>
                      <a:pt x="0" y="249006"/>
                    </a:cubicBezTo>
                    <a:close/>
                  </a:path>
                  <a:path w="288800" h="323076" fill="none">
                    <a:moveTo>
                      <a:pt x="0" y="249006"/>
                    </a:moveTo>
                    <a:cubicBezTo>
                      <a:pt x="0" y="249006"/>
                      <a:pt x="57760" y="323076"/>
                      <a:pt x="144698" y="323076"/>
                    </a:cubicBezTo>
                    <a:cubicBezTo>
                      <a:pt x="231636" y="323076"/>
                      <a:pt x="288800" y="249006"/>
                      <a:pt x="288800" y="249006"/>
                    </a:cubicBezTo>
                    <a:cubicBezTo>
                      <a:pt x="288800" y="249006"/>
                      <a:pt x="259622" y="214638"/>
                      <a:pt x="200671" y="206934"/>
                    </a:cubicBezTo>
                    <a:lnTo>
                      <a:pt x="212580" y="180862"/>
                    </a:lnTo>
                    <a:lnTo>
                      <a:pt x="196503" y="180862"/>
                    </a:lnTo>
                    <a:cubicBezTo>
                      <a:pt x="196503" y="180862"/>
                      <a:pt x="205324" y="157446"/>
                      <a:pt x="208301" y="130494"/>
                    </a:cubicBezTo>
                    <a:cubicBezTo>
                      <a:pt x="208301" y="130494"/>
                      <a:pt x="259397" y="124267"/>
                      <a:pt x="259324" y="99088"/>
                    </a:cubicBezTo>
                    <a:cubicBezTo>
                      <a:pt x="259324" y="99088"/>
                      <a:pt x="263478" y="78526"/>
                      <a:pt x="215246" y="77341"/>
                    </a:cubicBezTo>
                    <a:cubicBezTo>
                      <a:pt x="215246" y="77341"/>
                      <a:pt x="210432" y="31536"/>
                      <a:pt x="195131" y="13759"/>
                    </a:cubicBezTo>
                    <a:cubicBezTo>
                      <a:pt x="195131" y="13759"/>
                      <a:pt x="183403" y="0"/>
                      <a:pt x="145293" y="0"/>
                    </a:cubicBezTo>
                    <a:cubicBezTo>
                      <a:pt x="107183" y="0"/>
                      <a:pt x="93669" y="13759"/>
                      <a:pt x="93669" y="13759"/>
                    </a:cubicBezTo>
                    <a:cubicBezTo>
                      <a:pt x="93669" y="13759"/>
                      <a:pt x="72646" y="25018"/>
                      <a:pt x="72646" y="77163"/>
                    </a:cubicBezTo>
                    <a:cubicBezTo>
                      <a:pt x="72646" y="77163"/>
                      <a:pt x="32750" y="77163"/>
                      <a:pt x="29476" y="99088"/>
                    </a:cubicBezTo>
                    <a:cubicBezTo>
                      <a:pt x="29476" y="99088"/>
                      <a:pt x="22628" y="119828"/>
                      <a:pt x="79792" y="130494"/>
                    </a:cubicBezTo>
                    <a:cubicBezTo>
                      <a:pt x="79792" y="130494"/>
                      <a:pt x="83689" y="154256"/>
                      <a:pt x="93812" y="180921"/>
                    </a:cubicBezTo>
                    <a:lnTo>
                      <a:pt x="76666" y="180921"/>
                    </a:lnTo>
                    <a:lnTo>
                      <a:pt x="91702" y="206934"/>
                    </a:lnTo>
                    <a:cubicBezTo>
                      <a:pt x="91702" y="206934"/>
                      <a:pt x="22628" y="209897"/>
                      <a:pt x="0" y="2490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solidFill>
                  <a:srgbClr val="000000"/>
                </a:solidFill>
                <a:miter/>
              </a:ln>
            </p:spPr>
          </p:sp>
          <p:sp>
            <p:nvSpPr>
              <p:cNvPr id="195" name="자유형: 도형 194">
                <a:extLst>
                  <a:ext uri="{FF2B5EF4-FFF2-40B4-BE49-F238E27FC236}">
                    <a16:creationId xmlns:a16="http://schemas.microsoft.com/office/drawing/2014/main" id="{8FCB00F3-5A8C-130F-BB4A-A55527AD916A}"/>
                  </a:ext>
                </a:extLst>
              </p:cNvPr>
              <p:cNvSpPr/>
              <p:nvPr/>
            </p:nvSpPr>
            <p:spPr>
              <a:xfrm>
                <a:off x="-1866690" y="1099115"/>
                <a:ext cx="128509" cy="24638"/>
              </a:xfrm>
              <a:custGeom>
                <a:avLst/>
                <a:gdLst/>
                <a:ahLst/>
                <a:cxnLst/>
                <a:rect l="l" t="t" r="r" b="b"/>
                <a:pathLst>
                  <a:path w="128509" h="24638" stroke="0">
                    <a:moveTo>
                      <a:pt x="0" y="0"/>
                    </a:moveTo>
                    <a:cubicBezTo>
                      <a:pt x="0" y="0"/>
                      <a:pt x="23167" y="42103"/>
                      <a:pt x="64255" y="16233"/>
                    </a:cubicBezTo>
                    <a:cubicBezTo>
                      <a:pt x="64255" y="16233"/>
                      <a:pt x="99770" y="42335"/>
                      <a:pt x="128509" y="0"/>
                    </a:cubicBezTo>
                    <a:cubicBezTo>
                      <a:pt x="128509" y="0"/>
                      <a:pt x="97216" y="5838"/>
                      <a:pt x="64255" y="5607"/>
                    </a:cubicBezTo>
                    <a:cubicBezTo>
                      <a:pt x="31291" y="5376"/>
                      <a:pt x="0" y="0"/>
                      <a:pt x="0" y="0"/>
                    </a:cubicBezTo>
                    <a:close/>
                  </a:path>
                  <a:path w="128509" h="24638" fill="none">
                    <a:moveTo>
                      <a:pt x="0" y="0"/>
                    </a:moveTo>
                    <a:cubicBezTo>
                      <a:pt x="0" y="0"/>
                      <a:pt x="23167" y="42103"/>
                      <a:pt x="64255" y="16233"/>
                    </a:cubicBezTo>
                    <a:cubicBezTo>
                      <a:pt x="64255" y="16233"/>
                      <a:pt x="99770" y="42335"/>
                      <a:pt x="128509" y="0"/>
                    </a:cubicBezTo>
                    <a:cubicBezTo>
                      <a:pt x="128509" y="0"/>
                      <a:pt x="97216" y="5838"/>
                      <a:pt x="64255" y="5607"/>
                    </a:cubicBezTo>
                    <a:cubicBezTo>
                      <a:pt x="31291" y="537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FFFFFF"/>
                </a:solidFill>
                <a:miter/>
              </a:ln>
            </p:spPr>
          </p:sp>
          <p:sp>
            <p:nvSpPr>
              <p:cNvPr id="196" name="자유형: 도형 195">
                <a:extLst>
                  <a:ext uri="{FF2B5EF4-FFF2-40B4-BE49-F238E27FC236}">
                    <a16:creationId xmlns:a16="http://schemas.microsoft.com/office/drawing/2014/main" id="{1F3FB0F0-BAD2-5427-540F-C64456FB0496}"/>
                  </a:ext>
                </a:extLst>
              </p:cNvPr>
              <p:cNvSpPr/>
              <p:nvPr/>
            </p:nvSpPr>
            <p:spPr>
              <a:xfrm>
                <a:off x="-1842085" y="1175552"/>
                <a:ext cx="80007" cy="99223"/>
              </a:xfrm>
              <a:custGeom>
                <a:avLst/>
                <a:gdLst/>
                <a:ahLst/>
                <a:cxnLst/>
                <a:rect l="l" t="t" r="r" b="b"/>
                <a:pathLst>
                  <a:path w="80007" h="99223" stroke="0">
                    <a:moveTo>
                      <a:pt x="0" y="0"/>
                    </a:moveTo>
                    <a:lnTo>
                      <a:pt x="38587" y="99223"/>
                    </a:lnTo>
                    <a:lnTo>
                      <a:pt x="80007" y="0"/>
                    </a:lnTo>
                    <a:cubicBezTo>
                      <a:pt x="80007" y="0"/>
                      <a:pt x="56250" y="23084"/>
                      <a:pt x="38508" y="23084"/>
                    </a:cubicBezTo>
                    <a:cubicBezTo>
                      <a:pt x="20766" y="23084"/>
                      <a:pt x="0" y="0"/>
                      <a:pt x="0" y="0"/>
                    </a:cubicBezTo>
                    <a:close/>
                  </a:path>
                  <a:path w="80007" h="99223" fill="none">
                    <a:moveTo>
                      <a:pt x="0" y="0"/>
                    </a:moveTo>
                    <a:lnTo>
                      <a:pt x="38587" y="99223"/>
                    </a:lnTo>
                    <a:lnTo>
                      <a:pt x="80007" y="0"/>
                    </a:lnTo>
                    <a:cubicBezTo>
                      <a:pt x="80007" y="0"/>
                      <a:pt x="56250" y="23084"/>
                      <a:pt x="38508" y="23084"/>
                    </a:cubicBezTo>
                    <a:cubicBezTo>
                      <a:pt x="20766" y="2308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solidFill>
                  <a:srgbClr val="000000"/>
                </a:solidFill>
                <a:miter/>
              </a:ln>
            </p:spPr>
          </p:sp>
        </p:grpSp>
        <p:grpSp>
          <p:nvGrpSpPr>
            <p:cNvPr id="214" name="구형 카메라">
              <a:extLst>
                <a:ext uri="{FF2B5EF4-FFF2-40B4-BE49-F238E27FC236}">
                  <a16:creationId xmlns:a16="http://schemas.microsoft.com/office/drawing/2014/main" id="{F1BE0A6E-A308-BB09-936B-715D8AF98AB2}"/>
                </a:ext>
              </a:extLst>
            </p:cNvPr>
            <p:cNvGrpSpPr/>
            <p:nvPr/>
          </p:nvGrpSpPr>
          <p:grpSpPr>
            <a:xfrm>
              <a:off x="1071627" y="3090971"/>
              <a:ext cx="264930" cy="264592"/>
              <a:chOff x="-1934574" y="2282397"/>
              <a:chExt cx="264930" cy="264592"/>
            </a:xfrm>
          </p:grpSpPr>
          <p:sp>
            <p:nvSpPr>
              <p:cNvPr id="199" name="자유형: 도형 198">
                <a:extLst>
                  <a:ext uri="{FF2B5EF4-FFF2-40B4-BE49-F238E27FC236}">
                    <a16:creationId xmlns:a16="http://schemas.microsoft.com/office/drawing/2014/main" id="{CCB4D93D-0450-279F-4489-39CBC59A4A1D}"/>
                  </a:ext>
                </a:extLst>
              </p:cNvPr>
              <p:cNvSpPr/>
              <p:nvPr/>
            </p:nvSpPr>
            <p:spPr>
              <a:xfrm>
                <a:off x="-1924014" y="2457326"/>
                <a:ext cx="137111" cy="89663"/>
              </a:xfrm>
              <a:custGeom>
                <a:avLst/>
                <a:gdLst/>
                <a:ahLst/>
                <a:cxnLst/>
                <a:rect l="l" t="t" r="r" b="b"/>
                <a:pathLst>
                  <a:path w="137111" h="89663" stroke="0">
                    <a:moveTo>
                      <a:pt x="0" y="17670"/>
                    </a:moveTo>
                    <a:cubicBezTo>
                      <a:pt x="-5615" y="57823"/>
                      <a:pt x="29398" y="89663"/>
                      <a:pt x="70588" y="89663"/>
                    </a:cubicBezTo>
                    <a:cubicBezTo>
                      <a:pt x="111779" y="89663"/>
                      <a:pt x="134247" y="61707"/>
                      <a:pt x="137070" y="20098"/>
                    </a:cubicBezTo>
                    <a:cubicBezTo>
                      <a:pt x="139863" y="-21512"/>
                      <a:pt x="-1308" y="13764"/>
                      <a:pt x="0" y="17670"/>
                    </a:cubicBezTo>
                    <a:close/>
                  </a:path>
                  <a:path w="137111" h="89663" fill="none">
                    <a:moveTo>
                      <a:pt x="0" y="17670"/>
                    </a:moveTo>
                    <a:cubicBezTo>
                      <a:pt x="-5615" y="57823"/>
                      <a:pt x="29398" y="89663"/>
                      <a:pt x="70588" y="89663"/>
                    </a:cubicBezTo>
                    <a:cubicBezTo>
                      <a:pt x="111779" y="89663"/>
                      <a:pt x="134247" y="61707"/>
                      <a:pt x="137070" y="20098"/>
                    </a:cubicBezTo>
                    <a:cubicBezTo>
                      <a:pt x="139863" y="-21512"/>
                      <a:pt x="-1308" y="13764"/>
                      <a:pt x="0" y="1767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8A8A8"/>
                  </a:gs>
                  <a:gs pos="60000">
                    <a:srgbClr val="EBEBEB"/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0" name="자유형: 도형 199">
                <a:extLst>
                  <a:ext uri="{FF2B5EF4-FFF2-40B4-BE49-F238E27FC236}">
                    <a16:creationId xmlns:a16="http://schemas.microsoft.com/office/drawing/2014/main" id="{7D1CF3E4-205E-EB41-880E-B7474858CA12}"/>
                  </a:ext>
                </a:extLst>
              </p:cNvPr>
              <p:cNvSpPr/>
              <p:nvPr/>
            </p:nvSpPr>
            <p:spPr>
              <a:xfrm>
                <a:off x="-1913797" y="2449099"/>
                <a:ext cx="116900" cy="89663"/>
              </a:xfrm>
              <a:custGeom>
                <a:avLst/>
                <a:gdLst/>
                <a:ahLst/>
                <a:cxnLst/>
                <a:rect l="l" t="t" r="r" b="b"/>
                <a:pathLst>
                  <a:path w="116900" h="89663" stroke="0">
                    <a:moveTo>
                      <a:pt x="0" y="17670"/>
                    </a:moveTo>
                    <a:cubicBezTo>
                      <a:pt x="-4787" y="57823"/>
                      <a:pt x="25064" y="89663"/>
                      <a:pt x="60183" y="89663"/>
                    </a:cubicBezTo>
                    <a:cubicBezTo>
                      <a:pt x="95302" y="89663"/>
                      <a:pt x="114458" y="61707"/>
                      <a:pt x="116865" y="20098"/>
                    </a:cubicBezTo>
                    <a:cubicBezTo>
                      <a:pt x="119247" y="-21512"/>
                      <a:pt x="-1115" y="13764"/>
                      <a:pt x="0" y="17670"/>
                    </a:cubicBezTo>
                    <a:close/>
                  </a:path>
                  <a:path w="116900" h="89663" fill="none">
                    <a:moveTo>
                      <a:pt x="0" y="17670"/>
                    </a:moveTo>
                    <a:cubicBezTo>
                      <a:pt x="-4787" y="57823"/>
                      <a:pt x="25064" y="89663"/>
                      <a:pt x="60183" y="89663"/>
                    </a:cubicBezTo>
                    <a:cubicBezTo>
                      <a:pt x="95302" y="89663"/>
                      <a:pt x="114458" y="61707"/>
                      <a:pt x="116865" y="20098"/>
                    </a:cubicBezTo>
                    <a:cubicBezTo>
                      <a:pt x="119247" y="-21512"/>
                      <a:pt x="-1115" y="13764"/>
                      <a:pt x="0" y="1767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rgbClr val="595959"/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1" name="자유형: 도형 200">
                <a:extLst>
                  <a:ext uri="{FF2B5EF4-FFF2-40B4-BE49-F238E27FC236}">
                    <a16:creationId xmlns:a16="http://schemas.microsoft.com/office/drawing/2014/main" id="{64C9B94E-0158-8244-5590-4495407F07C0}"/>
                  </a:ext>
                </a:extLst>
              </p:cNvPr>
              <p:cNvSpPr/>
              <p:nvPr/>
            </p:nvSpPr>
            <p:spPr>
              <a:xfrm>
                <a:off x="-1871502" y="2489581"/>
                <a:ext cx="30778" cy="30434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30434" stroke="0">
                    <a:moveTo>
                      <a:pt x="0" y="15235"/>
                    </a:moveTo>
                    <a:cubicBezTo>
                      <a:pt x="0" y="6808"/>
                      <a:pt x="6872" y="0"/>
                      <a:pt x="15389" y="0"/>
                    </a:cubicBezTo>
                    <a:cubicBezTo>
                      <a:pt x="23877" y="0"/>
                      <a:pt x="30778" y="6808"/>
                      <a:pt x="30778" y="15235"/>
                    </a:cubicBezTo>
                    <a:cubicBezTo>
                      <a:pt x="30778" y="23605"/>
                      <a:pt x="23877" y="30434"/>
                      <a:pt x="15389" y="30434"/>
                    </a:cubicBezTo>
                    <a:cubicBezTo>
                      <a:pt x="6872" y="30434"/>
                      <a:pt x="0" y="23605"/>
                      <a:pt x="0" y="15235"/>
                    </a:cubicBezTo>
                    <a:close/>
                  </a:path>
                  <a:path w="30778" h="30434" fill="none">
                    <a:moveTo>
                      <a:pt x="0" y="15235"/>
                    </a:moveTo>
                    <a:cubicBezTo>
                      <a:pt x="0" y="6808"/>
                      <a:pt x="6872" y="0"/>
                      <a:pt x="15389" y="0"/>
                    </a:cubicBezTo>
                    <a:cubicBezTo>
                      <a:pt x="23877" y="0"/>
                      <a:pt x="30778" y="6808"/>
                      <a:pt x="30778" y="15235"/>
                    </a:cubicBezTo>
                    <a:cubicBezTo>
                      <a:pt x="30778" y="23605"/>
                      <a:pt x="23877" y="30434"/>
                      <a:pt x="15389" y="30434"/>
                    </a:cubicBezTo>
                    <a:cubicBezTo>
                      <a:pt x="6872" y="30434"/>
                      <a:pt x="0" y="23605"/>
                      <a:pt x="0" y="15235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000000"/>
                  </a:gs>
                  <a:gs pos="100000">
                    <a:srgbClr val="696969"/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2" name="자유형: 도형 201">
                <a:extLst>
                  <a:ext uri="{FF2B5EF4-FFF2-40B4-BE49-F238E27FC236}">
                    <a16:creationId xmlns:a16="http://schemas.microsoft.com/office/drawing/2014/main" id="{E582EF26-65C2-163B-9823-45C3ECF11459}"/>
                  </a:ext>
                </a:extLst>
              </p:cNvPr>
              <p:cNvSpPr/>
              <p:nvPr/>
            </p:nvSpPr>
            <p:spPr>
              <a:xfrm flipV="1">
                <a:off x="-1869817" y="2491281"/>
                <a:ext cx="27407" cy="27102"/>
              </a:xfrm>
              <a:custGeom>
                <a:avLst/>
                <a:gdLst/>
                <a:ahLst/>
                <a:cxnLst/>
                <a:rect l="l" t="t" r="r" b="b"/>
                <a:pathLst>
                  <a:path w="27407" h="27102" stroke="0">
                    <a:moveTo>
                      <a:pt x="0" y="13566"/>
                    </a:moveTo>
                    <a:cubicBezTo>
                      <a:pt x="0" y="6063"/>
                      <a:pt x="6119" y="0"/>
                      <a:pt x="13704" y="0"/>
                    </a:cubicBezTo>
                    <a:cubicBezTo>
                      <a:pt x="21263" y="0"/>
                      <a:pt x="27407" y="6063"/>
                      <a:pt x="27407" y="13566"/>
                    </a:cubicBezTo>
                    <a:cubicBezTo>
                      <a:pt x="27407" y="21020"/>
                      <a:pt x="21263" y="27102"/>
                      <a:pt x="13704" y="27102"/>
                    </a:cubicBezTo>
                    <a:cubicBezTo>
                      <a:pt x="6119" y="27102"/>
                      <a:pt x="0" y="21020"/>
                      <a:pt x="0" y="13566"/>
                    </a:cubicBezTo>
                    <a:close/>
                  </a:path>
                  <a:path w="27407" h="27102" fill="none">
                    <a:moveTo>
                      <a:pt x="0" y="13566"/>
                    </a:moveTo>
                    <a:cubicBezTo>
                      <a:pt x="0" y="6063"/>
                      <a:pt x="6119" y="0"/>
                      <a:pt x="13704" y="0"/>
                    </a:cubicBezTo>
                    <a:cubicBezTo>
                      <a:pt x="21263" y="0"/>
                      <a:pt x="27407" y="6063"/>
                      <a:pt x="27407" y="13566"/>
                    </a:cubicBezTo>
                    <a:cubicBezTo>
                      <a:pt x="27407" y="21020"/>
                      <a:pt x="21263" y="27102"/>
                      <a:pt x="13704" y="27102"/>
                    </a:cubicBezTo>
                    <a:cubicBezTo>
                      <a:pt x="6119" y="27102"/>
                      <a:pt x="0" y="21020"/>
                      <a:pt x="0" y="13566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000000"/>
                  </a:gs>
                  <a:gs pos="100000">
                    <a:srgbClr val="696969"/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5978A8B0-F7F8-1C86-7D9F-8095426CE0E4}"/>
                  </a:ext>
                </a:extLst>
              </p:cNvPr>
              <p:cNvSpPr/>
              <p:nvPr/>
            </p:nvSpPr>
            <p:spPr>
              <a:xfrm>
                <a:off x="-1868839" y="2492218"/>
                <a:ext cx="25452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25168" stroke="0">
                    <a:moveTo>
                      <a:pt x="0" y="12598"/>
                    </a:moveTo>
                    <a:cubicBezTo>
                      <a:pt x="0" y="5630"/>
                      <a:pt x="5683" y="0"/>
                      <a:pt x="12726" y="0"/>
                    </a:cubicBezTo>
                    <a:cubicBezTo>
                      <a:pt x="19746" y="0"/>
                      <a:pt x="25452" y="5630"/>
                      <a:pt x="25452" y="12598"/>
                    </a:cubicBezTo>
                    <a:cubicBezTo>
                      <a:pt x="25452" y="19521"/>
                      <a:pt x="19746" y="25168"/>
                      <a:pt x="12726" y="25168"/>
                    </a:cubicBezTo>
                    <a:cubicBezTo>
                      <a:pt x="5683" y="25168"/>
                      <a:pt x="0" y="19521"/>
                      <a:pt x="0" y="12598"/>
                    </a:cubicBezTo>
                    <a:close/>
                  </a:path>
                  <a:path w="25452" h="25168" fill="none">
                    <a:moveTo>
                      <a:pt x="0" y="12598"/>
                    </a:moveTo>
                    <a:cubicBezTo>
                      <a:pt x="0" y="5630"/>
                      <a:pt x="5683" y="0"/>
                      <a:pt x="12726" y="0"/>
                    </a:cubicBezTo>
                    <a:cubicBezTo>
                      <a:pt x="19746" y="0"/>
                      <a:pt x="25452" y="5630"/>
                      <a:pt x="25452" y="12598"/>
                    </a:cubicBezTo>
                    <a:cubicBezTo>
                      <a:pt x="25452" y="19521"/>
                      <a:pt x="19746" y="25168"/>
                      <a:pt x="12726" y="25168"/>
                    </a:cubicBezTo>
                    <a:cubicBezTo>
                      <a:pt x="5683" y="25168"/>
                      <a:pt x="0" y="19521"/>
                      <a:pt x="0" y="12598"/>
                    </a:cubicBezTo>
                    <a:close/>
                  </a:path>
                </a:pathLst>
              </a:custGeom>
              <a:gradFill>
                <a:gsLst>
                  <a:gs pos="63000">
                    <a:srgbClr val="000000">
                      <a:alpha val="0"/>
                    </a:srgbClr>
                  </a:gs>
                  <a:gs pos="100000">
                    <a:srgbClr val="E8E9F5">
                      <a:alpha val="30000"/>
                    </a:srgbClr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3044412E-03A3-711E-BD9D-C01F101B3EA0}"/>
                  </a:ext>
                </a:extLst>
              </p:cNvPr>
              <p:cNvSpPr/>
              <p:nvPr/>
            </p:nvSpPr>
            <p:spPr>
              <a:xfrm flipV="1">
                <a:off x="-1868839" y="2492247"/>
                <a:ext cx="25452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5452" h="25168" stroke="0">
                    <a:moveTo>
                      <a:pt x="0" y="12598"/>
                    </a:moveTo>
                    <a:cubicBezTo>
                      <a:pt x="0" y="5630"/>
                      <a:pt x="5683" y="0"/>
                      <a:pt x="12726" y="0"/>
                    </a:cubicBezTo>
                    <a:cubicBezTo>
                      <a:pt x="19746" y="0"/>
                      <a:pt x="25452" y="5630"/>
                      <a:pt x="25452" y="12598"/>
                    </a:cubicBezTo>
                    <a:cubicBezTo>
                      <a:pt x="25452" y="19521"/>
                      <a:pt x="19746" y="25168"/>
                      <a:pt x="12726" y="25168"/>
                    </a:cubicBezTo>
                    <a:cubicBezTo>
                      <a:pt x="5683" y="25168"/>
                      <a:pt x="0" y="19521"/>
                      <a:pt x="0" y="12598"/>
                    </a:cubicBezTo>
                    <a:close/>
                  </a:path>
                  <a:path w="25452" h="25168" fill="none">
                    <a:moveTo>
                      <a:pt x="0" y="12598"/>
                    </a:moveTo>
                    <a:cubicBezTo>
                      <a:pt x="0" y="5630"/>
                      <a:pt x="5683" y="0"/>
                      <a:pt x="12726" y="0"/>
                    </a:cubicBezTo>
                    <a:cubicBezTo>
                      <a:pt x="19746" y="0"/>
                      <a:pt x="25452" y="5630"/>
                      <a:pt x="25452" y="12598"/>
                    </a:cubicBezTo>
                    <a:cubicBezTo>
                      <a:pt x="25452" y="19521"/>
                      <a:pt x="19746" y="25168"/>
                      <a:pt x="12726" y="25168"/>
                    </a:cubicBezTo>
                    <a:cubicBezTo>
                      <a:pt x="5683" y="25168"/>
                      <a:pt x="0" y="19521"/>
                      <a:pt x="0" y="12598"/>
                    </a:cubicBezTo>
                    <a:close/>
                  </a:path>
                </a:pathLst>
              </a:custGeom>
              <a:gradFill>
                <a:gsLst>
                  <a:gs pos="30000">
                    <a:srgbClr val="000000">
                      <a:alpha val="0"/>
                    </a:srgbClr>
                  </a:gs>
                  <a:gs pos="100000">
                    <a:srgbClr val="E8E9F5">
                      <a:alpha val="30000"/>
                    </a:srgbClr>
                  </a:gs>
                </a:gsLst>
                <a:lin ang="5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83911B94-DC5E-6B86-BC20-8325602D8B45}"/>
                  </a:ext>
                </a:extLst>
              </p:cNvPr>
              <p:cNvSpPr/>
              <p:nvPr/>
            </p:nvSpPr>
            <p:spPr>
              <a:xfrm>
                <a:off x="-1913798" y="2433334"/>
                <a:ext cx="74953" cy="105428"/>
              </a:xfrm>
              <a:custGeom>
                <a:avLst/>
                <a:gdLst/>
                <a:ahLst/>
                <a:cxnLst/>
                <a:rect l="l" t="t" r="r" b="b"/>
                <a:pathLst>
                  <a:path w="74953" h="105428" stroke="0">
                    <a:moveTo>
                      <a:pt x="0" y="33435"/>
                    </a:moveTo>
                    <a:cubicBezTo>
                      <a:pt x="-4787" y="73588"/>
                      <a:pt x="25064" y="105428"/>
                      <a:pt x="60184" y="105428"/>
                    </a:cubicBezTo>
                    <a:cubicBezTo>
                      <a:pt x="95303" y="105428"/>
                      <a:pt x="60837" y="-52236"/>
                      <a:pt x="29008" y="18048"/>
                    </a:cubicBezTo>
                    <a:cubicBezTo>
                      <a:pt x="10657" y="22344"/>
                      <a:pt x="0" y="32090"/>
                      <a:pt x="0" y="33435"/>
                    </a:cubicBezTo>
                    <a:close/>
                  </a:path>
                  <a:path w="74953" h="105428" fill="none">
                    <a:moveTo>
                      <a:pt x="0" y="33435"/>
                    </a:moveTo>
                    <a:cubicBezTo>
                      <a:pt x="-4787" y="73588"/>
                      <a:pt x="25064" y="105428"/>
                      <a:pt x="60184" y="105428"/>
                    </a:cubicBezTo>
                    <a:cubicBezTo>
                      <a:pt x="95303" y="105428"/>
                      <a:pt x="60837" y="-52236"/>
                      <a:pt x="29008" y="18048"/>
                    </a:cubicBezTo>
                    <a:cubicBezTo>
                      <a:pt x="10657" y="22344"/>
                      <a:pt x="0" y="32090"/>
                      <a:pt x="0" y="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000"/>
                    </a:srgbClr>
                  </a:gs>
                  <a:gs pos="62000">
                    <a:srgbClr val="595959">
                      <a:alpha val="0"/>
                    </a:srgbClr>
                  </a:gs>
                </a:gsLst>
                <a:lin ang="102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6" name="자유형: 도형 205">
                <a:extLst>
                  <a:ext uri="{FF2B5EF4-FFF2-40B4-BE49-F238E27FC236}">
                    <a16:creationId xmlns:a16="http://schemas.microsoft.com/office/drawing/2014/main" id="{F144E3B4-EDE0-390C-DE24-71765138EFF1}"/>
                  </a:ext>
                </a:extLst>
              </p:cNvPr>
              <p:cNvSpPr/>
              <p:nvPr/>
            </p:nvSpPr>
            <p:spPr>
              <a:xfrm>
                <a:off x="-1689784" y="2298067"/>
                <a:ext cx="2014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158825" stroke="0">
                    <a:moveTo>
                      <a:pt x="8906" y="0"/>
                    </a:moveTo>
                    <a:lnTo>
                      <a:pt x="18736" y="0"/>
                    </a:lnTo>
                    <a:cubicBezTo>
                      <a:pt x="18736" y="0"/>
                      <a:pt x="20140" y="0"/>
                      <a:pt x="20140" y="5752"/>
                    </a:cubicBezTo>
                    <a:cubicBezTo>
                      <a:pt x="20140" y="11762"/>
                      <a:pt x="20140" y="143988"/>
                      <a:pt x="20140" y="146762"/>
                    </a:cubicBezTo>
                    <a:cubicBezTo>
                      <a:pt x="20140" y="149536"/>
                      <a:pt x="12183" y="159245"/>
                      <a:pt x="2587" y="158811"/>
                    </a:cubicBezTo>
                    <a:cubicBezTo>
                      <a:pt x="-5805" y="158378"/>
                      <a:pt x="8906" y="0"/>
                      <a:pt x="8906" y="0"/>
                    </a:cubicBezTo>
                    <a:close/>
                  </a:path>
                  <a:path w="20140" h="158825" fill="none">
                    <a:moveTo>
                      <a:pt x="8906" y="0"/>
                    </a:moveTo>
                    <a:lnTo>
                      <a:pt x="18736" y="0"/>
                    </a:lnTo>
                    <a:cubicBezTo>
                      <a:pt x="18736" y="0"/>
                      <a:pt x="20140" y="0"/>
                      <a:pt x="20140" y="5752"/>
                    </a:cubicBezTo>
                    <a:cubicBezTo>
                      <a:pt x="20140" y="11762"/>
                      <a:pt x="20140" y="143988"/>
                      <a:pt x="20140" y="146762"/>
                    </a:cubicBezTo>
                    <a:cubicBezTo>
                      <a:pt x="20140" y="149536"/>
                      <a:pt x="12183" y="159245"/>
                      <a:pt x="2587" y="158811"/>
                    </a:cubicBezTo>
                    <a:cubicBezTo>
                      <a:pt x="-5805" y="158378"/>
                      <a:pt x="8906" y="0"/>
                      <a:pt x="890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D8D8"/>
                  </a:gs>
                  <a:gs pos="80000">
                    <a:srgbClr val="E8E9F5"/>
                  </a:gs>
                  <a:gs pos="100000">
                    <a:srgbClr val="D8D8D8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7" name="자유형: 도형 206">
                <a:extLst>
                  <a:ext uri="{FF2B5EF4-FFF2-40B4-BE49-F238E27FC236}">
                    <a16:creationId xmlns:a16="http://schemas.microsoft.com/office/drawing/2014/main" id="{AF140789-E08B-4219-A6C3-482F8A9CF1DC}"/>
                  </a:ext>
                </a:extLst>
              </p:cNvPr>
              <p:cNvSpPr/>
              <p:nvPr/>
            </p:nvSpPr>
            <p:spPr>
              <a:xfrm>
                <a:off x="-1692111" y="2298010"/>
                <a:ext cx="12533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2533" h="159732" stroke="0">
                    <a:moveTo>
                      <a:pt x="0" y="20835"/>
                    </a:moveTo>
                    <a:cubicBezTo>
                      <a:pt x="0" y="20835"/>
                      <a:pt x="9361" y="0"/>
                      <a:pt x="11234" y="0"/>
                    </a:cubicBezTo>
                    <a:cubicBezTo>
                      <a:pt x="13106" y="0"/>
                      <a:pt x="12404" y="5347"/>
                      <a:pt x="12404" y="9971"/>
                    </a:cubicBezTo>
                    <a:cubicBezTo>
                      <a:pt x="12404" y="14594"/>
                      <a:pt x="12404" y="153754"/>
                      <a:pt x="12404" y="155141"/>
                    </a:cubicBezTo>
                    <a:cubicBezTo>
                      <a:pt x="12404" y="156528"/>
                      <a:pt x="3510" y="161568"/>
                      <a:pt x="0" y="159026"/>
                    </a:cubicBezTo>
                    <a:lnTo>
                      <a:pt x="0" y="20835"/>
                    </a:lnTo>
                    <a:close/>
                  </a:path>
                  <a:path w="12533" h="159732" fill="none">
                    <a:moveTo>
                      <a:pt x="0" y="20835"/>
                    </a:moveTo>
                    <a:cubicBezTo>
                      <a:pt x="0" y="20835"/>
                      <a:pt x="9361" y="0"/>
                      <a:pt x="11234" y="0"/>
                    </a:cubicBezTo>
                    <a:cubicBezTo>
                      <a:pt x="13106" y="0"/>
                      <a:pt x="12404" y="5347"/>
                      <a:pt x="12404" y="9971"/>
                    </a:cubicBezTo>
                    <a:cubicBezTo>
                      <a:pt x="12404" y="14594"/>
                      <a:pt x="12404" y="153754"/>
                      <a:pt x="12404" y="155141"/>
                    </a:cubicBezTo>
                    <a:cubicBezTo>
                      <a:pt x="12404" y="156528"/>
                      <a:pt x="3510" y="161568"/>
                      <a:pt x="0" y="159026"/>
                    </a:cubicBezTo>
                    <a:lnTo>
                      <a:pt x="0" y="20835"/>
                    </a:lnTo>
                    <a:close/>
                  </a:path>
                </a:pathLst>
              </a:custGeom>
              <a:gradFill>
                <a:gsLst>
                  <a:gs pos="0">
                    <a:srgbClr val="C2C2C2"/>
                  </a:gs>
                  <a:gs pos="80000">
                    <a:srgbClr val="D8D8D8"/>
                  </a:gs>
                  <a:gs pos="100000">
                    <a:srgbClr val="D8D8D8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D7EDC9C1-0940-F9D7-FB2C-EC1DD1D6B750}"/>
                  </a:ext>
                </a:extLst>
              </p:cNvPr>
              <p:cNvSpPr/>
              <p:nvPr/>
            </p:nvSpPr>
            <p:spPr>
              <a:xfrm>
                <a:off x="-1881396" y="2282397"/>
                <a:ext cx="192693" cy="144791"/>
              </a:xfrm>
              <a:custGeom>
                <a:avLst/>
                <a:gdLst/>
                <a:ahLst/>
                <a:cxnLst/>
                <a:rect l="l" t="t" r="r" b="b"/>
                <a:pathLst>
                  <a:path w="192693" h="144791" stroke="0">
                    <a:moveTo>
                      <a:pt x="4877" y="40707"/>
                    </a:moveTo>
                    <a:cubicBezTo>
                      <a:pt x="0" y="37933"/>
                      <a:pt x="0" y="35344"/>
                      <a:pt x="0" y="31091"/>
                    </a:cubicBezTo>
                    <a:cubicBezTo>
                      <a:pt x="0" y="26837"/>
                      <a:pt x="0" y="12967"/>
                      <a:pt x="0" y="11488"/>
                    </a:cubicBezTo>
                    <a:cubicBezTo>
                      <a:pt x="0" y="10009"/>
                      <a:pt x="3365" y="1502"/>
                      <a:pt x="10667" y="947"/>
                    </a:cubicBezTo>
                    <a:cubicBezTo>
                      <a:pt x="17969" y="0"/>
                      <a:pt x="58223" y="-4971"/>
                      <a:pt x="114205" y="17591"/>
                    </a:cubicBezTo>
                    <a:cubicBezTo>
                      <a:pt x="170187" y="40152"/>
                      <a:pt x="187412" y="44406"/>
                      <a:pt x="192693" y="42556"/>
                    </a:cubicBezTo>
                    <a:lnTo>
                      <a:pt x="192693" y="144791"/>
                    </a:lnTo>
                    <a:cubicBezTo>
                      <a:pt x="192693" y="144791"/>
                      <a:pt x="169157" y="141078"/>
                      <a:pt x="146924" y="107559"/>
                    </a:cubicBezTo>
                    <a:cubicBezTo>
                      <a:pt x="124690" y="74041"/>
                      <a:pt x="73787" y="46209"/>
                      <a:pt x="53367" y="50878"/>
                    </a:cubicBezTo>
                    <a:cubicBezTo>
                      <a:pt x="32947" y="55548"/>
                      <a:pt x="4395" y="40984"/>
                      <a:pt x="4877" y="40707"/>
                    </a:cubicBezTo>
                    <a:close/>
                  </a:path>
                  <a:path w="192693" h="144791" fill="none">
                    <a:moveTo>
                      <a:pt x="4877" y="40707"/>
                    </a:moveTo>
                    <a:cubicBezTo>
                      <a:pt x="0" y="37933"/>
                      <a:pt x="0" y="35344"/>
                      <a:pt x="0" y="31091"/>
                    </a:cubicBezTo>
                    <a:cubicBezTo>
                      <a:pt x="0" y="26837"/>
                      <a:pt x="0" y="12967"/>
                      <a:pt x="0" y="11488"/>
                    </a:cubicBezTo>
                    <a:cubicBezTo>
                      <a:pt x="0" y="10009"/>
                      <a:pt x="3365" y="1502"/>
                      <a:pt x="10667" y="947"/>
                    </a:cubicBezTo>
                    <a:cubicBezTo>
                      <a:pt x="17969" y="0"/>
                      <a:pt x="58223" y="-4971"/>
                      <a:pt x="114205" y="17591"/>
                    </a:cubicBezTo>
                    <a:cubicBezTo>
                      <a:pt x="170187" y="40152"/>
                      <a:pt x="187412" y="44406"/>
                      <a:pt x="192693" y="42556"/>
                    </a:cubicBezTo>
                    <a:lnTo>
                      <a:pt x="192693" y="144791"/>
                    </a:lnTo>
                    <a:cubicBezTo>
                      <a:pt x="192693" y="144791"/>
                      <a:pt x="169157" y="141078"/>
                      <a:pt x="146924" y="107559"/>
                    </a:cubicBezTo>
                    <a:cubicBezTo>
                      <a:pt x="124690" y="74041"/>
                      <a:pt x="73787" y="46209"/>
                      <a:pt x="53367" y="50878"/>
                    </a:cubicBezTo>
                    <a:cubicBezTo>
                      <a:pt x="32947" y="55548"/>
                      <a:pt x="4395" y="40984"/>
                      <a:pt x="4877" y="407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D8D8"/>
                  </a:gs>
                  <a:gs pos="80000">
                    <a:srgbClr val="E8E9F5"/>
                  </a:gs>
                  <a:gs pos="100000">
                    <a:srgbClr val="D8D8D8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7ECE2C7B-DFAC-3427-4A97-B7AD9926A06F}"/>
                  </a:ext>
                </a:extLst>
              </p:cNvPr>
              <p:cNvSpPr/>
              <p:nvPr/>
            </p:nvSpPr>
            <p:spPr>
              <a:xfrm>
                <a:off x="-1876518" y="2309663"/>
                <a:ext cx="48490" cy="38644"/>
              </a:xfrm>
              <a:custGeom>
                <a:avLst/>
                <a:gdLst/>
                <a:ahLst/>
                <a:cxnLst/>
                <a:rect l="l" t="t" r="r" b="b"/>
                <a:pathLst>
                  <a:path w="48490" h="38644" stroke="0">
                    <a:moveTo>
                      <a:pt x="0" y="36569"/>
                    </a:moveTo>
                    <a:lnTo>
                      <a:pt x="0" y="13737"/>
                    </a:lnTo>
                    <a:cubicBezTo>
                      <a:pt x="0" y="13737"/>
                      <a:pt x="905" y="11472"/>
                      <a:pt x="5607" y="8082"/>
                    </a:cubicBezTo>
                    <a:cubicBezTo>
                      <a:pt x="10845" y="4305"/>
                      <a:pt x="20581" y="-976"/>
                      <a:pt x="24138" y="0"/>
                    </a:cubicBezTo>
                    <a:cubicBezTo>
                      <a:pt x="27696" y="1287"/>
                      <a:pt x="48490" y="19961"/>
                      <a:pt x="48490" y="24111"/>
                    </a:cubicBezTo>
                    <a:cubicBezTo>
                      <a:pt x="48490" y="28260"/>
                      <a:pt x="48490" y="38644"/>
                      <a:pt x="48490" y="38644"/>
                    </a:cubicBezTo>
                    <a:lnTo>
                      <a:pt x="2232" y="38069"/>
                    </a:lnTo>
                    <a:lnTo>
                      <a:pt x="0" y="36569"/>
                    </a:lnTo>
                    <a:close/>
                  </a:path>
                  <a:path w="48490" h="38644" fill="none">
                    <a:moveTo>
                      <a:pt x="0" y="36569"/>
                    </a:moveTo>
                    <a:lnTo>
                      <a:pt x="0" y="13737"/>
                    </a:lnTo>
                    <a:cubicBezTo>
                      <a:pt x="0" y="13737"/>
                      <a:pt x="905" y="11472"/>
                      <a:pt x="5607" y="8082"/>
                    </a:cubicBezTo>
                    <a:cubicBezTo>
                      <a:pt x="10845" y="4305"/>
                      <a:pt x="20581" y="-976"/>
                      <a:pt x="24138" y="0"/>
                    </a:cubicBezTo>
                    <a:cubicBezTo>
                      <a:pt x="27696" y="1287"/>
                      <a:pt x="48490" y="19961"/>
                      <a:pt x="48490" y="24111"/>
                    </a:cubicBezTo>
                    <a:cubicBezTo>
                      <a:pt x="48490" y="28260"/>
                      <a:pt x="48490" y="38644"/>
                      <a:pt x="48490" y="38644"/>
                    </a:cubicBezTo>
                    <a:lnTo>
                      <a:pt x="2232" y="38069"/>
                    </a:lnTo>
                    <a:lnTo>
                      <a:pt x="0" y="36569"/>
                    </a:lnTo>
                    <a:close/>
                  </a:path>
                </a:pathLst>
              </a:custGeom>
              <a:gradFill>
                <a:gsLst>
                  <a:gs pos="0">
                    <a:srgbClr val="C2C2C2"/>
                  </a:gs>
                  <a:gs pos="69000">
                    <a:srgbClr val="E8E9F5"/>
                  </a:gs>
                  <a:gs pos="100000">
                    <a:srgbClr val="C2C2C2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035C6C7D-30CB-4649-2954-07FC12E51A25}"/>
                  </a:ext>
                </a:extLst>
              </p:cNvPr>
              <p:cNvSpPr/>
              <p:nvPr/>
            </p:nvSpPr>
            <p:spPr>
              <a:xfrm>
                <a:off x="-1934523" y="2345400"/>
                <a:ext cx="161933" cy="132252"/>
              </a:xfrm>
              <a:custGeom>
                <a:avLst/>
                <a:gdLst/>
                <a:ahLst/>
                <a:cxnLst/>
                <a:rect l="l" t="t" r="r" b="b"/>
                <a:pathLst>
                  <a:path w="161933" h="132252" stroke="0">
                    <a:moveTo>
                      <a:pt x="79990" y="0"/>
                    </a:moveTo>
                    <a:cubicBezTo>
                      <a:pt x="55767" y="0"/>
                      <a:pt x="15746" y="23548"/>
                      <a:pt x="4513" y="74453"/>
                    </a:cubicBezTo>
                    <a:cubicBezTo>
                      <a:pt x="-6721" y="125357"/>
                      <a:pt x="5917" y="129513"/>
                      <a:pt x="11182" y="129513"/>
                    </a:cubicBezTo>
                    <a:cubicBezTo>
                      <a:pt x="16448" y="129513"/>
                      <a:pt x="50455" y="127159"/>
                      <a:pt x="78774" y="128128"/>
                    </a:cubicBezTo>
                    <a:cubicBezTo>
                      <a:pt x="102866" y="128952"/>
                      <a:pt x="136510" y="129167"/>
                      <a:pt x="146691" y="131937"/>
                    </a:cubicBezTo>
                    <a:cubicBezTo>
                      <a:pt x="156871" y="134708"/>
                      <a:pt x="168105" y="119471"/>
                      <a:pt x="157925" y="74453"/>
                    </a:cubicBezTo>
                    <a:cubicBezTo>
                      <a:pt x="145272" y="18506"/>
                      <a:pt x="107723" y="0"/>
                      <a:pt x="79990" y="0"/>
                    </a:cubicBezTo>
                    <a:close/>
                  </a:path>
                  <a:path w="161933" h="132252" fill="none">
                    <a:moveTo>
                      <a:pt x="79990" y="0"/>
                    </a:moveTo>
                    <a:cubicBezTo>
                      <a:pt x="55767" y="0"/>
                      <a:pt x="15746" y="23548"/>
                      <a:pt x="4513" y="74453"/>
                    </a:cubicBezTo>
                    <a:cubicBezTo>
                      <a:pt x="-6721" y="125357"/>
                      <a:pt x="5917" y="129513"/>
                      <a:pt x="11182" y="129513"/>
                    </a:cubicBezTo>
                    <a:cubicBezTo>
                      <a:pt x="16448" y="129513"/>
                      <a:pt x="50455" y="127159"/>
                      <a:pt x="78774" y="128128"/>
                    </a:cubicBezTo>
                    <a:cubicBezTo>
                      <a:pt x="102866" y="128952"/>
                      <a:pt x="136510" y="129167"/>
                      <a:pt x="146691" y="131937"/>
                    </a:cubicBezTo>
                    <a:cubicBezTo>
                      <a:pt x="156871" y="134708"/>
                      <a:pt x="168105" y="119471"/>
                      <a:pt x="157925" y="74453"/>
                    </a:cubicBezTo>
                    <a:cubicBezTo>
                      <a:pt x="145272" y="18506"/>
                      <a:pt x="107723" y="0"/>
                      <a:pt x="799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2C2C2"/>
                  </a:gs>
                  <a:gs pos="69000">
                    <a:srgbClr val="E8E9F5"/>
                  </a:gs>
                  <a:gs pos="100000">
                    <a:srgbClr val="C2C2C2"/>
                  </a:gs>
                </a:gsLst>
                <a:lin ang="114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F041DB8E-D199-610E-F758-B67B2C63FE02}"/>
                  </a:ext>
                </a:extLst>
              </p:cNvPr>
              <p:cNvSpPr/>
              <p:nvPr/>
            </p:nvSpPr>
            <p:spPr>
              <a:xfrm>
                <a:off x="-1934574" y="2454134"/>
                <a:ext cx="161850" cy="8311"/>
              </a:xfrm>
              <a:custGeom>
                <a:avLst/>
                <a:gdLst/>
                <a:ahLst/>
                <a:cxnLst/>
                <a:rect l="l" t="t" r="r" b="b"/>
                <a:pathLst>
                  <a:path w="161850" h="8311" stroke="0">
                    <a:moveTo>
                      <a:pt x="0" y="5536"/>
                    </a:moveTo>
                    <a:cubicBezTo>
                      <a:pt x="24528" y="0"/>
                      <a:pt x="140423" y="4611"/>
                      <a:pt x="161223" y="8311"/>
                    </a:cubicBezTo>
                    <a:lnTo>
                      <a:pt x="161850" y="4796"/>
                    </a:lnTo>
                    <a:cubicBezTo>
                      <a:pt x="161850" y="4796"/>
                      <a:pt x="82551" y="-4000"/>
                      <a:pt x="0" y="2232"/>
                    </a:cubicBezTo>
                    <a:lnTo>
                      <a:pt x="0" y="5536"/>
                    </a:lnTo>
                    <a:close/>
                  </a:path>
                  <a:path w="161850" h="8311" fill="none">
                    <a:moveTo>
                      <a:pt x="0" y="5536"/>
                    </a:moveTo>
                    <a:cubicBezTo>
                      <a:pt x="24528" y="0"/>
                      <a:pt x="140423" y="4611"/>
                      <a:pt x="161223" y="8311"/>
                    </a:cubicBezTo>
                    <a:lnTo>
                      <a:pt x="161850" y="4796"/>
                    </a:lnTo>
                    <a:cubicBezTo>
                      <a:pt x="161850" y="4796"/>
                      <a:pt x="82551" y="-4000"/>
                      <a:pt x="0" y="2232"/>
                    </a:cubicBezTo>
                    <a:lnTo>
                      <a:pt x="0" y="5536"/>
                    </a:lnTo>
                    <a:close/>
                  </a:path>
                </a:pathLst>
              </a:custGeom>
              <a:gradFill>
                <a:gsLst>
                  <a:gs pos="39000">
                    <a:srgbClr val="303030"/>
                  </a:gs>
                  <a:gs pos="70000">
                    <a:srgbClr val="7E7E7E"/>
                  </a:gs>
                  <a:gs pos="84000">
                    <a:srgbClr val="191919"/>
                  </a:gs>
                </a:gsLst>
                <a:lin ang="102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66ABFE96-92FE-2E11-ACF8-9AD867095C1F}"/>
                  </a:ext>
                </a:extLst>
              </p:cNvPr>
              <p:cNvSpPr/>
              <p:nvPr/>
            </p:nvSpPr>
            <p:spPr>
              <a:xfrm>
                <a:off x="-1916934" y="2374264"/>
                <a:ext cx="128662" cy="14022"/>
              </a:xfrm>
              <a:custGeom>
                <a:avLst/>
                <a:gdLst/>
                <a:ahLst/>
                <a:cxnLst/>
                <a:rect l="l" t="t" r="r" b="b"/>
                <a:pathLst>
                  <a:path w="128662" h="14022" stroke="0">
                    <a:moveTo>
                      <a:pt x="0" y="12727"/>
                    </a:moveTo>
                    <a:cubicBezTo>
                      <a:pt x="36610" y="0"/>
                      <a:pt x="109121" y="7919"/>
                      <a:pt x="128662" y="14022"/>
                    </a:cubicBezTo>
                    <a:lnTo>
                      <a:pt x="124842" y="7180"/>
                    </a:lnTo>
                    <a:cubicBezTo>
                      <a:pt x="124842" y="7180"/>
                      <a:pt x="65302" y="-7800"/>
                      <a:pt x="4640" y="5515"/>
                    </a:cubicBezTo>
                    <a:lnTo>
                      <a:pt x="0" y="12727"/>
                    </a:lnTo>
                    <a:close/>
                  </a:path>
                  <a:path w="128662" h="14022" fill="none">
                    <a:moveTo>
                      <a:pt x="0" y="12727"/>
                    </a:moveTo>
                    <a:cubicBezTo>
                      <a:pt x="36610" y="0"/>
                      <a:pt x="109121" y="7919"/>
                      <a:pt x="128662" y="14022"/>
                    </a:cubicBezTo>
                    <a:lnTo>
                      <a:pt x="124842" y="7180"/>
                    </a:lnTo>
                    <a:cubicBezTo>
                      <a:pt x="124842" y="7180"/>
                      <a:pt x="65302" y="-7800"/>
                      <a:pt x="4640" y="5515"/>
                    </a:cubicBezTo>
                    <a:lnTo>
                      <a:pt x="0" y="12727"/>
                    </a:lnTo>
                    <a:close/>
                  </a:path>
                </a:pathLst>
              </a:custGeom>
              <a:gradFill>
                <a:gsLst>
                  <a:gs pos="39000">
                    <a:srgbClr val="303030"/>
                  </a:gs>
                  <a:gs pos="70000">
                    <a:srgbClr val="7E7E7E"/>
                  </a:gs>
                  <a:gs pos="84000">
                    <a:srgbClr val="191919"/>
                  </a:gs>
                </a:gsLst>
                <a:lin ang="102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213" name="자유형: 도형 212">
                <a:extLst>
                  <a:ext uri="{FF2B5EF4-FFF2-40B4-BE49-F238E27FC236}">
                    <a16:creationId xmlns:a16="http://schemas.microsoft.com/office/drawing/2014/main" id="{D43FC9E3-CA73-3B52-934E-1624B64C1F32}"/>
                  </a:ext>
                </a:extLst>
              </p:cNvPr>
              <p:cNvSpPr/>
              <p:nvPr/>
            </p:nvSpPr>
            <p:spPr>
              <a:xfrm>
                <a:off x="-1877264" y="2343560"/>
                <a:ext cx="50947" cy="8110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8110" stroke="0">
                    <a:moveTo>
                      <a:pt x="0" y="7001"/>
                    </a:moveTo>
                    <a:cubicBezTo>
                      <a:pt x="11403" y="3487"/>
                      <a:pt x="38926" y="2747"/>
                      <a:pt x="50947" y="8110"/>
                    </a:cubicBezTo>
                    <a:lnTo>
                      <a:pt x="50947" y="2932"/>
                    </a:lnTo>
                    <a:cubicBezTo>
                      <a:pt x="50947" y="2932"/>
                      <a:pt x="23796" y="-3540"/>
                      <a:pt x="0" y="2747"/>
                    </a:cubicBezTo>
                    <a:lnTo>
                      <a:pt x="0" y="7001"/>
                    </a:lnTo>
                    <a:close/>
                  </a:path>
                  <a:path w="50947" h="8110" fill="none">
                    <a:moveTo>
                      <a:pt x="0" y="7001"/>
                    </a:moveTo>
                    <a:cubicBezTo>
                      <a:pt x="11403" y="3487"/>
                      <a:pt x="38926" y="2747"/>
                      <a:pt x="50947" y="8110"/>
                    </a:cubicBezTo>
                    <a:lnTo>
                      <a:pt x="50947" y="2932"/>
                    </a:lnTo>
                    <a:cubicBezTo>
                      <a:pt x="50947" y="2932"/>
                      <a:pt x="23796" y="-3540"/>
                      <a:pt x="0" y="2747"/>
                    </a:cubicBezTo>
                    <a:lnTo>
                      <a:pt x="0" y="7001"/>
                    </a:lnTo>
                    <a:close/>
                  </a:path>
                </a:pathLst>
              </a:custGeom>
              <a:gradFill>
                <a:gsLst>
                  <a:gs pos="0">
                    <a:srgbClr val="AFAFAF"/>
                  </a:gs>
                  <a:gs pos="69000">
                    <a:srgbClr val="D8D8D8"/>
                  </a:gs>
                  <a:gs pos="100000">
                    <a:srgbClr val="AFAFAF"/>
                  </a:gs>
                </a:gsLst>
                <a:lin ang="10800000" scaled="0"/>
              </a:gradFill>
              <a:ln w="76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</p:grpSp>
      </p:grpSp>
      <p:sp>
        <p:nvSpPr>
          <p:cNvPr id="216" name="자유형: 도형 215">
            <a:extLst>
              <a:ext uri="{FF2B5EF4-FFF2-40B4-BE49-F238E27FC236}">
                <a16:creationId xmlns:a16="http://schemas.microsoft.com/office/drawing/2014/main" id="{2B5AF2F4-A4BA-1DBA-D67A-5E48927152EB}"/>
              </a:ext>
            </a:extLst>
          </p:cNvPr>
          <p:cNvSpPr/>
          <p:nvPr/>
        </p:nvSpPr>
        <p:spPr>
          <a:xfrm>
            <a:off x="5245600" y="2587656"/>
            <a:ext cx="264960" cy="264480"/>
          </a:xfrm>
          <a:custGeom>
            <a:avLst/>
            <a:gdLst/>
            <a:ahLst/>
            <a:cxnLst/>
            <a:rect l="l" t="t" r="r" b="b"/>
            <a:pathLst>
              <a:path w="264960" h="264480" stroke="0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  <a:path w="264960" h="264480" fill="none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</a:pathLst>
          </a:custGeom>
          <a:solidFill>
            <a:srgbClr val="7991FF"/>
          </a:solidFill>
          <a:ln w="12667" cap="flat">
            <a:solidFill>
              <a:srgbClr val="7991FF"/>
            </a:solidFill>
            <a:miter/>
          </a:ln>
        </p:spPr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FF69D787-D14D-7573-4B3B-746FADE1E349}"/>
              </a:ext>
            </a:extLst>
          </p:cNvPr>
          <p:cNvSpPr/>
          <p:nvPr/>
        </p:nvSpPr>
        <p:spPr>
          <a:xfrm>
            <a:off x="8526737" y="2619909"/>
            <a:ext cx="264960" cy="264480"/>
          </a:xfrm>
          <a:custGeom>
            <a:avLst/>
            <a:gdLst/>
            <a:ahLst/>
            <a:cxnLst/>
            <a:rect l="l" t="t" r="r" b="b"/>
            <a:pathLst>
              <a:path w="264960" h="264480" stroke="0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  <a:path w="264960" h="264480" fill="none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</a:pathLst>
          </a:custGeom>
          <a:solidFill>
            <a:srgbClr val="467DFE"/>
          </a:solidFill>
          <a:ln w="12667" cap="flat">
            <a:solidFill>
              <a:srgbClr val="467DFE"/>
            </a:solidFill>
            <a:miter/>
          </a:ln>
        </p:spPr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26C341D1-B178-659A-2977-0B89D503450A}"/>
              </a:ext>
            </a:extLst>
          </p:cNvPr>
          <p:cNvGrpSpPr/>
          <p:nvPr/>
        </p:nvGrpSpPr>
        <p:grpSpPr>
          <a:xfrm>
            <a:off x="3307196" y="4251734"/>
            <a:ext cx="2788804" cy="2232705"/>
            <a:chOff x="-709954" y="3605783"/>
            <a:chExt cx="2788804" cy="2232705"/>
          </a:xfrm>
        </p:grpSpPr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BCCC46E-8BC0-19EB-1B3F-6E491E573E99}"/>
                </a:ext>
              </a:extLst>
            </p:cNvPr>
            <p:cNvSpPr/>
            <p:nvPr/>
          </p:nvSpPr>
          <p:spPr>
            <a:xfrm>
              <a:off x="-291634" y="3833783"/>
              <a:ext cx="2370484" cy="2004705"/>
            </a:xfrm>
            <a:custGeom>
              <a:avLst/>
              <a:gdLst>
                <a:gd name="rtt" fmla="*/ 152000 h 2004705"/>
                <a:gd name="rtb" fmla="*/ 2004705 h 2004705"/>
              </a:gdLst>
              <a:ahLst/>
              <a:cxnLst/>
              <a:rect l="l" t="rtt" r="r" b="rtb"/>
              <a:pathLst>
                <a:path w="2370484" h="2004705" stroke="0">
                  <a:moveTo>
                    <a:pt x="53200" y="0"/>
                  </a:moveTo>
                  <a:lnTo>
                    <a:pt x="2317284" y="0"/>
                  </a:lnTo>
                  <a:cubicBezTo>
                    <a:pt x="2346650" y="0"/>
                    <a:pt x="2370484" y="23834"/>
                    <a:pt x="2370484" y="53200"/>
                  </a:cubicBezTo>
                  <a:lnTo>
                    <a:pt x="2370484" y="1951505"/>
                  </a:lnTo>
                  <a:cubicBezTo>
                    <a:pt x="2370484" y="1980872"/>
                    <a:pt x="2346650" y="2004705"/>
                    <a:pt x="2317284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370484" h="2004705" fill="none">
                  <a:moveTo>
                    <a:pt x="53200" y="0"/>
                  </a:moveTo>
                  <a:lnTo>
                    <a:pt x="2317284" y="0"/>
                  </a:lnTo>
                  <a:cubicBezTo>
                    <a:pt x="2346650" y="0"/>
                    <a:pt x="2370484" y="23834"/>
                    <a:pt x="2370484" y="53200"/>
                  </a:cubicBezTo>
                  <a:lnTo>
                    <a:pt x="2370484" y="1951505"/>
                  </a:lnTo>
                  <a:cubicBezTo>
                    <a:pt x="2370484" y="1980872"/>
                    <a:pt x="2346650" y="2004705"/>
                    <a:pt x="2317284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프로그램으로 얻은 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통계 분석 결과를 해석하고</a:t>
              </a:r>
              <a:r>
                <a:rPr lang="en-US" altLang="ko-KR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, </a:t>
              </a: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이를 바탕으로 적절한 대책을 마련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endParaRPr lang="ko-KR" altLang="en-US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범죄 발생이 많은 자치구에 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en-US" altLang="ko-KR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CCTV</a:t>
              </a:r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를 추가적으로 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설치하는 등의 대책을 수립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endParaRPr lang="ko-KR" altLang="en-US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이와 같은 프로세스를 바탕으로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서울시 자치구별 </a:t>
              </a:r>
              <a:r>
                <a:rPr lang="en-US" altLang="ko-KR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CCTV</a:t>
              </a:r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와 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en-US" altLang="ko-KR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5</a:t>
              </a:r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대 범죄 발생 및 검거율을 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통계 분석하는 프로그램을 개발</a:t>
              </a:r>
              <a:endParaRPr lang="zh-CN" altLang="en-US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47F756EE-FE66-30FC-A9F0-48FF8B47833B}"/>
                </a:ext>
              </a:extLst>
            </p:cNvPr>
            <p:cNvSpPr/>
            <p:nvPr/>
          </p:nvSpPr>
          <p:spPr>
            <a:xfrm>
              <a:off x="-709954" y="3605783"/>
              <a:ext cx="2231044" cy="380000"/>
            </a:xfrm>
            <a:custGeom>
              <a:avLst/>
              <a:gdLst/>
              <a:ahLst/>
              <a:cxnLst/>
              <a:rect l="l" t="t" r="r" b="b"/>
              <a:pathLst>
                <a:path w="2231044" h="380000" stroke="0">
                  <a:moveTo>
                    <a:pt x="53200" y="0"/>
                  </a:moveTo>
                  <a:lnTo>
                    <a:pt x="2177844" y="0"/>
                  </a:lnTo>
                  <a:cubicBezTo>
                    <a:pt x="2207210" y="0"/>
                    <a:pt x="2231044" y="23834"/>
                    <a:pt x="2231044" y="53200"/>
                  </a:cubicBezTo>
                  <a:lnTo>
                    <a:pt x="2231044" y="326800"/>
                  </a:lnTo>
                  <a:cubicBezTo>
                    <a:pt x="2231044" y="356166"/>
                    <a:pt x="2207210" y="380000"/>
                    <a:pt x="2177844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231044" h="380000" fill="none">
                  <a:moveTo>
                    <a:pt x="53200" y="0"/>
                  </a:moveTo>
                  <a:lnTo>
                    <a:pt x="2177844" y="0"/>
                  </a:lnTo>
                  <a:cubicBezTo>
                    <a:pt x="2207210" y="0"/>
                    <a:pt x="2231044" y="23834"/>
                    <a:pt x="2231044" y="53200"/>
                  </a:cubicBezTo>
                  <a:lnTo>
                    <a:pt x="2231044" y="326800"/>
                  </a:lnTo>
                  <a:cubicBezTo>
                    <a:pt x="2231044" y="356166"/>
                    <a:pt x="2207210" y="380000"/>
                    <a:pt x="2177844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7600" cap="flat">
              <a:solidFill>
                <a:schemeClr val="accent6">
                  <a:lumMod val="75000"/>
                </a:schemeClr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ko-KR" altLang="en-US" sz="912" b="1" dirty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결과 해석</a:t>
              </a:r>
              <a:endParaRPr lang="zh-CN" altLang="en-US" sz="912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119E71CA-7BAD-6486-DBCC-F464CE6D1066}"/>
              </a:ext>
            </a:extLst>
          </p:cNvPr>
          <p:cNvGrpSpPr/>
          <p:nvPr/>
        </p:nvGrpSpPr>
        <p:grpSpPr>
          <a:xfrm>
            <a:off x="6802687" y="4251734"/>
            <a:ext cx="2758800" cy="2232705"/>
            <a:chOff x="3084482" y="3605783"/>
            <a:chExt cx="2758800" cy="2232705"/>
          </a:xfrm>
        </p:grpSpPr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18EF185F-37CE-D86B-592E-6EF19F8BB5C8}"/>
                </a:ext>
              </a:extLst>
            </p:cNvPr>
            <p:cNvSpPr/>
            <p:nvPr/>
          </p:nvSpPr>
          <p:spPr>
            <a:xfrm>
              <a:off x="3498302" y="3833783"/>
              <a:ext cx="2344980" cy="2004705"/>
            </a:xfrm>
            <a:custGeom>
              <a:avLst/>
              <a:gdLst>
                <a:gd name="rtt" fmla="*/ 152000 h 2004705"/>
                <a:gd name="rtb" fmla="*/ 2004705 h 2004705"/>
              </a:gdLst>
              <a:ahLst/>
              <a:cxnLst/>
              <a:rect l="l" t="rtt" r="r" b="rtb"/>
              <a:pathLst>
                <a:path w="2344980" h="2004705" stroke="0">
                  <a:moveTo>
                    <a:pt x="53200" y="0"/>
                  </a:moveTo>
                  <a:lnTo>
                    <a:pt x="2291780" y="0"/>
                  </a:lnTo>
                  <a:cubicBezTo>
                    <a:pt x="2321146" y="0"/>
                    <a:pt x="2344980" y="23834"/>
                    <a:pt x="2344980" y="53200"/>
                  </a:cubicBezTo>
                  <a:lnTo>
                    <a:pt x="2344980" y="1951505"/>
                  </a:lnTo>
                  <a:cubicBezTo>
                    <a:pt x="2344980" y="1980872"/>
                    <a:pt x="2321146" y="2004705"/>
                    <a:pt x="229178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344980" h="2004705" fill="none">
                  <a:moveTo>
                    <a:pt x="53200" y="0"/>
                  </a:moveTo>
                  <a:lnTo>
                    <a:pt x="2291780" y="0"/>
                  </a:lnTo>
                  <a:cubicBezTo>
                    <a:pt x="2321146" y="0"/>
                    <a:pt x="2344980" y="23834"/>
                    <a:pt x="2344980" y="53200"/>
                  </a:cubicBezTo>
                  <a:lnTo>
                    <a:pt x="2344980" y="1951505"/>
                  </a:lnTo>
                  <a:cubicBezTo>
                    <a:pt x="2344980" y="1980872"/>
                    <a:pt x="2321146" y="2004705"/>
                    <a:pt x="2291780" y="2004705"/>
                  </a:cubicBezTo>
                  <a:lnTo>
                    <a:pt x="53200" y="2004705"/>
                  </a:lnTo>
                  <a:cubicBezTo>
                    <a:pt x="23834" y="2004705"/>
                    <a:pt x="0" y="1980872"/>
                    <a:pt x="0" y="1951505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FAFAFA"/>
            </a:solidFill>
            <a:ln w="7600" cap="flat">
              <a:solidFill>
                <a:srgbClr val="92D050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위에서 설계한 프로세스를 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바탕으로 프로그램을 개발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endParaRPr lang="ko-KR" altLang="en-US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프로그램 개발 후 각 단계별로 </a:t>
              </a:r>
              <a:endParaRPr lang="en-US" altLang="ko-KR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  <a:p>
              <a:pPr algn="ctr"/>
              <a:r>
                <a:rPr lang="ko-KR" altLang="en-US" sz="912" b="1" dirty="0">
                  <a:solidFill>
                    <a:srgbClr val="303030"/>
                  </a:solidFill>
                  <a:latin typeface="Arial"/>
                  <a:ea typeface="Arial"/>
                  <a:cs typeface="Arial"/>
                </a:rPr>
                <a:t>테스트를 수행하여 문제가 없는지 확인</a:t>
              </a:r>
              <a:endParaRPr lang="zh-CN" altLang="en-US" sz="912" b="1" dirty="0">
                <a:solidFill>
                  <a:srgbClr val="30303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C21AE786-3DD0-C0E9-E8C2-704FEA7B52FF}"/>
                </a:ext>
              </a:extLst>
            </p:cNvPr>
            <p:cNvSpPr/>
            <p:nvPr/>
          </p:nvSpPr>
          <p:spPr>
            <a:xfrm>
              <a:off x="3084482" y="3605783"/>
              <a:ext cx="2207040" cy="380000"/>
            </a:xfrm>
            <a:custGeom>
              <a:avLst/>
              <a:gdLst/>
              <a:ahLst/>
              <a:cxnLst/>
              <a:rect l="l" t="t" r="r" b="b"/>
              <a:pathLst>
                <a:path w="2207040" h="380000" stroke="0">
                  <a:moveTo>
                    <a:pt x="53200" y="0"/>
                  </a:moveTo>
                  <a:lnTo>
                    <a:pt x="2153840" y="0"/>
                  </a:lnTo>
                  <a:cubicBezTo>
                    <a:pt x="2183206" y="0"/>
                    <a:pt x="2207040" y="23834"/>
                    <a:pt x="2207040" y="53200"/>
                  </a:cubicBezTo>
                  <a:lnTo>
                    <a:pt x="2207040" y="326800"/>
                  </a:lnTo>
                  <a:cubicBezTo>
                    <a:pt x="2207040" y="356166"/>
                    <a:pt x="2183206" y="380000"/>
                    <a:pt x="215384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  <a:path w="2207040" h="380000" fill="none">
                  <a:moveTo>
                    <a:pt x="53200" y="0"/>
                  </a:moveTo>
                  <a:lnTo>
                    <a:pt x="2153840" y="0"/>
                  </a:lnTo>
                  <a:cubicBezTo>
                    <a:pt x="2183206" y="0"/>
                    <a:pt x="2207040" y="23834"/>
                    <a:pt x="2207040" y="53200"/>
                  </a:cubicBezTo>
                  <a:lnTo>
                    <a:pt x="2207040" y="326800"/>
                  </a:lnTo>
                  <a:cubicBezTo>
                    <a:pt x="2207040" y="356166"/>
                    <a:pt x="2183206" y="380000"/>
                    <a:pt x="2153840" y="380000"/>
                  </a:cubicBezTo>
                  <a:lnTo>
                    <a:pt x="53200" y="380000"/>
                  </a:lnTo>
                  <a:cubicBezTo>
                    <a:pt x="23834" y="380000"/>
                    <a:pt x="0" y="356166"/>
                    <a:pt x="0" y="326800"/>
                  </a:cubicBezTo>
                  <a:lnTo>
                    <a:pt x="0" y="53200"/>
                  </a:lnTo>
                  <a:cubicBezTo>
                    <a:pt x="0" y="23834"/>
                    <a:pt x="23834" y="0"/>
                    <a:pt x="53200" y="0"/>
                  </a:cubicBezTo>
                  <a:close/>
                </a:path>
              </a:pathLst>
            </a:custGeom>
            <a:solidFill>
              <a:srgbClr val="92D050"/>
            </a:solidFill>
            <a:ln w="7600" cap="flat">
              <a:solidFill>
                <a:srgbClr val="92D050"/>
              </a:solidFill>
              <a:round/>
            </a:ln>
          </p:spPr>
          <p:txBody>
            <a:bodyPr wrap="square" lIns="38100" tIns="38100" rIns="38100" bIns="38100" rtlCol="0" anchor="ctr"/>
            <a:lstStyle/>
            <a:p>
              <a:pPr algn="ctr"/>
              <a:r>
                <a:rPr lang="zh-CN" altLang="en-US" sz="912" b="1" dirty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ko-KR" altLang="en-US" sz="912" b="1" dirty="0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프로그램 개발 및 테스트</a:t>
              </a:r>
              <a:endParaRPr lang="zh-CN" altLang="en-US" sz="912" b="1" dirty="0">
                <a:solidFill>
                  <a:srgbClr val="FFFFFF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28" name="자유형: 도형 227">
            <a:extLst>
              <a:ext uri="{FF2B5EF4-FFF2-40B4-BE49-F238E27FC236}">
                <a16:creationId xmlns:a16="http://schemas.microsoft.com/office/drawing/2014/main" id="{D831E04B-440F-B846-4701-755B616169CD}"/>
              </a:ext>
            </a:extLst>
          </p:cNvPr>
          <p:cNvSpPr/>
          <p:nvPr/>
        </p:nvSpPr>
        <p:spPr>
          <a:xfrm flipH="1">
            <a:off x="6503745" y="5086131"/>
            <a:ext cx="264960" cy="264480"/>
          </a:xfrm>
          <a:custGeom>
            <a:avLst/>
            <a:gdLst/>
            <a:ahLst/>
            <a:cxnLst/>
            <a:rect l="l" t="t" r="r" b="b"/>
            <a:pathLst>
              <a:path w="264960" h="264480" stroke="0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  <a:path w="264960" h="264480" fill="none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</a:pathLst>
          </a:custGeom>
          <a:solidFill>
            <a:srgbClr val="92D050"/>
          </a:solidFill>
          <a:ln w="12667" cap="flat">
            <a:solidFill>
              <a:srgbClr val="92D050"/>
            </a:solidFill>
            <a:miter/>
          </a:ln>
        </p:spPr>
      </p:sp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A04723D8-74A4-B51B-2BEE-D0E15F9245DE}"/>
              </a:ext>
            </a:extLst>
          </p:cNvPr>
          <p:cNvSpPr/>
          <p:nvPr/>
        </p:nvSpPr>
        <p:spPr>
          <a:xfrm rot="7871447">
            <a:off x="9849718" y="4040476"/>
            <a:ext cx="264960" cy="264480"/>
          </a:xfrm>
          <a:custGeom>
            <a:avLst/>
            <a:gdLst/>
            <a:ahLst/>
            <a:cxnLst/>
            <a:rect l="l" t="t" r="r" b="b"/>
            <a:pathLst>
              <a:path w="264960" h="264480" stroke="0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  <a:path w="264960" h="264480" fill="none">
                <a:moveTo>
                  <a:pt x="0" y="66120"/>
                </a:moveTo>
                <a:lnTo>
                  <a:pt x="119232" y="66120"/>
                </a:lnTo>
                <a:lnTo>
                  <a:pt x="119232" y="0"/>
                </a:lnTo>
                <a:lnTo>
                  <a:pt x="264960" y="132240"/>
                </a:lnTo>
                <a:lnTo>
                  <a:pt x="119232" y="264480"/>
                </a:lnTo>
                <a:lnTo>
                  <a:pt x="119232" y="198360"/>
                </a:lnTo>
                <a:lnTo>
                  <a:pt x="0" y="198360"/>
                </a:lnTo>
                <a:lnTo>
                  <a:pt x="0" y="66120"/>
                </a:lnTo>
                <a:close/>
              </a:path>
            </a:pathLst>
          </a:custGeom>
          <a:solidFill>
            <a:srgbClr val="4155C6"/>
          </a:solidFill>
          <a:ln w="12667" cap="flat">
            <a:solidFill>
              <a:srgbClr val="4155C6"/>
            </a:solidFill>
            <a:miter/>
          </a:ln>
        </p:spPr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3772BD2-FFEA-5DDB-301B-72C619D7B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4259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8</a:t>
            </a:fld>
            <a:r>
              <a:rPr lang="en-US" altLang="ko-KR" dirty="0"/>
              <a:t>/18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07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459982-e2a9-4c90-be78-f81c9cc3d20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5FF513131CF184D94E241F2FD355B1E" ma:contentTypeVersion="6" ma:contentTypeDescription="새 문서를 만듭니다." ma:contentTypeScope="" ma:versionID="5652b8ee5063b4998b218898a78bacb7">
  <xsd:schema xmlns:xsd="http://www.w3.org/2001/XMLSchema" xmlns:xs="http://www.w3.org/2001/XMLSchema" xmlns:p="http://schemas.microsoft.com/office/2006/metadata/properties" xmlns:ns3="4a459982-e2a9-4c90-be78-f81c9cc3d20c" targetNamespace="http://schemas.microsoft.com/office/2006/metadata/properties" ma:root="true" ma:fieldsID="59adf6a815b7a90e7cf393a48a4233d8" ns3:_="">
    <xsd:import namespace="4a459982-e2a9-4c90-be78-f81c9cc3d2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59982-e2a9-4c90-be78-f81c9cc3d2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7096A9-8502-460A-8467-E4B4965CE45B}">
  <ds:schemaRefs>
    <ds:schemaRef ds:uri="http://purl.org/dc/elements/1.1/"/>
    <ds:schemaRef ds:uri="http://schemas.microsoft.com/office/2006/metadata/properties"/>
    <ds:schemaRef ds:uri="4a459982-e2a9-4c90-be78-f81c9cc3d20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F193CF-C710-4F49-8A3E-149E11FC40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5BDE4B-7DCC-4A87-8CA9-51A00BF9E0F1}">
  <ds:schemaRefs>
    <ds:schemaRef ds:uri="4a459982-e2a9-4c90-be78-f81c9cc3d2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902</Words>
  <Application>Microsoft Office PowerPoint</Application>
  <PresentationFormat>와이드스크린</PresentationFormat>
  <Paragraphs>202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Apple SD Gothic Neo</vt:lpstr>
      <vt:lpstr>Söhne</vt:lpstr>
      <vt:lpstr>나눔스퀘어</vt:lpstr>
      <vt:lpstr>맑은 고딕</vt:lpstr>
      <vt:lpstr>Arial</vt:lpstr>
      <vt:lpstr>Office 테마</vt:lpstr>
      <vt:lpstr>[ 프로젝트 계획서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174</cp:revision>
  <dcterms:created xsi:type="dcterms:W3CDTF">2019-01-17T10:29:08Z</dcterms:created>
  <dcterms:modified xsi:type="dcterms:W3CDTF">2023-03-30T05:45:46Z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0x01010065FF513131CF184D94E241F2FD355B1E</vt:lpwstr>
  </property>
</Properties>
</file>