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65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/>
  <p:cmAuthor id="2" name="민현식" initials="민" lastIdx="1" clrIdx="1"/>
  <p:cmAuthor id="3" name="Daniel" initials="D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CFDC"/>
    <a:srgbClr val="B4C5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20" autoAdjust="0"/>
  </p:normalViewPr>
  <p:slideViewPr>
    <p:cSldViewPr snapToGrid="0">
      <p:cViewPr varScale="1">
        <p:scale>
          <a:sx n="65" d="100"/>
          <a:sy n="65" d="100"/>
        </p:scale>
        <p:origin x="60" y="60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0C8B9C3-BC05-424C-B054-453EEF81B6D1}" type="datetime1">
              <a:rPr lang="ko-KR" altLang="en-US"/>
              <a:pPr lvl="0">
                <a:defRPr/>
              </a:pPr>
              <a:t>2023-03-30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C762A82-7A5F-48B4-AD05-F5B30AAE5EF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3AA8417-1E67-4BD6-B6EF-89A3796D8793}" type="datetime1">
              <a:rPr lang="ko-KR" altLang="en-US"/>
              <a:pPr lvl="0">
                <a:defRPr/>
              </a:pPr>
              <a:t>2023-03-30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E28A3D6-A7C1-43DC-A859-492AA53359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334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5120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4326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1239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C68A2-B1B4-429D-A94C-E1A96B086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61F546-19C9-4187-96CB-E5083DE2A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CA487-BBA5-4461-94EF-A922656C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610C-224A-4A0F-A6D5-62D077614641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7BB73-35E5-41F7-AE37-777A030C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BECCE-40EC-40AD-809B-38463833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5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D1CC8-03F0-43B3-AFFB-02FC5742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E9FEF6-B379-4198-9533-902A8394E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0FF25-6110-41DA-B2EC-DCC5873E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9460-059A-4983-8C81-8BB0A068151A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8730E-90D4-4D84-86A9-4510A303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49D7B-E0F3-4385-9474-7D916E47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4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867939-B951-4FA1-98D1-127F9B0B8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761D11-87DA-4B29-9CFE-5CD757F11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0704A-C865-4FF0-87B0-5A4C28A7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7C15-3FD5-4EA1-9954-7AFC1B918FD2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A3A77-6F42-4432-B7F2-8B12E245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2DEFA-E0AA-4E45-8617-49A6BBF5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4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85209-FE6A-4957-803F-9ED9FD7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997DA-18DA-4926-A89E-5B77C48F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F4A65-4430-4346-90AA-17946CE7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6715-23F0-42E4-83CA-592DFD492075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AA39B-2776-48AC-817E-3009BDD0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FB316-560E-46C6-B318-44DCC73E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4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BD600-E54F-49CF-BDFD-D6137E6F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F75EC5-4EEC-4480-9034-76CABF85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5AB81-1E3B-40B3-B9D6-1E44A14B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F277-7BF0-4FB6-8651-C5546D3332EA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C8BE3-BF18-45AE-9B2A-71C3EDBC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D6F3C-3569-462A-8A4E-53F8DFCB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1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78E2E-DC4D-48B9-8978-0CCFD4E6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62436-68CF-420E-8444-D6B01E35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8956E5-FA27-4829-9366-1C5F4450B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04E7B5-2E56-45A3-A89C-5F7F1D27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DB39-6800-4FE9-B0EA-8BFD9B8B1E13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334E87-DDE9-4D5A-9793-03FA69B9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0DBB9E-0FC9-472A-9542-633B2C0E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7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D9BDA-00D4-4BFD-8BE8-698E8EAF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23A9B-40DD-4483-AF50-52339A314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3C9DBE-EA89-41A4-978C-2ACF0BF7A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9C133D-9205-4110-BA9D-51EAB5F03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9BD6AD-1811-4662-A004-120AF5686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EC5657-A067-43D8-AB80-EBEFC0E1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496E-F502-4EC2-91CE-20A355A1F259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BB23D4-B24B-4027-95B1-8B9FB0FD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FCDBDD-1F6D-46EA-80B0-94A0D2E8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1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632DE-CDD5-4B7D-9D67-04BFCB7B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3244D1-0DD9-4530-870C-50E6CB2D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D028-3AF4-4C6B-9C2A-C95FED5CEE8F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38B66E-3EB1-473E-BEAE-84CCA7E4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8D454C-44B5-427C-A856-8951D9AC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4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EB1942-419B-4F53-A812-B6DAE049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3D1-E15B-4C96-AE4C-07461BE08661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153EE-323E-40B8-AD42-BE59E23B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DF2213-DC13-4AF4-AAF0-F1286229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4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0F09A-D5B3-4D40-AC13-94812C3B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1DDF0-CE66-4503-A627-6373A4700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1E95C3-CC39-4319-BCC4-13E658EB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B27E63-10BF-4D95-A015-E0708413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5030-DEBE-4878-B975-307A57874066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8EE8C4-C978-4B8F-B8D0-63C9DBF7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103D2-D20C-4CD7-81E2-FA3325C7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7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71E89-A485-4D95-9339-07B978B3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66CA-004E-4642-B3F0-D01EE3ADD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A368E6-A328-4FC0-B7D1-1CA0C3068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C7ABF6-98B8-42A1-BFF6-438B1A0F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3F7A-4EC2-499B-ADEF-532EDEB85706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B8174B-E0CA-4E3B-8264-F216D0CE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9CF504-4F57-44DE-B867-CE0FCF91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0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F0C001-B4BB-4A40-BA48-D4D8789E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E9660-2FB7-4DB2-9FC3-D9EE380E5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3D34A-38D6-4380-B60D-2C2ADAF40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04045-15CA-46B6-887E-E7093297D42D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52890-46FB-4DEC-BAE7-020D5ABB6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E79BA-9731-4F67-B609-1A856A73B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0FA2C-B88F-48AF-834A-4AC442F3DFC7}" type="slidenum">
              <a:rPr lang="ko-KR" altLang="en-US" smtClean="0"/>
              <a:pPr/>
              <a:t>‹#›</a:t>
            </a:fld>
            <a:r>
              <a:rPr lang="en-US" altLang="ko-KR" dirty="0"/>
              <a:t>/19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3912D9-0639-4310-A2CA-2BB78093F8BC}"/>
              </a:ext>
            </a:extLst>
          </p:cNvPr>
          <p:cNvSpPr txBox="1"/>
          <p:nvPr userDrawn="1"/>
        </p:nvSpPr>
        <p:spPr>
          <a:xfrm>
            <a:off x="9203863" y="6613968"/>
            <a:ext cx="2983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accent1"/>
                </a:solidFill>
              </a:rPr>
              <a:t>Copyright</a:t>
            </a:r>
            <a:r>
              <a:rPr lang="en-US" altLang="ko-KR" sz="900">
                <a:solidFill>
                  <a:schemeClr val="accent1"/>
                </a:solidFill>
              </a:rPr>
              <a:t>ⓒ</a:t>
            </a:r>
            <a:r>
              <a:rPr lang="en-US" altLang="ko-KR" sz="900" baseline="0">
                <a:solidFill>
                  <a:schemeClr val="accent1"/>
                </a:solidFill>
              </a:rPr>
              <a:t> </a:t>
            </a:r>
            <a:r>
              <a:rPr lang="ko-KR" altLang="en-US" sz="900" baseline="0">
                <a:solidFill>
                  <a:schemeClr val="accent1"/>
                </a:solidFill>
              </a:rPr>
              <a:t>㈜대우능력개발교육원</a:t>
            </a:r>
            <a:r>
              <a:rPr lang="en-US" altLang="ko-KR" sz="900">
                <a:solidFill>
                  <a:schemeClr val="accent1"/>
                </a:solidFill>
              </a:rPr>
              <a:t>. </a:t>
            </a:r>
            <a:r>
              <a:rPr lang="en-US" altLang="ko-KR" sz="900" dirty="0">
                <a:solidFill>
                  <a:schemeClr val="accent1"/>
                </a:solidFill>
              </a:rPr>
              <a:t>All Rights Reserved.</a:t>
            </a:r>
            <a:endParaRPr lang="ko-KR" altLang="en-US" sz="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18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5648" y="590764"/>
            <a:ext cx="8695944" cy="1383509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dirty="0"/>
              <a:t>[ </a:t>
            </a:r>
            <a:r>
              <a:rPr lang="ko-KR" altLang="en-US" dirty="0"/>
              <a:t>요구사항 정의서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4152757"/>
            <a:ext cx="12192000" cy="216491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err="1"/>
              <a:t>ver</a:t>
            </a:r>
            <a:r>
              <a:rPr lang="en-US" altLang="ko-KR" dirty="0"/>
              <a:t> 1.0</a:t>
            </a:r>
          </a:p>
          <a:p>
            <a:pPr lvl="0">
              <a:defRPr/>
            </a:pPr>
            <a:r>
              <a:rPr lang="en-US" altLang="ko-KR" sz="2800" dirty="0"/>
              <a:t>[</a:t>
            </a:r>
            <a:r>
              <a:rPr lang="ko-KR" altLang="en-US" sz="2800" dirty="0" err="1"/>
              <a:t>산대특</a:t>
            </a:r>
            <a:r>
              <a:rPr lang="en-US" altLang="ko-KR" sz="2800" dirty="0"/>
              <a:t>] </a:t>
            </a:r>
            <a:r>
              <a:rPr lang="ko-KR" altLang="en-US" sz="2800" dirty="0"/>
              <a:t>자바기반 빅데이터 시각화 개발자 양성과정</a:t>
            </a:r>
            <a:endParaRPr lang="ko-KR" altLang="ko-KR" sz="2800" dirty="0"/>
          </a:p>
          <a:p>
            <a:pPr lvl="0">
              <a:defRPr/>
            </a:pPr>
            <a:r>
              <a:rPr lang="en-US" altLang="ko-KR" dirty="0"/>
              <a:t>4</a:t>
            </a:r>
            <a:r>
              <a:rPr lang="ko-KR" altLang="en-US" dirty="0"/>
              <a:t>팀 </a:t>
            </a:r>
          </a:p>
          <a:p>
            <a:pPr lvl="0">
              <a:defRPr/>
            </a:pPr>
            <a:r>
              <a:rPr lang="ko-KR" altLang="en-US" dirty="0" err="1"/>
              <a:t>임서인</a:t>
            </a:r>
            <a:r>
              <a:rPr lang="en-US" altLang="ko-KR" dirty="0"/>
              <a:t>, </a:t>
            </a:r>
            <a:r>
              <a:rPr lang="ko-KR" altLang="en-US" dirty="0" err="1"/>
              <a:t>황대명</a:t>
            </a:r>
            <a:endParaRPr lang="ko-KR" altLang="en-US" dirty="0"/>
          </a:p>
        </p:txBody>
      </p:sp>
      <p:pic>
        <p:nvPicPr>
          <p:cNvPr id="1026" name="Picture 2" descr="대우직업능력개발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695" y="190352"/>
            <a:ext cx="2133600" cy="3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A3A9242E-8CEF-B3CC-01DC-7C058C016DCD}"/>
              </a:ext>
            </a:extLst>
          </p:cNvPr>
          <p:cNvSpPr txBox="1"/>
          <p:nvPr/>
        </p:nvSpPr>
        <p:spPr>
          <a:xfrm>
            <a:off x="366631" y="1991143"/>
            <a:ext cx="11538857" cy="216161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4400" dirty="0"/>
              <a:t>서울시 자치구별 연도별</a:t>
            </a:r>
            <a:endParaRPr lang="en-US" altLang="ko-KR" sz="4400" dirty="0"/>
          </a:p>
          <a:p>
            <a:pPr>
              <a:defRPr/>
            </a:pPr>
            <a:r>
              <a:rPr lang="en-US" altLang="ko-KR" sz="4400" dirty="0"/>
              <a:t>CCTV </a:t>
            </a:r>
            <a:r>
              <a:rPr lang="ko-KR" altLang="en-US" sz="4400" dirty="0"/>
              <a:t>설치 개수에 따른 범죄 예방/</a:t>
            </a:r>
            <a:r>
              <a:rPr lang="ko-KR" altLang="en-US" sz="4400" dirty="0" err="1"/>
              <a:t>검거율</a:t>
            </a:r>
            <a:endParaRPr lang="en-US" altLang="ko-KR" sz="4400" dirty="0"/>
          </a:p>
          <a:p>
            <a:pPr>
              <a:defRPr/>
            </a:pPr>
            <a:r>
              <a:rPr lang="en-US" altLang="ko-KR" sz="4400" dirty="0"/>
              <a:t>‘CrimeGuard360’ </a:t>
            </a:r>
            <a:endParaRPr lang="ko-KR" altLang="en-US" sz="4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accent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A0F3021-4E97-4A26-B830-959D8D00A7D0}"/>
              </a:ext>
            </a:extLst>
          </p:cNvPr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DDAC9-DC1E-4705-95FF-D7828587A22C}"/>
              </a:ext>
            </a:extLst>
          </p:cNvPr>
          <p:cNvSpPr txBox="1"/>
          <p:nvPr/>
        </p:nvSpPr>
        <p:spPr>
          <a:xfrm>
            <a:off x="3595539" y="3044279"/>
            <a:ext cx="50009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400" dirty="0">
                <a:solidFill>
                  <a:schemeClr val="bg1"/>
                </a:solidFill>
              </a:rPr>
              <a:t>Thank You!</a:t>
            </a:r>
            <a:endParaRPr lang="ko-KR" altLang="en-US" sz="4400" b="1" spc="14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4190DE-F457-4AE4-BC08-DEFCD87E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EA0FA2C-B88F-48AF-834A-4AC442F3DFC7}" type="slidenum">
              <a:rPr lang="ko-KR" altLang="en-US" smtClean="0"/>
              <a:pPr/>
              <a:t>9</a:t>
            </a:fld>
            <a:r>
              <a:rPr lang="ko-KR" altLang="en-US" dirty="0"/>
              <a:t> </a:t>
            </a:r>
            <a:r>
              <a:rPr lang="en-US" altLang="ko-KR" dirty="0"/>
              <a:t>/ 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10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>
                <a:solidFill>
                  <a:schemeClr val="bg1"/>
                </a:solidFill>
              </a:rPr>
              <a:t>변경 이력 관리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000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97880BAC-8804-42BF-A304-60117D061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03713"/>
              </p:ext>
            </p:extLst>
          </p:nvPr>
        </p:nvGraphicFramePr>
        <p:xfrm>
          <a:off x="742950" y="1070592"/>
          <a:ext cx="11135105" cy="5009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3938724061"/>
                    </a:ext>
                  </a:extLst>
                </a:gridCol>
                <a:gridCol w="4991339">
                  <a:extLst>
                    <a:ext uri="{9D8B030D-6E8A-4147-A177-3AD203B41FA5}">
                      <a16:colId xmlns:a16="http://schemas.microsoft.com/office/drawing/2014/main" val="3589329726"/>
                    </a:ext>
                  </a:extLst>
                </a:gridCol>
                <a:gridCol w="1300059">
                  <a:extLst>
                    <a:ext uri="{9D8B030D-6E8A-4147-A177-3AD203B41FA5}">
                      <a16:colId xmlns:a16="http://schemas.microsoft.com/office/drawing/2014/main" val="719962770"/>
                    </a:ext>
                  </a:extLst>
                </a:gridCol>
                <a:gridCol w="1300059">
                  <a:extLst>
                    <a:ext uri="{9D8B030D-6E8A-4147-A177-3AD203B41FA5}">
                      <a16:colId xmlns:a16="http://schemas.microsoft.com/office/drawing/2014/main" val="3284849249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val="4085576667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val="982742433"/>
                    </a:ext>
                  </a:extLst>
                </a:gridCol>
              </a:tblGrid>
              <a:tr h="38943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변경 내역</a:t>
                      </a:r>
                    </a:p>
                  </a:txBody>
                  <a:tcPr marL="119901" marR="119901" marT="59950" marB="5995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검토</a:t>
                      </a:r>
                    </a:p>
                  </a:txBody>
                  <a:tcPr marL="119901" marR="119901" marT="59950" marB="5995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889234"/>
                  </a:ext>
                </a:extLst>
              </a:tr>
              <a:tr h="3894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19901" marR="119901" marT="59950" marB="599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119901" marR="119901" marT="59950" marB="599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23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68581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초안 작성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b="1" dirty="0" err="1">
                          <a:latin typeface="+mn-ea"/>
                          <a:ea typeface="+mn-ea"/>
                        </a:rPr>
                        <a:t>ver</a:t>
                      </a:r>
                      <a:r>
                        <a:rPr lang="en-US" altLang="ko-KR" sz="1400" b="1" baseline="0" dirty="0">
                          <a:latin typeface="+mn-ea"/>
                          <a:ea typeface="+mn-ea"/>
                        </a:rPr>
                        <a:t> 0.1)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2023.03.17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임서인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2023.03.22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강사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이진영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82839472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002) 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요구사항 목록 수정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b="1" dirty="0" err="1">
                          <a:latin typeface="+mn-ea"/>
                          <a:ea typeface="+mn-ea"/>
                        </a:rPr>
                        <a:t>ver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 0.2)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 - REQ03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에서 기능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PICK03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추가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2023.03.30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임서인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2023.03.30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강사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이진영</a:t>
                      </a:r>
                      <a:r>
                        <a:rPr lang="en-US" altLang="ko-KR" sz="1400" b="1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616608027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최종안 작성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b="1" dirty="0" err="1">
                          <a:latin typeface="+mn-ea"/>
                          <a:ea typeface="+mn-ea"/>
                        </a:rPr>
                        <a:t>ver</a:t>
                      </a:r>
                      <a:r>
                        <a:rPr lang="en-US" altLang="ko-KR" sz="1400" b="1" baseline="0">
                          <a:latin typeface="+mn-ea"/>
                          <a:ea typeface="+mn-ea"/>
                        </a:rPr>
                        <a:t> 1.0)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2023.03.30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임서인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2023.03.30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강사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이진영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97337572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3159198571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24047899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488325361"/>
                  </a:ext>
                </a:extLst>
              </a:tr>
            </a:tbl>
          </a:graphicData>
        </a:graphic>
      </p:graphicFrame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82CF45C2-18C9-4366-A300-95D109C0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EA0FA2C-B88F-48AF-834A-4AC442F3DFC7}" type="slidenum">
              <a:rPr lang="ko-KR" altLang="en-US" smtClean="0"/>
              <a:pPr/>
              <a:t>1</a:t>
            </a:fld>
            <a:r>
              <a:rPr lang="ko-KR" altLang="en-US" dirty="0"/>
              <a:t> </a:t>
            </a:r>
            <a:r>
              <a:rPr lang="en-US" altLang="ko-KR" dirty="0"/>
              <a:t>/ 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996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heck">
          <a:fgClr>
            <a:schemeClr val="accent1"/>
          </a:fgClr>
          <a:bgClr>
            <a:schemeClr val="accent1">
              <a:lumMod val="25000"/>
              <a:lumOff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66750" y="586970"/>
            <a:ext cx="244169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CONTENTS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 flipV="1">
            <a:off x="9312460" y="290780"/>
            <a:ext cx="2417319" cy="347859"/>
            <a:chOff x="666750" y="1287730"/>
            <a:chExt cx="5878069" cy="1085850"/>
          </a:xfrm>
          <a:solidFill>
            <a:schemeClr val="accent4"/>
          </a:solidFill>
        </p:grpSpPr>
        <p:grpSp>
          <p:nvGrpSpPr>
            <p:cNvPr id="7" name="그룹 6"/>
            <p:cNvGrpSpPr/>
            <p:nvPr/>
          </p:nvGrpSpPr>
          <p:grpSpPr>
            <a:xfrm>
              <a:off x="666750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6" name="이등변 삼각형 25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7" name="이등변 삼각형 26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1506474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4" name="이등변 삼각형 2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5" name="이등변 삼각형 24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2346198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2" name="이등변 삼각형 21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3" name="이등변 삼각형 22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3185922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0" name="이등변 삼각형 19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1" name="이등변 삼각형 20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4025646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18" name="이등변 삼각형 17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9" name="이등변 삼각형 18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4865370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16" name="이등변 삼각형 15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7" name="이등변 삼각형 16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5705094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14" name="이등변 삼각형 1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5" name="이등변 삼각형 14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769108" y="2191835"/>
            <a:ext cx="3244790" cy="523220"/>
            <a:chOff x="767193" y="1769836"/>
            <a:chExt cx="3244790" cy="523220"/>
          </a:xfrm>
        </p:grpSpPr>
        <p:sp>
          <p:nvSpPr>
            <p:cNvPr id="31" name="이등변 삼각형 30"/>
            <p:cNvSpPr/>
            <p:nvPr/>
          </p:nvSpPr>
          <p:spPr>
            <a:xfrm rot="5400000">
              <a:off x="739847" y="1860532"/>
              <a:ext cx="396520" cy="341828"/>
            </a:xfrm>
            <a:prstGeom prst="triangle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65718" y="1769836"/>
              <a:ext cx="2746265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 b="1" dirty="0">
                  <a:solidFill>
                    <a:schemeClr val="bg1"/>
                  </a:solidFill>
                </a:rPr>
                <a:t>02 </a:t>
              </a:r>
              <a:r>
                <a:rPr lang="ko-KR" altLang="en-US" sz="2800" b="1" dirty="0">
                  <a:solidFill>
                    <a:schemeClr val="bg1"/>
                  </a:solidFill>
                </a:rPr>
                <a:t>요구사항 정의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267633" y="2946152"/>
            <a:ext cx="51731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  <a:defRPr/>
            </a:pPr>
            <a:r>
              <a:rPr lang="ko-KR" altLang="en-US" dirty="0">
                <a:solidFill>
                  <a:schemeClr val="bg1"/>
                </a:solidFill>
              </a:rPr>
              <a:t>필요 데이터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  <a:defRPr/>
            </a:pPr>
            <a:r>
              <a:rPr lang="ko-KR" altLang="en-US" dirty="0">
                <a:solidFill>
                  <a:schemeClr val="bg1"/>
                </a:solidFill>
              </a:rPr>
              <a:t>요구사항 목록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5" name="슬라이드 번호 개체 틀 3">
            <a:extLst>
              <a:ext uri="{FF2B5EF4-FFF2-40B4-BE49-F238E27FC236}">
                <a16:creationId xmlns:a16="http://schemas.microsoft.com/office/drawing/2014/main" id="{00948AB6-4A59-44CD-97F1-A437FC92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EA0FA2C-B88F-48AF-834A-4AC442F3DFC7}" type="slidenum">
              <a:rPr lang="ko-KR" altLang="en-US" smtClean="0"/>
              <a:pPr/>
              <a:t>2</a:t>
            </a:fld>
            <a:r>
              <a:rPr lang="ko-KR" altLang="en-US" dirty="0"/>
              <a:t> </a:t>
            </a:r>
            <a:r>
              <a:rPr lang="en-US" altLang="ko-KR" dirty="0"/>
              <a:t>/ 9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04A3272-7DE9-4F63-9DE0-84CD583AD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050" y="1149824"/>
            <a:ext cx="4633997" cy="23389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03B3AD-A871-43C6-A141-D63E5596A7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593" b="35596"/>
          <a:stretch/>
        </p:blipFill>
        <p:spPr>
          <a:xfrm>
            <a:off x="1367954" y="1529048"/>
            <a:ext cx="4051333" cy="195970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5E4D2B-E6A1-4E3D-B266-93824A4F23E4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08DBB0-0989-4E9B-9D6D-DAEA28BFE53B}"/>
              </a:ext>
            </a:extLst>
          </p:cNvPr>
          <p:cNvSpPr txBox="1"/>
          <p:nvPr/>
        </p:nvSpPr>
        <p:spPr>
          <a:xfrm>
            <a:off x="828675" y="135493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>
                <a:solidFill>
                  <a:schemeClr val="bg1"/>
                </a:solidFill>
              </a:rPr>
              <a:t>필요 데이터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426CC9-A752-4C37-9088-970155FC713A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001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F27EC5-DE4C-44FB-873A-BADBE5E6E007}"/>
              </a:ext>
            </a:extLst>
          </p:cNvPr>
          <p:cNvSpPr/>
          <p:nvPr/>
        </p:nvSpPr>
        <p:spPr>
          <a:xfrm>
            <a:off x="937855" y="3703381"/>
            <a:ext cx="264832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사용하는 라이브러리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BEC615-A9E8-4951-BF61-363D253859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3907" y="4300308"/>
            <a:ext cx="6857624" cy="205728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8D7F306-7B7A-45BB-8429-65EA31A60B1C}"/>
              </a:ext>
            </a:extLst>
          </p:cNvPr>
          <p:cNvSpPr/>
          <p:nvPr/>
        </p:nvSpPr>
        <p:spPr>
          <a:xfrm>
            <a:off x="937855" y="928023"/>
            <a:ext cx="2648320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필요 데이터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C606CD-150E-4600-8DD4-209A3AF6FF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1364" y="3184357"/>
            <a:ext cx="1514686" cy="2572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EADFE5AB-CD1E-42E8-99A2-4EF490D3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EA0FA2C-B88F-48AF-834A-4AC442F3DFC7}" type="slidenum">
              <a:rPr lang="ko-KR" altLang="en-US" smtClean="0"/>
              <a:pPr/>
              <a:t>3</a:t>
            </a:fld>
            <a:r>
              <a:rPr lang="ko-KR" altLang="en-US" dirty="0"/>
              <a:t> </a:t>
            </a:r>
            <a:r>
              <a:rPr lang="en-US" altLang="ko-KR" dirty="0"/>
              <a:t>/ 9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9DA7FAF-4F9C-46D8-9A60-76D45DD0D8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0647" y="3190842"/>
            <a:ext cx="3496163" cy="2381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399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5E4D2B-E6A1-4E3D-B266-93824A4F23E4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08DBB0-0989-4E9B-9D6D-DAEA28BFE53B}"/>
              </a:ext>
            </a:extLst>
          </p:cNvPr>
          <p:cNvSpPr txBox="1"/>
          <p:nvPr/>
        </p:nvSpPr>
        <p:spPr>
          <a:xfrm>
            <a:off x="828675" y="135493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>
                <a:solidFill>
                  <a:schemeClr val="bg1"/>
                </a:solidFill>
                <a:latin typeface="+mn-ea"/>
              </a:rPr>
              <a:t>요구사항 목록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426CC9-A752-4C37-9088-970155FC713A}"/>
              </a:ext>
            </a:extLst>
          </p:cNvPr>
          <p:cNvSpPr txBox="1"/>
          <p:nvPr/>
        </p:nvSpPr>
        <p:spPr>
          <a:xfrm>
            <a:off x="96088" y="13549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+mn-ea"/>
              </a:rPr>
              <a:t>002</a:t>
            </a:r>
            <a:endParaRPr lang="ko-KR" altLang="en-US" b="1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1BA149E-39BB-4C2B-96AB-ECB4A1C16BFB}"/>
              </a:ext>
            </a:extLst>
          </p:cNvPr>
          <p:cNvGrpSpPr/>
          <p:nvPr/>
        </p:nvGrpSpPr>
        <p:grpSpPr>
          <a:xfrm>
            <a:off x="337443" y="1107252"/>
            <a:ext cx="11016357" cy="369332"/>
            <a:chOff x="337443" y="1107252"/>
            <a:chExt cx="11016357" cy="36933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BF27EC5-DE4C-44FB-873A-BADBE5E6E007}"/>
                </a:ext>
              </a:extLst>
            </p:cNvPr>
            <p:cNvSpPr/>
            <p:nvPr/>
          </p:nvSpPr>
          <p:spPr>
            <a:xfrm>
              <a:off x="337443" y="1107252"/>
              <a:ext cx="2414146" cy="3693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n-ea"/>
                </a:rPr>
                <a:t>REQ01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D078F4-5470-4468-80C4-1FF073298ADD}"/>
                </a:ext>
              </a:extLst>
            </p:cNvPr>
            <p:cNvSpPr txBox="1"/>
            <p:nvPr/>
          </p:nvSpPr>
          <p:spPr>
            <a:xfrm>
              <a:off x="2751589" y="1107252"/>
              <a:ext cx="8602211" cy="36933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  데이터 설정</a:t>
              </a: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7BABEEC-E165-4194-851E-9EF2F4C90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157223"/>
              </p:ext>
            </p:extLst>
          </p:nvPr>
        </p:nvGraphicFramePr>
        <p:xfrm>
          <a:off x="1138683" y="2121168"/>
          <a:ext cx="9648039" cy="1725866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75291">
                  <a:extLst>
                    <a:ext uri="{9D8B030D-6E8A-4147-A177-3AD203B41FA5}">
                      <a16:colId xmlns:a16="http://schemas.microsoft.com/office/drawing/2014/main" val="4163839860"/>
                    </a:ext>
                  </a:extLst>
                </a:gridCol>
                <a:gridCol w="1665320">
                  <a:extLst>
                    <a:ext uri="{9D8B030D-6E8A-4147-A177-3AD203B41FA5}">
                      <a16:colId xmlns:a16="http://schemas.microsoft.com/office/drawing/2014/main" val="3402363973"/>
                    </a:ext>
                  </a:extLst>
                </a:gridCol>
                <a:gridCol w="7107428">
                  <a:extLst>
                    <a:ext uri="{9D8B030D-6E8A-4147-A177-3AD203B41FA5}">
                      <a16:colId xmlns:a16="http://schemas.microsoft.com/office/drawing/2014/main" val="2588770380"/>
                    </a:ext>
                  </a:extLst>
                </a:gridCol>
              </a:tblGrid>
              <a:tr h="2962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기능</a:t>
                      </a:r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68" marR="9268" marT="9268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기능명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68" marR="9268" marT="9268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상세설명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68" marR="9268" marT="9268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809969"/>
                  </a:ext>
                </a:extLst>
              </a:tr>
              <a:tr h="2833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DSET01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서울시 자치구 목록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선택 가능한 서울시 자치구 목록을 보여 주어야 한다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68" marR="9268" marT="9268" marB="0" anchor="ctr"/>
                </a:tc>
                <a:extLst>
                  <a:ext uri="{0D108BD9-81ED-4DB2-BD59-A6C34878D82A}">
                    <a16:rowId xmlns:a16="http://schemas.microsoft.com/office/drawing/2014/main" val="303644084"/>
                  </a:ext>
                </a:extLst>
              </a:tr>
              <a:tr h="2833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ea"/>
                          <a:ea typeface="+mn-ea"/>
                        </a:rPr>
                        <a:t>DSET02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자치구 선택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사용자가 분석 대상 자치구를 선택할 수 있어야 한다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68" marR="9268" marT="9268" marB="0" anchor="ctr"/>
                </a:tc>
                <a:extLst>
                  <a:ext uri="{0D108BD9-81ED-4DB2-BD59-A6C34878D82A}">
                    <a16:rowId xmlns:a16="http://schemas.microsoft.com/office/drawing/2014/main" val="3681587031"/>
                  </a:ext>
                </a:extLst>
              </a:tr>
              <a:tr h="2833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ea"/>
                          <a:ea typeface="+mn-ea"/>
                        </a:rPr>
                        <a:t>DSET03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종류별 정렬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사용자가 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CCTV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대 범죄 발생 및 검거율을 자치구 종류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동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구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에 따라 정렬할 수 있어야 한다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68" marR="9268" marT="9268" marB="0" anchor="ctr"/>
                </a:tc>
                <a:extLst>
                  <a:ext uri="{0D108BD9-81ED-4DB2-BD59-A6C34878D82A}">
                    <a16:rowId xmlns:a16="http://schemas.microsoft.com/office/drawing/2014/main" val="3944094493"/>
                  </a:ext>
                </a:extLst>
              </a:tr>
              <a:tr h="2833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ea"/>
                          <a:ea typeface="+mn-ea"/>
                        </a:rPr>
                        <a:t>DSET04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년도 범위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년도 범위는 서울시 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대 범죄 발생 및 검거 현황 데이터의 범위 내에서 제한한다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68" marR="9268" marT="9268" marB="0" anchor="ctr"/>
                </a:tc>
                <a:extLst>
                  <a:ext uri="{0D108BD9-81ED-4DB2-BD59-A6C34878D82A}">
                    <a16:rowId xmlns:a16="http://schemas.microsoft.com/office/drawing/2014/main" val="3552026193"/>
                  </a:ext>
                </a:extLst>
              </a:tr>
              <a:tr h="2962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ea"/>
                          <a:ea typeface="+mn-ea"/>
                        </a:rPr>
                        <a:t>DSET05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년도 선택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사용자가 분석 대상 년도를 설정할 수 있어야 한다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68" marR="9268" marT="9268" marB="0" anchor="ctr"/>
                </a:tc>
                <a:extLst>
                  <a:ext uri="{0D108BD9-81ED-4DB2-BD59-A6C34878D82A}">
                    <a16:rowId xmlns:a16="http://schemas.microsoft.com/office/drawing/2014/main" val="1759516464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6C856A-6B0F-4A07-A33C-33E04C2ABA2A}"/>
              </a:ext>
            </a:extLst>
          </p:cNvPr>
          <p:cNvSpPr/>
          <p:nvPr/>
        </p:nvSpPr>
        <p:spPr>
          <a:xfrm>
            <a:off x="528192" y="4491618"/>
            <a:ext cx="2414146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핵심 라이브러리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E89203-985B-46D9-8999-E6B960291B4A}"/>
              </a:ext>
            </a:extLst>
          </p:cNvPr>
          <p:cNvSpPr/>
          <p:nvPr/>
        </p:nvSpPr>
        <p:spPr>
          <a:xfrm>
            <a:off x="1138683" y="5127477"/>
            <a:ext cx="9648039" cy="946615"/>
          </a:xfrm>
          <a:prstGeom prst="rect">
            <a:avLst/>
          </a:prstGeom>
          <a:solidFill>
            <a:srgbClr val="C2CF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  <a:cs typeface="Arial"/>
              </a:rPr>
              <a:t>  - PyQt5</a:t>
            </a:r>
            <a:r>
              <a:rPr lang="ko-KR" altLang="en-US" dirty="0">
                <a:solidFill>
                  <a:schemeClr val="tx1"/>
                </a:solidFill>
                <a:latin typeface="+mn-ea"/>
                <a:cs typeface="Arial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ea"/>
                <a:cs typeface="Arial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n-ea"/>
                <a:cs typeface="Arial"/>
              </a:rPr>
              <a:t>화면구성</a:t>
            </a:r>
            <a:r>
              <a:rPr lang="en-US" altLang="ko-KR" dirty="0">
                <a:solidFill>
                  <a:schemeClr val="tx1"/>
                </a:solidFill>
                <a:latin typeface="+mn-ea"/>
                <a:cs typeface="Arial"/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  <a:cs typeface="Arial"/>
              </a:rPr>
              <a:t>  - Pandas, NumPy (</a:t>
            </a:r>
            <a:r>
              <a:rPr lang="ko-KR" altLang="en-US" dirty="0">
                <a:solidFill>
                  <a:schemeClr val="tx1"/>
                </a:solidFill>
                <a:latin typeface="+mn-ea"/>
                <a:cs typeface="Arial"/>
              </a:rPr>
              <a:t>데이터 정제 및 분석</a:t>
            </a:r>
            <a:r>
              <a:rPr lang="en-US" altLang="ko-KR" dirty="0">
                <a:solidFill>
                  <a:schemeClr val="tx1"/>
                </a:solidFill>
                <a:latin typeface="+mn-ea"/>
                <a:cs typeface="Arial"/>
              </a:rPr>
              <a:t>)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2EA3A0B-30F8-4871-BFF5-F5A07596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EA0FA2C-B88F-48AF-834A-4AC442F3DFC7}" type="slidenum">
              <a:rPr lang="ko-KR" altLang="en-US" smtClean="0">
                <a:latin typeface="+mn-ea"/>
              </a:rPr>
              <a:pPr/>
              <a:t>4</a:t>
            </a:fld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/ 9</a:t>
            </a:r>
            <a:endParaRPr lang="ko-KR" altLang="en-US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3663D3-B0EC-4547-835C-2CD8A5A8ED4A}"/>
              </a:ext>
            </a:extLst>
          </p:cNvPr>
          <p:cNvSpPr txBox="1"/>
          <p:nvPr/>
        </p:nvSpPr>
        <p:spPr>
          <a:xfrm>
            <a:off x="528192" y="6506031"/>
            <a:ext cx="5140568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DSET : </a:t>
            </a:r>
            <a:r>
              <a:rPr lang="en-US" altLang="ko-KR" sz="800" dirty="0" err="1">
                <a:latin typeface="+mn-ea"/>
              </a:rPr>
              <a:t>DataSET</a:t>
            </a:r>
            <a:r>
              <a:rPr lang="en-US" altLang="ko-KR" sz="800" dirty="0">
                <a:latin typeface="+mn-ea"/>
              </a:rPr>
              <a:t> (</a:t>
            </a:r>
            <a:r>
              <a:rPr lang="ko-KR" altLang="en-US" sz="800" dirty="0">
                <a:latin typeface="+mn-ea"/>
              </a:rPr>
              <a:t>데이터 설정</a:t>
            </a:r>
            <a:r>
              <a:rPr lang="en-US" altLang="ko-KR" sz="800" dirty="0">
                <a:latin typeface="+mn-ea"/>
              </a:rPr>
              <a:t>)</a:t>
            </a:r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715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71BA149E-39BB-4C2B-96AB-ECB4A1C16BFB}"/>
              </a:ext>
            </a:extLst>
          </p:cNvPr>
          <p:cNvGrpSpPr/>
          <p:nvPr/>
        </p:nvGrpSpPr>
        <p:grpSpPr>
          <a:xfrm>
            <a:off x="343862" y="1103271"/>
            <a:ext cx="11016357" cy="369332"/>
            <a:chOff x="337443" y="1107252"/>
            <a:chExt cx="11016357" cy="36933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BF27EC5-DE4C-44FB-873A-BADBE5E6E007}"/>
                </a:ext>
              </a:extLst>
            </p:cNvPr>
            <p:cNvSpPr/>
            <p:nvPr/>
          </p:nvSpPr>
          <p:spPr>
            <a:xfrm>
              <a:off x="337443" y="1107252"/>
              <a:ext cx="2414146" cy="3693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n-ea"/>
                </a:rPr>
                <a:t>REQ02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D078F4-5470-4468-80C4-1FF073298ADD}"/>
                </a:ext>
              </a:extLst>
            </p:cNvPr>
            <p:cNvSpPr txBox="1"/>
            <p:nvPr/>
          </p:nvSpPr>
          <p:spPr>
            <a:xfrm>
              <a:off x="2751589" y="1107252"/>
              <a:ext cx="8602211" cy="36933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  시각화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6C856A-6B0F-4A07-A33C-33E04C2ABA2A}"/>
              </a:ext>
            </a:extLst>
          </p:cNvPr>
          <p:cNvSpPr/>
          <p:nvPr/>
        </p:nvSpPr>
        <p:spPr>
          <a:xfrm>
            <a:off x="522085" y="4487637"/>
            <a:ext cx="2414146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핵심 라이브러리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E89203-985B-46D9-8999-E6B960291B4A}"/>
              </a:ext>
            </a:extLst>
          </p:cNvPr>
          <p:cNvSpPr/>
          <p:nvPr/>
        </p:nvSpPr>
        <p:spPr>
          <a:xfrm>
            <a:off x="1132576" y="5123496"/>
            <a:ext cx="9648039" cy="946615"/>
          </a:xfrm>
          <a:prstGeom prst="rect">
            <a:avLst/>
          </a:prstGeom>
          <a:solidFill>
            <a:srgbClr val="C2CF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  <a:cs typeface="Arial"/>
              </a:rPr>
              <a:t> - Matplotlib, Seaborn</a:t>
            </a:r>
            <a:r>
              <a:rPr lang="ko-KR" altLang="en-US" dirty="0">
                <a:solidFill>
                  <a:schemeClr val="tx1"/>
                </a:solidFill>
                <a:latin typeface="+mn-ea"/>
                <a:cs typeface="Arial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ea"/>
                <a:cs typeface="Arial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n-ea"/>
                <a:cs typeface="Arial"/>
              </a:rPr>
              <a:t>데이터 시각화</a:t>
            </a:r>
            <a:r>
              <a:rPr lang="en-US" altLang="ko-KR" dirty="0">
                <a:solidFill>
                  <a:schemeClr val="tx1"/>
                </a:solidFill>
                <a:latin typeface="+mn-ea"/>
                <a:cs typeface="Arial"/>
              </a:rPr>
              <a:t>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B30673-A5F3-4610-AEE1-738E55D0C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788176"/>
              </p:ext>
            </p:extLst>
          </p:nvPr>
        </p:nvGraphicFramePr>
        <p:xfrm>
          <a:off x="1132577" y="2122788"/>
          <a:ext cx="9648038" cy="1725868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75291">
                  <a:extLst>
                    <a:ext uri="{9D8B030D-6E8A-4147-A177-3AD203B41FA5}">
                      <a16:colId xmlns:a16="http://schemas.microsoft.com/office/drawing/2014/main" val="3456139336"/>
                    </a:ext>
                  </a:extLst>
                </a:gridCol>
                <a:gridCol w="1658006">
                  <a:extLst>
                    <a:ext uri="{9D8B030D-6E8A-4147-A177-3AD203B41FA5}">
                      <a16:colId xmlns:a16="http://schemas.microsoft.com/office/drawing/2014/main" val="772859648"/>
                    </a:ext>
                  </a:extLst>
                </a:gridCol>
                <a:gridCol w="7114741">
                  <a:extLst>
                    <a:ext uri="{9D8B030D-6E8A-4147-A177-3AD203B41FA5}">
                      <a16:colId xmlns:a16="http://schemas.microsoft.com/office/drawing/2014/main" val="2590329158"/>
                    </a:ext>
                  </a:extLst>
                </a:gridCol>
              </a:tblGrid>
              <a:tr h="28961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기능</a:t>
                      </a:r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8" marR="7778" marT="7778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기능명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8" marR="7778" marT="7778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상세설명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8" marR="7778" marT="7778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164940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VISU01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8" marR="7778" marT="7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데이터 통계 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8" marR="7778" marT="7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선택한 자치구의 </a:t>
                      </a:r>
                      <a:r>
                        <a:rPr lang="en-US" altLang="ko-KR" sz="1200" u="none" strike="noStrike" dirty="0" err="1">
                          <a:effectLst/>
                          <a:latin typeface="+mn-ea"/>
                          <a:ea typeface="+mn-ea"/>
                        </a:rPr>
                        <a:t>cctv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대 범죄 발생 및 검거율에 대한 </a:t>
                      </a:r>
                      <a:r>
                        <a:rPr lang="ko-KR" altLang="en-US" sz="1200" u="none" strike="noStrike" dirty="0" err="1">
                          <a:effectLst/>
                          <a:latin typeface="+mn-ea"/>
                          <a:ea typeface="+mn-ea"/>
                        </a:rPr>
                        <a:t>통계값을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제공해야 한다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8" marR="7778" marT="7778" marB="0" anchor="ctr"/>
                </a:tc>
                <a:extLst>
                  <a:ext uri="{0D108BD9-81ED-4DB2-BD59-A6C34878D82A}">
                    <a16:rowId xmlns:a16="http://schemas.microsoft.com/office/drawing/2014/main" val="3533633854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VISU02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8" marR="7778" marT="7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그래프로 시각화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8" marR="7778" marT="7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선택한 자치구의 데이터를 그래프로 표시할 수 있어야 한다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8" marR="7778" marT="7778" marB="0" anchor="ctr"/>
                </a:tc>
                <a:extLst>
                  <a:ext uri="{0D108BD9-81ED-4DB2-BD59-A6C34878D82A}">
                    <a16:rowId xmlns:a16="http://schemas.microsoft.com/office/drawing/2014/main" val="3075378889"/>
                  </a:ext>
                </a:extLst>
              </a:tr>
              <a:tr h="289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VISU03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8" marR="7778" marT="7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그래프 </a:t>
                      </a:r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on/off 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8" marR="7778" marT="7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그래프의 출력 여부를 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on/off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로 제어할 수 있어야 한다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8" marR="7778" marT="7778" marB="0" anchor="ctr"/>
                </a:tc>
                <a:extLst>
                  <a:ext uri="{0D108BD9-81ED-4DB2-BD59-A6C34878D82A}">
                    <a16:rowId xmlns:a16="http://schemas.microsoft.com/office/drawing/2014/main" val="445459233"/>
                  </a:ext>
                </a:extLst>
              </a:tr>
              <a:tr h="567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VISU04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8" marR="7778" marT="7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그래프 종류 선택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8" marR="7778" marT="7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사용자가 여러 종류의 그래프 중에서 막대 그래프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꺾은선 그래프 등 원하는 그래프를 선택하여 </a:t>
                      </a:r>
                      <a:endParaRPr lang="en-US" altLang="ko-KR" sz="1200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출력할 수 있어야 한다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8" marR="7778" marT="7778" marB="0" anchor="ctr"/>
                </a:tc>
                <a:extLst>
                  <a:ext uri="{0D108BD9-81ED-4DB2-BD59-A6C34878D82A}">
                    <a16:rowId xmlns:a16="http://schemas.microsoft.com/office/drawing/2014/main" val="2288040925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1E891A-AF96-42B8-8E71-FB94F51E426A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604FC3-9093-48DF-9716-EC7F4C00D528}"/>
              </a:ext>
            </a:extLst>
          </p:cNvPr>
          <p:cNvSpPr txBox="1"/>
          <p:nvPr/>
        </p:nvSpPr>
        <p:spPr>
          <a:xfrm>
            <a:off x="828675" y="135493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>
                <a:solidFill>
                  <a:schemeClr val="bg1"/>
                </a:solidFill>
                <a:latin typeface="+mn-ea"/>
              </a:rPr>
              <a:t>요구사항 목록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931382-81DD-48AE-A2A2-68DB75FBED74}"/>
              </a:ext>
            </a:extLst>
          </p:cNvPr>
          <p:cNvSpPr txBox="1"/>
          <p:nvPr/>
        </p:nvSpPr>
        <p:spPr>
          <a:xfrm>
            <a:off x="96088" y="13549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+mn-ea"/>
              </a:rPr>
              <a:t>002</a:t>
            </a:r>
            <a:endParaRPr lang="ko-KR" altLang="en-US" b="1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2" name="슬라이드 번호 개체 틀 3">
            <a:extLst>
              <a:ext uri="{FF2B5EF4-FFF2-40B4-BE49-F238E27FC236}">
                <a16:creationId xmlns:a16="http://schemas.microsoft.com/office/drawing/2014/main" id="{6B7B3366-13F1-4E24-9835-E93A3EBE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EA0FA2C-B88F-48AF-834A-4AC442F3DFC7}" type="slidenum">
              <a:rPr lang="ko-KR" altLang="en-US" smtClean="0">
                <a:latin typeface="+mn-ea"/>
              </a:rPr>
              <a:pPr/>
              <a:t>5</a:t>
            </a:fld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/ 9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7B2900-3686-4C6C-B362-52E634D7D0A2}"/>
              </a:ext>
            </a:extLst>
          </p:cNvPr>
          <p:cNvSpPr txBox="1"/>
          <p:nvPr/>
        </p:nvSpPr>
        <p:spPr>
          <a:xfrm>
            <a:off x="528192" y="6506031"/>
            <a:ext cx="5140568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VISU : </a:t>
            </a:r>
            <a:r>
              <a:rPr lang="en-US" altLang="ko-KR" sz="800" dirty="0" err="1">
                <a:latin typeface="+mn-ea"/>
              </a:rPr>
              <a:t>VISUalize</a:t>
            </a:r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시각화</a:t>
            </a:r>
            <a:r>
              <a:rPr lang="en-US" altLang="ko-KR" sz="800" dirty="0">
                <a:latin typeface="+mn-ea"/>
              </a:rPr>
              <a:t>)</a:t>
            </a:r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171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71BA149E-39BB-4C2B-96AB-ECB4A1C16BFB}"/>
              </a:ext>
            </a:extLst>
          </p:cNvPr>
          <p:cNvGrpSpPr/>
          <p:nvPr/>
        </p:nvGrpSpPr>
        <p:grpSpPr>
          <a:xfrm>
            <a:off x="341563" y="1115797"/>
            <a:ext cx="11016357" cy="369332"/>
            <a:chOff x="337443" y="1107252"/>
            <a:chExt cx="11016357" cy="36933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BF27EC5-DE4C-44FB-873A-BADBE5E6E007}"/>
                </a:ext>
              </a:extLst>
            </p:cNvPr>
            <p:cNvSpPr/>
            <p:nvPr/>
          </p:nvSpPr>
          <p:spPr>
            <a:xfrm>
              <a:off x="337443" y="1107252"/>
              <a:ext cx="2414146" cy="3693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n-ea"/>
                </a:rPr>
                <a:t>REQ03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D078F4-5470-4468-80C4-1FF073298ADD}"/>
                </a:ext>
              </a:extLst>
            </p:cNvPr>
            <p:cNvSpPr txBox="1"/>
            <p:nvPr/>
          </p:nvSpPr>
          <p:spPr>
            <a:xfrm>
              <a:off x="2751589" y="1107252"/>
              <a:ext cx="8602211" cy="36933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  결과 저장 리스트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6C856A-6B0F-4A07-A33C-33E04C2ABA2A}"/>
              </a:ext>
            </a:extLst>
          </p:cNvPr>
          <p:cNvSpPr/>
          <p:nvPr/>
        </p:nvSpPr>
        <p:spPr>
          <a:xfrm>
            <a:off x="532312" y="4500163"/>
            <a:ext cx="2414146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핵심 라이브러리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E89203-985B-46D9-8999-E6B960291B4A}"/>
              </a:ext>
            </a:extLst>
          </p:cNvPr>
          <p:cNvSpPr/>
          <p:nvPr/>
        </p:nvSpPr>
        <p:spPr>
          <a:xfrm>
            <a:off x="1142803" y="5136022"/>
            <a:ext cx="9648039" cy="946615"/>
          </a:xfrm>
          <a:prstGeom prst="rect">
            <a:avLst/>
          </a:prstGeom>
          <a:solidFill>
            <a:srgbClr val="C2CF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  <a:cs typeface="Arial"/>
              </a:rPr>
              <a:t> - Pickle (</a:t>
            </a:r>
            <a:r>
              <a:rPr lang="ko-KR" altLang="en-US" dirty="0">
                <a:solidFill>
                  <a:schemeClr val="tx1"/>
                </a:solidFill>
                <a:latin typeface="+mn-ea"/>
                <a:cs typeface="Arial"/>
              </a:rPr>
              <a:t>데이터 직렬화</a:t>
            </a:r>
            <a:r>
              <a:rPr lang="en-US" altLang="ko-KR" dirty="0">
                <a:solidFill>
                  <a:schemeClr val="tx1"/>
                </a:solidFill>
                <a:latin typeface="+mn-ea"/>
                <a:cs typeface="Arial"/>
              </a:rPr>
              <a:t>/</a:t>
            </a:r>
            <a:r>
              <a:rPr lang="ko-KR" altLang="en-US">
                <a:solidFill>
                  <a:schemeClr val="tx1"/>
                </a:solidFill>
                <a:latin typeface="+mn-ea"/>
                <a:cs typeface="Arial"/>
              </a:rPr>
              <a:t>역직렬화</a:t>
            </a:r>
            <a:r>
              <a:rPr lang="en-US" altLang="ko-KR">
                <a:solidFill>
                  <a:schemeClr val="tx1"/>
                </a:solidFill>
                <a:latin typeface="+mn-ea"/>
                <a:cs typeface="Arial"/>
              </a:rPr>
              <a:t>)</a:t>
            </a:r>
            <a:endParaRPr lang="en-US" altLang="ko-KR" dirty="0">
              <a:solidFill>
                <a:schemeClr val="tx1"/>
              </a:solidFill>
              <a:latin typeface="+mn-ea"/>
              <a:cs typeface="Arial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112BE85-3929-4447-9D14-A0B004B86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198878"/>
              </p:ext>
            </p:extLst>
          </p:nvPr>
        </p:nvGraphicFramePr>
        <p:xfrm>
          <a:off x="1137058" y="2125807"/>
          <a:ext cx="9648038" cy="1871196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75292">
                  <a:extLst>
                    <a:ext uri="{9D8B030D-6E8A-4147-A177-3AD203B41FA5}">
                      <a16:colId xmlns:a16="http://schemas.microsoft.com/office/drawing/2014/main" val="544810505"/>
                    </a:ext>
                  </a:extLst>
                </a:gridCol>
                <a:gridCol w="1767063">
                  <a:extLst>
                    <a:ext uri="{9D8B030D-6E8A-4147-A177-3AD203B41FA5}">
                      <a16:colId xmlns:a16="http://schemas.microsoft.com/office/drawing/2014/main" val="95369525"/>
                    </a:ext>
                  </a:extLst>
                </a:gridCol>
                <a:gridCol w="7005683">
                  <a:extLst>
                    <a:ext uri="{9D8B030D-6E8A-4147-A177-3AD203B41FA5}">
                      <a16:colId xmlns:a16="http://schemas.microsoft.com/office/drawing/2014/main" val="828211856"/>
                    </a:ext>
                  </a:extLst>
                </a:gridCol>
              </a:tblGrid>
              <a:tr h="3283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기능</a:t>
                      </a:r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68" marR="9268" marT="9268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기능명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68" marR="9268" marT="9268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상세설명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68" marR="9268" marT="9268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528294"/>
                  </a:ext>
                </a:extLst>
              </a:tr>
              <a:tr h="5330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PICK01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리스트에 자치구 추가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자주 사용하는 자치구와 설정 값을 저장해두고 빠르게 조회할 수 있도록 리스트에 자치구를 추가할 수</a:t>
                      </a:r>
                      <a:endParaRPr lang="en-US" altLang="ko-KR" sz="1200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있어야 한다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68" marR="9268" marT="9268" marB="0" anchor="ctr"/>
                </a:tc>
                <a:extLst>
                  <a:ext uri="{0D108BD9-81ED-4DB2-BD59-A6C34878D82A}">
                    <a16:rowId xmlns:a16="http://schemas.microsoft.com/office/drawing/2014/main" val="63157974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PICK02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리스트 조회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그래프가 저장된 리스트를 사용자에게 보여 줄 수 있어야 한다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68" marR="9268" marT="9268" marB="0" anchor="ctr"/>
                </a:tc>
                <a:extLst>
                  <a:ext uri="{0D108BD9-81ED-4DB2-BD59-A6C34878D82A}">
                    <a16:rowId xmlns:a16="http://schemas.microsoft.com/office/drawing/2014/main" val="206707213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PICK03</a:t>
                      </a: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리스트 미리보기</a:t>
                      </a: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리스트 요소에 마우스를 올리면 어떤 설정 값의 그래프인지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tooltip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통해 출력한다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9268" marR="9268" marT="9268" marB="0" anchor="ctr"/>
                </a:tc>
                <a:extLst>
                  <a:ext uri="{0D108BD9-81ED-4DB2-BD59-A6C34878D82A}">
                    <a16:rowId xmlns:a16="http://schemas.microsoft.com/office/drawing/2014/main" val="2701842621"/>
                  </a:ext>
                </a:extLst>
              </a:tr>
              <a:tr h="3283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PICK04</a:t>
                      </a: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리스트 삭제</a:t>
                      </a: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리스트 요소의 삭제버튼을 누르면 저장한 리스트를 삭제한다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9268" marR="9268" marT="9268" marB="0" anchor="ctr"/>
                </a:tc>
                <a:extLst>
                  <a:ext uri="{0D108BD9-81ED-4DB2-BD59-A6C34878D82A}">
                    <a16:rowId xmlns:a16="http://schemas.microsoft.com/office/drawing/2014/main" val="3867018449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13AC65AE-576A-440F-8D5E-1F7FED4830C8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2E4315-85B9-4429-B079-5D70FC79B195}"/>
              </a:ext>
            </a:extLst>
          </p:cNvPr>
          <p:cNvSpPr txBox="1"/>
          <p:nvPr/>
        </p:nvSpPr>
        <p:spPr>
          <a:xfrm>
            <a:off x="828675" y="135493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>
                <a:solidFill>
                  <a:schemeClr val="bg1"/>
                </a:solidFill>
                <a:latin typeface="+mn-ea"/>
              </a:rPr>
              <a:t>요구사항 목록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44E1C7-C1BA-4E61-96EE-2C151D37AA35}"/>
              </a:ext>
            </a:extLst>
          </p:cNvPr>
          <p:cNvSpPr txBox="1"/>
          <p:nvPr/>
        </p:nvSpPr>
        <p:spPr>
          <a:xfrm>
            <a:off x="96088" y="13549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+mn-ea"/>
              </a:rPr>
              <a:t>002</a:t>
            </a:r>
            <a:endParaRPr lang="ko-KR" altLang="en-US" b="1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2" name="슬라이드 번호 개체 틀 3">
            <a:extLst>
              <a:ext uri="{FF2B5EF4-FFF2-40B4-BE49-F238E27FC236}">
                <a16:creationId xmlns:a16="http://schemas.microsoft.com/office/drawing/2014/main" id="{B9C52FAE-A7D3-4372-AEAC-7E9F1F81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EA0FA2C-B88F-48AF-834A-4AC442F3DFC7}" type="slidenum">
              <a:rPr lang="ko-KR" altLang="en-US" smtClean="0">
                <a:latin typeface="+mn-ea"/>
              </a:rPr>
              <a:pPr/>
              <a:t>6</a:t>
            </a:fld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/ 9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491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71BA149E-39BB-4C2B-96AB-ECB4A1C16BFB}"/>
              </a:ext>
            </a:extLst>
          </p:cNvPr>
          <p:cNvGrpSpPr/>
          <p:nvPr/>
        </p:nvGrpSpPr>
        <p:grpSpPr>
          <a:xfrm>
            <a:off x="341563" y="1128323"/>
            <a:ext cx="11016357" cy="369332"/>
            <a:chOff x="337443" y="1107252"/>
            <a:chExt cx="11016357" cy="36933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BF27EC5-DE4C-44FB-873A-BADBE5E6E007}"/>
                </a:ext>
              </a:extLst>
            </p:cNvPr>
            <p:cNvSpPr/>
            <p:nvPr/>
          </p:nvSpPr>
          <p:spPr>
            <a:xfrm>
              <a:off x="337443" y="1107252"/>
              <a:ext cx="2414146" cy="3693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n-ea"/>
                </a:rPr>
                <a:t>REQ04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D078F4-5470-4468-80C4-1FF073298ADD}"/>
                </a:ext>
              </a:extLst>
            </p:cNvPr>
            <p:cNvSpPr txBox="1"/>
            <p:nvPr/>
          </p:nvSpPr>
          <p:spPr>
            <a:xfrm>
              <a:off x="2751589" y="1107252"/>
              <a:ext cx="8602211" cy="36933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  결과 관리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3AC65AE-576A-440F-8D5E-1F7FED4830C8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2E4315-85B9-4429-B079-5D70FC79B195}"/>
              </a:ext>
            </a:extLst>
          </p:cNvPr>
          <p:cNvSpPr txBox="1"/>
          <p:nvPr/>
        </p:nvSpPr>
        <p:spPr>
          <a:xfrm>
            <a:off x="828675" y="135493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>
                <a:solidFill>
                  <a:schemeClr val="bg1"/>
                </a:solidFill>
                <a:latin typeface="+mn-ea"/>
              </a:rPr>
              <a:t>요구사항 목록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44E1C7-C1BA-4E61-96EE-2C151D37AA35}"/>
              </a:ext>
            </a:extLst>
          </p:cNvPr>
          <p:cNvSpPr txBox="1"/>
          <p:nvPr/>
        </p:nvSpPr>
        <p:spPr>
          <a:xfrm>
            <a:off x="96088" y="13549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+mn-ea"/>
              </a:rPr>
              <a:t>002</a:t>
            </a:r>
            <a:endParaRPr lang="ko-KR" altLang="en-US" b="1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D447886-41CC-427F-8429-EBC31C7C4AB8}"/>
              </a:ext>
            </a:extLst>
          </p:cNvPr>
          <p:cNvGrpSpPr/>
          <p:nvPr/>
        </p:nvGrpSpPr>
        <p:grpSpPr>
          <a:xfrm>
            <a:off x="341563" y="3909253"/>
            <a:ext cx="11016357" cy="369332"/>
            <a:chOff x="337443" y="1107252"/>
            <a:chExt cx="11016357" cy="36933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BA1D106-458F-486A-84DF-6CC3E52629D3}"/>
                </a:ext>
              </a:extLst>
            </p:cNvPr>
            <p:cNvSpPr/>
            <p:nvPr/>
          </p:nvSpPr>
          <p:spPr>
            <a:xfrm>
              <a:off x="337443" y="1107252"/>
              <a:ext cx="2414146" cy="3693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n-ea"/>
                </a:rPr>
                <a:t>ENV01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CE760F-6895-468D-A303-B1A16CE12CF4}"/>
                </a:ext>
              </a:extLst>
            </p:cNvPr>
            <p:cNvSpPr txBox="1"/>
            <p:nvPr/>
          </p:nvSpPr>
          <p:spPr>
            <a:xfrm>
              <a:off x="2751589" y="1107252"/>
              <a:ext cx="8602211" cy="36933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  환경</a:t>
              </a: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0AEAE3A-D717-4D37-A4A2-985C96D83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018984"/>
              </p:ext>
            </p:extLst>
          </p:nvPr>
        </p:nvGraphicFramePr>
        <p:xfrm>
          <a:off x="1131020" y="2125792"/>
          <a:ext cx="9648038" cy="686486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75291">
                  <a:extLst>
                    <a:ext uri="{9D8B030D-6E8A-4147-A177-3AD203B41FA5}">
                      <a16:colId xmlns:a16="http://schemas.microsoft.com/office/drawing/2014/main" val="2664720955"/>
                    </a:ext>
                  </a:extLst>
                </a:gridCol>
                <a:gridCol w="1948870">
                  <a:extLst>
                    <a:ext uri="{9D8B030D-6E8A-4147-A177-3AD203B41FA5}">
                      <a16:colId xmlns:a16="http://schemas.microsoft.com/office/drawing/2014/main" val="448932373"/>
                    </a:ext>
                  </a:extLst>
                </a:gridCol>
                <a:gridCol w="6823877">
                  <a:extLst>
                    <a:ext uri="{9D8B030D-6E8A-4147-A177-3AD203B41FA5}">
                      <a16:colId xmlns:a16="http://schemas.microsoft.com/office/drawing/2014/main" val="2010991227"/>
                    </a:ext>
                  </a:extLst>
                </a:gridCol>
              </a:tblGrid>
              <a:tr h="3432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기능</a:t>
                      </a:r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8" marR="7778" marT="7778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기능명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8" marR="7778" marT="7778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상세설명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8" marR="7778" marT="7778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563568"/>
                  </a:ext>
                </a:extLst>
              </a:tr>
              <a:tr h="3432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VSDS01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8" marR="7778" marT="7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시각화 데이터 저장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8" marR="7778" marT="7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시각화 된 그래프 데이터를 이미지로 저장하여 사용자가 사용할 수 있게끔 한다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78" marR="7778" marT="7778" marB="0" anchor="ctr"/>
                </a:tc>
                <a:extLst>
                  <a:ext uri="{0D108BD9-81ED-4DB2-BD59-A6C34878D82A}">
                    <a16:rowId xmlns:a16="http://schemas.microsoft.com/office/drawing/2014/main" val="95578317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DD052BE-F92C-4F9D-9DA7-C948C6A4A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6922"/>
              </p:ext>
            </p:extLst>
          </p:nvPr>
        </p:nvGraphicFramePr>
        <p:xfrm>
          <a:off x="1131020" y="5030101"/>
          <a:ext cx="9648038" cy="712102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75292">
                  <a:extLst>
                    <a:ext uri="{9D8B030D-6E8A-4147-A177-3AD203B41FA5}">
                      <a16:colId xmlns:a16="http://schemas.microsoft.com/office/drawing/2014/main" val="540974193"/>
                    </a:ext>
                  </a:extLst>
                </a:gridCol>
                <a:gridCol w="1948870">
                  <a:extLst>
                    <a:ext uri="{9D8B030D-6E8A-4147-A177-3AD203B41FA5}">
                      <a16:colId xmlns:a16="http://schemas.microsoft.com/office/drawing/2014/main" val="2605546940"/>
                    </a:ext>
                  </a:extLst>
                </a:gridCol>
                <a:gridCol w="6823876">
                  <a:extLst>
                    <a:ext uri="{9D8B030D-6E8A-4147-A177-3AD203B41FA5}">
                      <a16:colId xmlns:a16="http://schemas.microsoft.com/office/drawing/2014/main" val="2845254634"/>
                    </a:ext>
                  </a:extLst>
                </a:gridCol>
              </a:tblGrid>
              <a:tr h="3560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기능</a:t>
                      </a:r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68" marR="9268" marT="9268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기능명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68" marR="9268" marT="9268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상세설명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68" marR="9268" marT="9268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273613"/>
                  </a:ext>
                </a:extLst>
              </a:tr>
              <a:tr h="3560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ENVI01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 시스템 환경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68" marR="9268" marT="92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 Windows10 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이상의 환경에서 동작해야 한다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68" marR="9268" marT="9268" marB="0" anchor="ctr"/>
                </a:tc>
                <a:extLst>
                  <a:ext uri="{0D108BD9-81ED-4DB2-BD59-A6C34878D82A}">
                    <a16:rowId xmlns:a16="http://schemas.microsoft.com/office/drawing/2014/main" val="2051836838"/>
                  </a:ext>
                </a:extLst>
              </a:tr>
            </a:tbl>
          </a:graphicData>
        </a:graphic>
      </p:graphicFrame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1D695F93-E945-4002-BA8C-902BA795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EA0FA2C-B88F-48AF-834A-4AC442F3DFC7}" type="slidenum">
              <a:rPr lang="ko-KR" altLang="en-US" smtClean="0">
                <a:latin typeface="+mn-ea"/>
              </a:rPr>
              <a:pPr/>
              <a:t>7</a:t>
            </a:fld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/ 9</a:t>
            </a:r>
            <a:endParaRPr lang="ko-KR" altLang="en-US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A5CE9B-D154-49CD-B8BF-9E18296B2B45}"/>
              </a:ext>
            </a:extLst>
          </p:cNvPr>
          <p:cNvSpPr txBox="1"/>
          <p:nvPr/>
        </p:nvSpPr>
        <p:spPr>
          <a:xfrm>
            <a:off x="528192" y="6506031"/>
            <a:ext cx="5140568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VSDS : </a:t>
            </a:r>
            <a:r>
              <a:rPr lang="en-US" altLang="ko-KR" sz="800" dirty="0" err="1">
                <a:latin typeface="+mn-ea"/>
              </a:rPr>
              <a:t>ViSualize</a:t>
            </a:r>
            <a:r>
              <a:rPr lang="en-US" altLang="ko-KR" sz="800" dirty="0">
                <a:latin typeface="+mn-ea"/>
              </a:rPr>
              <a:t> Data Save (</a:t>
            </a:r>
            <a:r>
              <a:rPr lang="ko-KR" altLang="en-US" sz="800" dirty="0">
                <a:latin typeface="+mn-ea"/>
              </a:rPr>
              <a:t>시각화 데이터 저장</a:t>
            </a:r>
            <a:r>
              <a:rPr lang="en-US" altLang="ko-KR" sz="800" dirty="0">
                <a:latin typeface="+mn-ea"/>
              </a:rPr>
              <a:t>)</a:t>
            </a:r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7474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573BCD-219B-4FC5-AB04-74448B03A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1000125"/>
            <a:ext cx="4857750" cy="485775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8F76E2-1DC1-4E7A-982A-D99A9770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EA0FA2C-B88F-48AF-834A-4AC442F3DFC7}" type="slidenum">
              <a:rPr lang="ko-KR" altLang="en-US" smtClean="0"/>
              <a:pPr/>
              <a:t>8</a:t>
            </a:fld>
            <a:r>
              <a:rPr lang="ko-KR" altLang="en-US" dirty="0"/>
              <a:t> </a:t>
            </a:r>
            <a:r>
              <a:rPr lang="en-US" altLang="ko-KR" dirty="0"/>
              <a:t>/ 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6675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Arial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E6E6"/>
        </a:solidFill>
        <a:ln>
          <a:solidFill>
            <a:srgbClr val="D0CECE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554</Words>
  <Application>Microsoft Office PowerPoint</Application>
  <PresentationFormat>와이드스크린</PresentationFormat>
  <Paragraphs>154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나눔스퀘어</vt:lpstr>
      <vt:lpstr>맑은 고딕</vt:lpstr>
      <vt:lpstr>Arial</vt:lpstr>
      <vt:lpstr>Office 테마</vt:lpstr>
      <vt:lpstr>[ 요구사항 정의서]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admin</cp:lastModifiedBy>
  <cp:revision>1476</cp:revision>
  <dcterms:created xsi:type="dcterms:W3CDTF">2019-01-17T10:29:08Z</dcterms:created>
  <dcterms:modified xsi:type="dcterms:W3CDTF">2023-03-30T05:44:51Z</dcterms:modified>
  <cp:version/>
</cp:coreProperties>
</file>