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6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71" r:id="rId5"/>
    <p:sldId id="270" r:id="rId6"/>
    <p:sldId id="269" r:id="rId7"/>
    <p:sldId id="275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F596E36-5C2E-44BF-94FA-7511058D7E1E}">
          <p14:sldIdLst>
            <p14:sldId id="256"/>
            <p14:sldId id="257"/>
            <p14:sldId id="258"/>
          </p14:sldIdLst>
        </p14:section>
        <p14:section name="UI 요구사항" id="{9B31F9A3-AAC8-4814-9A94-CA29B02F68AE}">
          <p14:sldIdLst>
            <p14:sldId id="271"/>
            <p14:sldId id="270"/>
          </p14:sldIdLst>
        </p14:section>
        <p14:section name="UI 시나리오" id="{1B89ADBC-F063-4398-A2E8-9F19C25F95BA}">
          <p14:sldIdLst>
            <p14:sldId id="269"/>
            <p14:sldId id="275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F4F"/>
    <a:srgbClr val="FE8002"/>
    <a:srgbClr val="586389"/>
    <a:srgbClr val="C2CFDC"/>
    <a:srgbClr val="B4C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320" autoAdjust="0"/>
  </p:normalViewPr>
  <p:slideViewPr>
    <p:cSldViewPr snapToGrid="0">
      <p:cViewPr varScale="1">
        <p:scale>
          <a:sx n="114" d="100"/>
          <a:sy n="114" d="100"/>
        </p:scale>
        <p:origin x="636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007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695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710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895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FA2C-B88F-48AF-834A-4AC442F3DFC7}" type="slidenum">
              <a:rPr lang="ko-KR" altLang="en-US" smtClean="0"/>
              <a:pPr/>
              <a:t>‹#›</a:t>
            </a:fld>
            <a:r>
              <a:rPr lang="en-US" altLang="ko-KR" dirty="0"/>
              <a:t>/19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203863" y="6613968"/>
            <a:ext cx="2983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1"/>
                </a:solidFill>
              </a:rPr>
              <a:t>Copyright</a:t>
            </a:r>
            <a:r>
              <a:rPr lang="en-US" altLang="ko-KR" sz="900">
                <a:solidFill>
                  <a:schemeClr val="accent1"/>
                </a:solidFill>
              </a:rPr>
              <a:t>ⓒ</a:t>
            </a:r>
            <a:r>
              <a:rPr lang="en-US" altLang="ko-KR" sz="900" baseline="0">
                <a:solidFill>
                  <a:schemeClr val="accent1"/>
                </a:solidFill>
              </a:rPr>
              <a:t> </a:t>
            </a:r>
            <a:r>
              <a:rPr lang="ko-KR" altLang="en-US" sz="900" baseline="0">
                <a:solidFill>
                  <a:schemeClr val="accent1"/>
                </a:solidFill>
              </a:rPr>
              <a:t>㈜대우능력개발교육원</a:t>
            </a:r>
            <a:r>
              <a:rPr lang="en-US" altLang="ko-KR" sz="900">
                <a:solidFill>
                  <a:schemeClr val="accent1"/>
                </a:solidFill>
              </a:rPr>
              <a:t>. </a:t>
            </a:r>
            <a:r>
              <a:rPr lang="en-US" altLang="ko-KR" sz="900" dirty="0">
                <a:solidFill>
                  <a:schemeClr val="accent1"/>
                </a:solidFill>
              </a:rPr>
              <a:t>All Rights Reserved.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5648" y="590764"/>
            <a:ext cx="8695944" cy="1383509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dirty="0"/>
              <a:t>[ UI</a:t>
            </a:r>
            <a:r>
              <a:rPr lang="ko-KR" altLang="en-US" dirty="0"/>
              <a:t>화면 정의서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152757"/>
            <a:ext cx="12192000" cy="216491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err="1"/>
              <a:t>ver</a:t>
            </a:r>
            <a:r>
              <a:rPr lang="en-US" altLang="ko-KR" dirty="0"/>
              <a:t> 0.2</a:t>
            </a:r>
          </a:p>
          <a:p>
            <a:pPr lvl="0">
              <a:defRPr/>
            </a:pPr>
            <a:r>
              <a:rPr lang="en-US" altLang="ko-KR" sz="2800" dirty="0"/>
              <a:t>[</a:t>
            </a:r>
            <a:r>
              <a:rPr lang="ko-KR" altLang="en-US" sz="2800" dirty="0" err="1"/>
              <a:t>산대특</a:t>
            </a:r>
            <a:r>
              <a:rPr lang="en-US" altLang="ko-KR" sz="2800" dirty="0"/>
              <a:t>] </a:t>
            </a:r>
            <a:r>
              <a:rPr lang="ko-KR" altLang="en-US" sz="2800" dirty="0"/>
              <a:t>자바기반 빅데이터 시각화 개발자 양성과정</a:t>
            </a:r>
            <a:endParaRPr lang="ko-KR" altLang="ko-KR" sz="2800" dirty="0"/>
          </a:p>
          <a:p>
            <a:pPr lvl="0">
              <a:defRPr/>
            </a:pPr>
            <a:r>
              <a:rPr lang="en-US" altLang="ko-KR" dirty="0"/>
              <a:t>4</a:t>
            </a:r>
            <a:r>
              <a:rPr lang="ko-KR" altLang="en-US" dirty="0"/>
              <a:t>팀 </a:t>
            </a:r>
          </a:p>
          <a:p>
            <a:pPr lvl="0">
              <a:defRPr/>
            </a:pPr>
            <a:r>
              <a:rPr lang="ko-KR" altLang="en-US" dirty="0" err="1"/>
              <a:t>임서인</a:t>
            </a:r>
            <a:r>
              <a:rPr lang="en-US" altLang="ko-KR" dirty="0"/>
              <a:t>, </a:t>
            </a:r>
            <a:r>
              <a:rPr lang="ko-KR" altLang="en-US" dirty="0" err="1"/>
              <a:t>황대명</a:t>
            </a:r>
            <a:endParaRPr lang="ko-KR" altLang="en-US" dirty="0"/>
          </a:p>
        </p:txBody>
      </p:sp>
      <p:pic>
        <p:nvPicPr>
          <p:cNvPr id="1026" name="Picture 2" descr="대우직업능력개발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695" y="190352"/>
            <a:ext cx="2133600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3A9242E-8CEF-B3CC-01DC-7C058C016DCD}"/>
              </a:ext>
            </a:extLst>
          </p:cNvPr>
          <p:cNvSpPr txBox="1"/>
          <p:nvPr/>
        </p:nvSpPr>
        <p:spPr>
          <a:xfrm>
            <a:off x="366631" y="1991143"/>
            <a:ext cx="11538857" cy="216161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4400" dirty="0"/>
              <a:t>서울시 자치구별 연도별</a:t>
            </a:r>
            <a:endParaRPr lang="en-US" altLang="ko-KR" sz="4400" dirty="0"/>
          </a:p>
          <a:p>
            <a:pPr>
              <a:defRPr/>
            </a:pPr>
            <a:r>
              <a:rPr lang="en-US" altLang="ko-KR" sz="4400" dirty="0"/>
              <a:t>CCTV </a:t>
            </a:r>
            <a:r>
              <a:rPr lang="ko-KR" altLang="en-US" sz="4400" dirty="0"/>
              <a:t>설치 개수에 따른 범죄 예방/</a:t>
            </a:r>
            <a:r>
              <a:rPr lang="ko-KR" altLang="en-US" sz="4400" dirty="0" err="1"/>
              <a:t>검거율</a:t>
            </a:r>
            <a:endParaRPr lang="en-US" altLang="ko-KR" sz="4400" dirty="0"/>
          </a:p>
          <a:p>
            <a:pPr>
              <a:defRPr/>
            </a:pPr>
            <a:r>
              <a:rPr lang="en-US" altLang="ko-KR" sz="4400" dirty="0"/>
              <a:t>‘CrimeGuard360’ </a:t>
            </a:r>
            <a:endParaRPr lang="ko-KR" altLang="en-US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변경 이력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000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97880BAC-8804-42BF-A304-60117D061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604357"/>
              </p:ext>
            </p:extLst>
          </p:nvPr>
        </p:nvGraphicFramePr>
        <p:xfrm>
          <a:off x="742950" y="1070592"/>
          <a:ext cx="11135105" cy="500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02">
                  <a:extLst>
                    <a:ext uri="{9D8B030D-6E8A-4147-A177-3AD203B41FA5}">
                      <a16:colId xmlns:a16="http://schemas.microsoft.com/office/drawing/2014/main" val="3938724061"/>
                    </a:ext>
                  </a:extLst>
                </a:gridCol>
                <a:gridCol w="4985467">
                  <a:extLst>
                    <a:ext uri="{9D8B030D-6E8A-4147-A177-3AD203B41FA5}">
                      <a16:colId xmlns:a16="http://schemas.microsoft.com/office/drawing/2014/main" val="3589329726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719962770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3284849249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4085576667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982742433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변경 내역</a:t>
                      </a:r>
                    </a:p>
                  </a:txBody>
                  <a:tcPr marL="119901" marR="119901" marT="59950" marB="5995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검토</a:t>
                      </a:r>
                    </a:p>
                  </a:txBody>
                  <a:tcPr marL="119901" marR="119901" marT="59950" marB="5995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889234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8581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초안 작성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1" dirty="0" err="1">
                          <a:latin typeface="+mn-ea"/>
                          <a:ea typeface="+mn-ea"/>
                        </a:rPr>
                        <a:t>ver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 0.1)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2023.03.24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임서인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2023.03.29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이진영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283947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시나리오 수정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1" dirty="0" err="1">
                          <a:latin typeface="+mn-ea"/>
                          <a:ea typeface="+mn-ea"/>
                        </a:rPr>
                        <a:t>ver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 0.2)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 - S02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그래프 저장의 기능 추가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(2,4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번 항목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2023.03.30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임서인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616608027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최종안 작성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1" dirty="0" err="1">
                          <a:latin typeface="+mn-ea"/>
                          <a:ea typeface="+mn-ea"/>
                        </a:rPr>
                        <a:t>ver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 1.0)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2023.04.05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임서인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97337572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315919857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24047899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488325361"/>
                  </a:ext>
                </a:extLst>
              </a:tr>
            </a:tbl>
          </a:graphicData>
        </a:graphic>
      </p:graphicFrame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82CF45C2-18C9-4366-A300-95D109C0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pPr/>
              <a:t>1</a:t>
            </a:fld>
            <a:r>
              <a:rPr lang="ko-KR" altLang="en-US" dirty="0"/>
              <a:t> </a:t>
            </a:r>
            <a:r>
              <a:rPr lang="en-US" altLang="ko-KR" dirty="0"/>
              <a:t>/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96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1"/>
          </a:fgClr>
          <a:bgClr>
            <a:schemeClr val="accent1">
              <a:lumMod val="25000"/>
              <a:lumOff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6572" y="290780"/>
            <a:ext cx="11578856" cy="6276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6750" y="586970"/>
            <a:ext cx="24416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CONTENTS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flipV="1">
            <a:off x="9312460" y="290780"/>
            <a:ext cx="2417319" cy="347859"/>
            <a:chOff x="666750" y="1287730"/>
            <a:chExt cx="5878069" cy="1085850"/>
          </a:xfrm>
          <a:solidFill>
            <a:schemeClr val="accent4"/>
          </a:solidFill>
        </p:grpSpPr>
        <p:grpSp>
          <p:nvGrpSpPr>
            <p:cNvPr id="7" name="그룹 6"/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6" name="이등변 삼각형 25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7" name="이등변 삼각형 26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4" name="이등변 삼각형 2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5" name="이등변 삼각형 24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2" name="이등변 삼각형 21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0" name="이등변 삼각형 19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8" name="이등변 삼각형 17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6" name="이등변 삼각형 15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이등변 삼각형 16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4" name="이등변 삼각형 1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이등변 삼각형 14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769108" y="2191835"/>
            <a:ext cx="2978691" cy="523220"/>
            <a:chOff x="767193" y="1769836"/>
            <a:chExt cx="2978691" cy="523220"/>
          </a:xfrm>
        </p:grpSpPr>
        <p:sp>
          <p:nvSpPr>
            <p:cNvPr id="31" name="이등변 삼각형 30"/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65718" y="1769836"/>
              <a:ext cx="248016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03 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스토리보드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267633" y="2946152"/>
            <a:ext cx="5173183" cy="87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altLang="ko-KR" dirty="0">
                <a:solidFill>
                  <a:schemeClr val="bg1"/>
                </a:solidFill>
              </a:rPr>
              <a:t>UI</a:t>
            </a:r>
            <a:r>
              <a:rPr lang="ko-KR" altLang="en-US" dirty="0">
                <a:solidFill>
                  <a:schemeClr val="bg1"/>
                </a:solidFill>
              </a:rPr>
              <a:t> 요구사항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altLang="ko-KR" dirty="0">
                <a:solidFill>
                  <a:schemeClr val="bg1"/>
                </a:solidFill>
              </a:rPr>
              <a:t>UI </a:t>
            </a:r>
            <a:r>
              <a:rPr lang="ko-KR" altLang="en-US" dirty="0">
                <a:solidFill>
                  <a:schemeClr val="bg1"/>
                </a:solidFill>
              </a:rPr>
              <a:t>시나리오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8A724D1D-CD1A-4E2D-B036-44C14E32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pPr/>
              <a:t>2</a:t>
            </a:fld>
            <a:r>
              <a:rPr lang="ko-KR" altLang="en-US" dirty="0"/>
              <a:t> </a:t>
            </a:r>
            <a:r>
              <a:rPr lang="en-US" altLang="ko-KR" dirty="0"/>
              <a:t>/ 7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CEB99657-294E-4C48-8DBB-43EEF6A15C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4" r="28462" b="27830"/>
          <a:stretch/>
        </p:blipFill>
        <p:spPr>
          <a:xfrm>
            <a:off x="2225183" y="821000"/>
            <a:ext cx="4051121" cy="57701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E89203-985B-46D9-8999-E6B960291B4A}"/>
              </a:ext>
            </a:extLst>
          </p:cNvPr>
          <p:cNvSpPr/>
          <p:nvPr/>
        </p:nvSpPr>
        <p:spPr>
          <a:xfrm>
            <a:off x="8318811" y="132772"/>
            <a:ext cx="3777101" cy="6520676"/>
          </a:xfrm>
          <a:prstGeom prst="rect">
            <a:avLst/>
          </a:prstGeom>
          <a:solidFill>
            <a:srgbClr val="C2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  <a:cs typeface="Arial"/>
              </a:rPr>
              <a:t>1.   </a:t>
            </a:r>
            <a:r>
              <a:rPr lang="ko-KR" altLang="en-US" sz="1600" b="1" dirty="0">
                <a:solidFill>
                  <a:schemeClr val="tx1"/>
                </a:solidFill>
                <a:cs typeface="Arial"/>
              </a:rPr>
              <a:t>제목과 부제목</a:t>
            </a:r>
          </a:p>
          <a:p>
            <a:r>
              <a:rPr lang="en-US" altLang="ko-KR" sz="1000" dirty="0">
                <a:solidFill>
                  <a:schemeClr val="tx1"/>
                </a:solidFill>
                <a:cs typeface="Arial"/>
              </a:rPr>
              <a:t>     </a:t>
            </a:r>
          </a:p>
          <a:p>
            <a:r>
              <a:rPr lang="ko-KR" altLang="en-US" sz="1600" dirty="0">
                <a:solidFill>
                  <a:schemeClr val="tx1"/>
                </a:solidFill>
                <a:cs typeface="Arial"/>
              </a:rPr>
              <a:t>     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주요 내용을 간결하게 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요약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한 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"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제목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"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과 </a:t>
            </a:r>
            <a:endParaRPr lang="en-US" altLang="ko-KR" sz="1400" dirty="0">
              <a:solidFill>
                <a:schemeClr val="tx1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tx1"/>
                </a:solidFill>
                <a:cs typeface="Arial"/>
              </a:rPr>
              <a:t>      페이지의 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목적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을 나타내는 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"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부제목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"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을 </a:t>
            </a:r>
            <a:endParaRPr lang="en-US" altLang="ko-KR" sz="1400" dirty="0">
              <a:solidFill>
                <a:schemeClr val="tx1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tx1"/>
                </a:solidFill>
                <a:cs typeface="Arial"/>
              </a:rPr>
              <a:t>      출력합니다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cs typeface="Arial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cs typeface="Arial"/>
              </a:rPr>
              <a:t>2.   </a:t>
            </a:r>
            <a:r>
              <a:rPr lang="ko-KR" altLang="en-US" sz="1600" b="1" dirty="0">
                <a:solidFill>
                  <a:schemeClr val="tx1"/>
                </a:solidFill>
                <a:cs typeface="Arial"/>
              </a:rPr>
              <a:t>지역 선택 버튼</a:t>
            </a:r>
            <a:endParaRPr lang="en-US" altLang="ko-KR" sz="1600" b="1" dirty="0">
              <a:solidFill>
                <a:schemeClr val="tx1"/>
              </a:solidFill>
              <a:cs typeface="Arial"/>
            </a:endParaRPr>
          </a:p>
          <a:p>
            <a:endParaRPr lang="ko-KR" altLang="en-US" sz="800" dirty="0">
              <a:solidFill>
                <a:schemeClr val="tx1"/>
              </a:solidFill>
              <a:cs typeface="Arial"/>
            </a:endParaRPr>
          </a:p>
          <a:p>
            <a:r>
              <a:rPr lang="ko-KR" altLang="en-US" sz="1600" dirty="0">
                <a:solidFill>
                  <a:schemeClr val="tx1"/>
                </a:solidFill>
                <a:cs typeface="Arial"/>
              </a:rPr>
              <a:t>     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각 자치구명을 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버튼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으로 구성하여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, </a:t>
            </a:r>
          </a:p>
          <a:p>
            <a:r>
              <a:rPr lang="ko-KR" altLang="en-US" sz="1400" dirty="0">
                <a:solidFill>
                  <a:schemeClr val="tx1"/>
                </a:solidFill>
                <a:cs typeface="Arial"/>
              </a:rPr>
              <a:t>      버튼을 클릭할 때마다 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해당 자치구의 </a:t>
            </a:r>
            <a:endParaRPr lang="en-US" altLang="ko-KR" sz="1400" b="1" dirty="0">
              <a:solidFill>
                <a:schemeClr val="tx1"/>
              </a:solidFill>
              <a:cs typeface="Arial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cs typeface="Arial"/>
              </a:rPr>
              <a:t>      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그래프로 변경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합니다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.</a:t>
            </a:r>
            <a:endParaRPr lang="en-US" altLang="ko-KR" sz="1400" b="1" dirty="0">
              <a:solidFill>
                <a:schemeClr val="tx1"/>
              </a:solidFill>
              <a:cs typeface="Arial"/>
            </a:endParaRPr>
          </a:p>
          <a:p>
            <a:endParaRPr lang="en-US" altLang="ko-KR" sz="1600" dirty="0">
              <a:solidFill>
                <a:schemeClr val="tx1"/>
              </a:solidFill>
              <a:cs typeface="Arial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cs typeface="Arial"/>
              </a:rPr>
              <a:t>3.   </a:t>
            </a:r>
            <a:r>
              <a:rPr lang="ko-KR" altLang="en-US" sz="1600" b="1" dirty="0">
                <a:solidFill>
                  <a:schemeClr val="tx1"/>
                </a:solidFill>
                <a:cs typeface="Arial"/>
              </a:rPr>
              <a:t>기간 필터와 체크박스</a:t>
            </a:r>
            <a:endParaRPr lang="en-US" altLang="ko-KR" sz="1600" b="1" dirty="0">
              <a:solidFill>
                <a:schemeClr val="tx1"/>
              </a:solidFill>
              <a:cs typeface="Arial"/>
            </a:endParaRPr>
          </a:p>
          <a:p>
            <a:endParaRPr lang="ko-KR" altLang="en-US" sz="800" dirty="0">
              <a:solidFill>
                <a:schemeClr val="tx1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tx1"/>
                </a:solidFill>
                <a:cs typeface="Arial"/>
              </a:rPr>
              <a:t>     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필터링 된 기간</a:t>
            </a:r>
            <a:r>
              <a:rPr lang="en-US" altLang="ko-KR" sz="1400" b="1" dirty="0">
                <a:solidFill>
                  <a:schemeClr val="tx1"/>
                </a:solidFill>
                <a:cs typeface="Arial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동안만 그래프가 출력되며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,</a:t>
            </a:r>
          </a:p>
          <a:p>
            <a:r>
              <a:rPr lang="ko-KR" altLang="en-US" sz="1400" dirty="0">
                <a:solidFill>
                  <a:schemeClr val="tx1"/>
                </a:solidFill>
                <a:cs typeface="Arial"/>
              </a:rPr>
              <a:t>     체크박스에 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선택된 항목만 출력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합니다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. </a:t>
            </a:r>
          </a:p>
          <a:p>
            <a:r>
              <a:rPr lang="ko-KR" altLang="en-US" sz="1400" dirty="0">
                <a:solidFill>
                  <a:schemeClr val="tx1"/>
                </a:solidFill>
                <a:cs typeface="Arial"/>
              </a:rPr>
              <a:t>     체크여부에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따라 출력 여부가 결정되며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, </a:t>
            </a:r>
          </a:p>
          <a:p>
            <a:r>
              <a:rPr lang="ko-KR" altLang="en-US" sz="1400" dirty="0">
                <a:solidFill>
                  <a:schemeClr val="tx1"/>
                </a:solidFill>
                <a:cs typeface="Arial"/>
              </a:rPr>
              <a:t>     체크 시 출력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체크 해제 시 출력되지 </a:t>
            </a:r>
            <a:endParaRPr lang="en-US" altLang="ko-KR" sz="1400" dirty="0">
              <a:solidFill>
                <a:schemeClr val="tx1"/>
              </a:solidFill>
              <a:cs typeface="Arial"/>
            </a:endParaRPr>
          </a:p>
          <a:p>
            <a:r>
              <a:rPr lang="en-US" altLang="ko-KR" sz="1400" dirty="0">
                <a:solidFill>
                  <a:schemeClr val="tx1"/>
                </a:solidFill>
                <a:cs typeface="Arial"/>
              </a:rPr>
              <a:t>     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않습니다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cs typeface="Arial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cs typeface="Arial"/>
              </a:rPr>
              <a:t>4.   </a:t>
            </a:r>
            <a:r>
              <a:rPr lang="ko-KR" altLang="en-US" sz="1600" b="1" dirty="0">
                <a:solidFill>
                  <a:schemeClr val="tx1"/>
                </a:solidFill>
                <a:cs typeface="Arial"/>
              </a:rPr>
              <a:t>그래프</a:t>
            </a:r>
            <a:endParaRPr lang="en-US" altLang="ko-KR" sz="1600" b="1" dirty="0">
              <a:solidFill>
                <a:schemeClr val="tx1"/>
              </a:solidFill>
              <a:cs typeface="Arial"/>
            </a:endParaRPr>
          </a:p>
          <a:p>
            <a:endParaRPr lang="ko-KR" altLang="en-US" sz="800" dirty="0">
              <a:solidFill>
                <a:schemeClr val="tx1"/>
              </a:solidFill>
              <a:cs typeface="Arial"/>
            </a:endParaRPr>
          </a:p>
          <a:p>
            <a:r>
              <a:rPr lang="en-US" altLang="ko-KR" sz="1400" dirty="0">
                <a:solidFill>
                  <a:schemeClr val="tx1"/>
                </a:solidFill>
                <a:cs typeface="Arial"/>
              </a:rPr>
              <a:t>     CCTV 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설치 수와 범죄 발생 건수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,  </a:t>
            </a:r>
          </a:p>
          <a:p>
            <a:r>
              <a:rPr lang="ko-KR" altLang="en-US" sz="1400" dirty="0">
                <a:solidFill>
                  <a:schemeClr val="tx1"/>
                </a:solidFill>
                <a:cs typeface="Arial"/>
              </a:rPr>
              <a:t>     검거 건수를 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시각적으로 비교할 수 있는 </a:t>
            </a:r>
            <a:endParaRPr lang="en-US" altLang="ko-KR" sz="1400" b="1" dirty="0">
              <a:solidFill>
                <a:schemeClr val="tx1"/>
              </a:solidFill>
              <a:cs typeface="Arial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cs typeface="Arial"/>
              </a:rPr>
              <a:t>     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그래프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를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제공합니다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757586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600" dirty="0">
                <a:solidFill>
                  <a:schemeClr val="bg1"/>
                </a:solidFill>
              </a:rPr>
              <a:t>UI </a:t>
            </a:r>
            <a:r>
              <a:rPr lang="ko-KR" altLang="en-US" b="1" spc="600" dirty="0">
                <a:solidFill>
                  <a:schemeClr val="bg1"/>
                </a:solidFill>
              </a:rPr>
              <a:t>요구사항</a:t>
            </a:r>
            <a:endParaRPr lang="en-US" altLang="ko-KR" b="1" spc="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001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A9D67A-075E-4A69-9F5B-AA80A583DCAE}"/>
              </a:ext>
            </a:extLst>
          </p:cNvPr>
          <p:cNvSpPr/>
          <p:nvPr/>
        </p:nvSpPr>
        <p:spPr>
          <a:xfrm>
            <a:off x="2322086" y="928141"/>
            <a:ext cx="3786909" cy="670469"/>
          </a:xfrm>
          <a:prstGeom prst="rect">
            <a:avLst/>
          </a:prstGeom>
          <a:noFill/>
          <a:ln w="25400">
            <a:solidFill>
              <a:srgbClr val="FF0000">
                <a:alpha val="46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CABA6F0-386E-454C-903F-4A107D42AE1B}"/>
              </a:ext>
            </a:extLst>
          </p:cNvPr>
          <p:cNvSpPr/>
          <p:nvPr/>
        </p:nvSpPr>
        <p:spPr>
          <a:xfrm>
            <a:off x="2483289" y="1905624"/>
            <a:ext cx="3558298" cy="1775833"/>
          </a:xfrm>
          <a:prstGeom prst="rect">
            <a:avLst/>
          </a:prstGeom>
          <a:noFill/>
          <a:ln w="25400">
            <a:solidFill>
              <a:srgbClr val="FF0000">
                <a:alpha val="46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C367654-0ACE-40CE-836C-CF19FD6789C0}"/>
              </a:ext>
            </a:extLst>
          </p:cNvPr>
          <p:cNvSpPr/>
          <p:nvPr/>
        </p:nvSpPr>
        <p:spPr>
          <a:xfrm>
            <a:off x="3547768" y="3724192"/>
            <a:ext cx="2493820" cy="496487"/>
          </a:xfrm>
          <a:prstGeom prst="rect">
            <a:avLst/>
          </a:prstGeom>
          <a:noFill/>
          <a:ln w="25400">
            <a:solidFill>
              <a:srgbClr val="FF0000">
                <a:alpha val="46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DB1CA24-866F-4C1E-8BE5-BDA988847C51}"/>
              </a:ext>
            </a:extLst>
          </p:cNvPr>
          <p:cNvSpPr/>
          <p:nvPr/>
        </p:nvSpPr>
        <p:spPr>
          <a:xfrm>
            <a:off x="2225182" y="4412536"/>
            <a:ext cx="4051121" cy="2178615"/>
          </a:xfrm>
          <a:prstGeom prst="rect">
            <a:avLst/>
          </a:prstGeom>
          <a:noFill/>
          <a:ln w="25400">
            <a:solidFill>
              <a:srgbClr val="FF0000">
                <a:alpha val="46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0F4B3AE-152D-46F1-97EB-A5473529B150}"/>
              </a:ext>
            </a:extLst>
          </p:cNvPr>
          <p:cNvSpPr>
            <a:spLocks noChangeAspect="1"/>
          </p:cNvSpPr>
          <p:nvPr/>
        </p:nvSpPr>
        <p:spPr>
          <a:xfrm>
            <a:off x="2231288" y="840069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3F783D7-BDCD-412F-8100-EFBC49BF197B}"/>
              </a:ext>
            </a:extLst>
          </p:cNvPr>
          <p:cNvSpPr>
            <a:spLocks noChangeAspect="1"/>
          </p:cNvSpPr>
          <p:nvPr/>
        </p:nvSpPr>
        <p:spPr>
          <a:xfrm>
            <a:off x="2347041" y="1799660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6DA55EE-15E6-4686-8489-6AFFCA671314}"/>
              </a:ext>
            </a:extLst>
          </p:cNvPr>
          <p:cNvSpPr>
            <a:spLocks noChangeAspect="1"/>
          </p:cNvSpPr>
          <p:nvPr/>
        </p:nvSpPr>
        <p:spPr>
          <a:xfrm>
            <a:off x="3452095" y="3681457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CEB364B-E81B-42C0-B890-0560424DAF9B}"/>
              </a:ext>
            </a:extLst>
          </p:cNvPr>
          <p:cNvSpPr>
            <a:spLocks noChangeAspect="1"/>
          </p:cNvSpPr>
          <p:nvPr/>
        </p:nvSpPr>
        <p:spPr>
          <a:xfrm>
            <a:off x="2121324" y="4315333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CF35E47-C3B2-4D05-BAB5-41B834035090}"/>
              </a:ext>
            </a:extLst>
          </p:cNvPr>
          <p:cNvSpPr>
            <a:spLocks noChangeAspect="1"/>
          </p:cNvSpPr>
          <p:nvPr/>
        </p:nvSpPr>
        <p:spPr>
          <a:xfrm>
            <a:off x="8391621" y="757765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72936DE-C14D-485F-8072-D2D8C44F25C3}"/>
              </a:ext>
            </a:extLst>
          </p:cNvPr>
          <p:cNvSpPr>
            <a:spLocks noChangeAspect="1"/>
          </p:cNvSpPr>
          <p:nvPr/>
        </p:nvSpPr>
        <p:spPr>
          <a:xfrm>
            <a:off x="8394465" y="2084948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96BEB83-044D-4619-80A9-5E400F9E2A05}"/>
              </a:ext>
            </a:extLst>
          </p:cNvPr>
          <p:cNvSpPr>
            <a:spLocks noChangeAspect="1"/>
          </p:cNvSpPr>
          <p:nvPr/>
        </p:nvSpPr>
        <p:spPr>
          <a:xfrm>
            <a:off x="8391621" y="3353408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7501071-25E8-4CEA-9AB5-9505EF6D7B6E}"/>
              </a:ext>
            </a:extLst>
          </p:cNvPr>
          <p:cNvSpPr>
            <a:spLocks noChangeAspect="1"/>
          </p:cNvSpPr>
          <p:nvPr/>
        </p:nvSpPr>
        <p:spPr>
          <a:xfrm>
            <a:off x="8400010" y="5010075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슬라이드 번호 개체 틀 3">
            <a:extLst>
              <a:ext uri="{FF2B5EF4-FFF2-40B4-BE49-F238E27FC236}">
                <a16:creationId xmlns:a16="http://schemas.microsoft.com/office/drawing/2014/main" id="{37B2EF27-9952-4331-A870-63DB8FF3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pPr/>
              <a:t>3</a:t>
            </a:fld>
            <a:r>
              <a:rPr lang="ko-KR" altLang="en-US" dirty="0"/>
              <a:t> </a:t>
            </a:r>
            <a:r>
              <a:rPr lang="en-US" altLang="ko-KR" dirty="0"/>
              <a:t>/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6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320425-2052-4996-8E13-110E1F1A0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445" y="1384221"/>
            <a:ext cx="4372300" cy="45688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E89203-985B-46D9-8999-E6B960291B4A}"/>
              </a:ext>
            </a:extLst>
          </p:cNvPr>
          <p:cNvSpPr/>
          <p:nvPr/>
        </p:nvSpPr>
        <p:spPr>
          <a:xfrm>
            <a:off x="8318811" y="114300"/>
            <a:ext cx="3777101" cy="6520676"/>
          </a:xfrm>
          <a:prstGeom prst="rect">
            <a:avLst/>
          </a:prstGeom>
          <a:solidFill>
            <a:srgbClr val="C2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  <a:cs typeface="Arial"/>
              </a:rPr>
              <a:t>5.   </a:t>
            </a:r>
            <a:r>
              <a:rPr lang="ko-KR" altLang="en-US" sz="1600" b="1" dirty="0">
                <a:solidFill>
                  <a:schemeClr val="tx1"/>
                </a:solidFill>
                <a:cs typeface="Arial"/>
              </a:rPr>
              <a:t>통계</a:t>
            </a:r>
            <a:endParaRPr lang="en-US" altLang="ko-KR" sz="1600" b="1" dirty="0">
              <a:solidFill>
                <a:schemeClr val="tx1"/>
              </a:solidFill>
              <a:cs typeface="Arial"/>
            </a:endParaRPr>
          </a:p>
          <a:p>
            <a:endParaRPr lang="ko-KR" altLang="en-US" sz="800" dirty="0">
              <a:solidFill>
                <a:schemeClr val="tx1"/>
              </a:solidFill>
              <a:cs typeface="Arial"/>
            </a:endParaRPr>
          </a:p>
          <a:p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     예방율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과 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검거율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을 </a:t>
            </a:r>
            <a:r>
              <a:rPr lang="ko-KR" altLang="en-US" sz="1400" b="1" dirty="0" err="1">
                <a:solidFill>
                  <a:schemeClr val="tx1"/>
                </a:solidFill>
                <a:cs typeface="Arial"/>
              </a:rPr>
              <a:t>수치화</a:t>
            </a:r>
            <a:r>
              <a:rPr lang="ko-KR" altLang="en-US" sz="1400" dirty="0" err="1">
                <a:solidFill>
                  <a:schemeClr val="tx1"/>
                </a:solidFill>
                <a:cs typeface="Arial"/>
              </a:rPr>
              <a:t>하여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통계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를 </a:t>
            </a:r>
            <a:endParaRPr lang="en-US" altLang="ko-KR" sz="1400" dirty="0">
              <a:solidFill>
                <a:schemeClr val="tx1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tx1"/>
                </a:solidFill>
                <a:cs typeface="Arial"/>
              </a:rPr>
              <a:t>     출력합니다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cs typeface="Arial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cs typeface="Arial"/>
              </a:rPr>
              <a:t>6.   </a:t>
            </a:r>
            <a:r>
              <a:rPr lang="ko-KR" altLang="en-US" sz="1600" b="1" dirty="0">
                <a:solidFill>
                  <a:schemeClr val="tx1"/>
                </a:solidFill>
                <a:cs typeface="Arial"/>
              </a:rPr>
              <a:t>라디오 버튼</a:t>
            </a:r>
            <a:endParaRPr lang="en-US" altLang="ko-KR" sz="1600" b="1" dirty="0">
              <a:solidFill>
                <a:schemeClr val="tx1"/>
              </a:solidFill>
              <a:cs typeface="Arial"/>
            </a:endParaRPr>
          </a:p>
          <a:p>
            <a:endParaRPr lang="ko-KR" altLang="en-US" sz="800" dirty="0">
              <a:solidFill>
                <a:schemeClr val="tx1"/>
              </a:solidFill>
              <a:cs typeface="Arial"/>
            </a:endParaRPr>
          </a:p>
          <a:p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     그래프의 종류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를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 변경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할 수 있는 </a:t>
            </a:r>
            <a:endParaRPr lang="en-US" altLang="ko-KR" sz="1400" dirty="0">
              <a:solidFill>
                <a:schemeClr val="tx1"/>
              </a:solidFill>
              <a:cs typeface="Arial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cs typeface="Arial"/>
              </a:rPr>
              <a:t>     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라디오 버튼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을 제공합니다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cs typeface="Arial"/>
            </a:endParaRPr>
          </a:p>
          <a:p>
            <a:pPr marL="342900" indent="-342900">
              <a:buAutoNum type="arabicPeriod" startAt="7"/>
            </a:pPr>
            <a:r>
              <a:rPr lang="ko-KR" altLang="en-US" sz="1600" b="1" dirty="0">
                <a:solidFill>
                  <a:schemeClr val="tx1"/>
                </a:solidFill>
                <a:cs typeface="Arial"/>
              </a:rPr>
              <a:t>그래프 추가 버튼</a:t>
            </a:r>
            <a:endParaRPr lang="en-US" altLang="ko-KR" sz="1600" b="1" dirty="0">
              <a:solidFill>
                <a:schemeClr val="tx1"/>
              </a:solidFill>
              <a:cs typeface="Arial"/>
            </a:endParaRPr>
          </a:p>
          <a:p>
            <a:pPr marL="342900" indent="-342900">
              <a:buAutoNum type="arabicPeriod" startAt="7"/>
            </a:pPr>
            <a:endParaRPr lang="ko-KR" altLang="en-US" sz="700" dirty="0">
              <a:solidFill>
                <a:schemeClr val="tx1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tx1"/>
                </a:solidFill>
                <a:cs typeface="Arial"/>
              </a:rPr>
              <a:t>     원하는 그래프를 구성하는 설정과 </a:t>
            </a:r>
            <a:endParaRPr lang="en-US" altLang="ko-KR" sz="1400" dirty="0">
              <a:solidFill>
                <a:schemeClr val="tx1"/>
              </a:solidFill>
              <a:cs typeface="Arial"/>
            </a:endParaRPr>
          </a:p>
          <a:p>
            <a:r>
              <a:rPr lang="en-US" altLang="ko-KR" sz="1400" dirty="0">
                <a:solidFill>
                  <a:schemeClr val="tx1"/>
                </a:solidFill>
                <a:cs typeface="Arial"/>
              </a:rPr>
              <a:t>     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해당 그래프를 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저장 버튼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을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통해 </a:t>
            </a:r>
            <a:endParaRPr lang="en-US" altLang="ko-KR" sz="1400" dirty="0">
              <a:solidFill>
                <a:schemeClr val="tx1"/>
              </a:solidFill>
              <a:cs typeface="Arial"/>
            </a:endParaRPr>
          </a:p>
          <a:p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     저장 리스트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에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 추가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할 수 있습니다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  <a:cs typeface="Arial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cs typeface="Arial"/>
              </a:rPr>
              <a:t>8.   </a:t>
            </a:r>
            <a:r>
              <a:rPr lang="ko-KR" altLang="en-US" sz="1600" b="1" dirty="0">
                <a:solidFill>
                  <a:schemeClr val="tx1"/>
                </a:solidFill>
                <a:cs typeface="Arial"/>
              </a:rPr>
              <a:t>저장리스트와 저장버튼</a:t>
            </a:r>
            <a:endParaRPr lang="en-US" altLang="ko-KR" sz="1600" b="1" dirty="0">
              <a:solidFill>
                <a:schemeClr val="tx1"/>
              </a:solidFill>
              <a:cs typeface="Arial"/>
            </a:endParaRPr>
          </a:p>
          <a:p>
            <a:endParaRPr lang="en-US" altLang="ko-KR" sz="700" dirty="0">
              <a:solidFill>
                <a:schemeClr val="tx1"/>
              </a:solidFill>
              <a:cs typeface="Arial"/>
            </a:endParaRPr>
          </a:p>
          <a:p>
            <a:r>
              <a:rPr lang="en-US" altLang="ko-KR" sz="1400" dirty="0">
                <a:solidFill>
                  <a:schemeClr val="tx1"/>
                </a:solidFill>
                <a:cs typeface="Arial"/>
              </a:rPr>
              <a:t>     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추가된 그래프를 한 눈에 확인할 수 있고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,</a:t>
            </a:r>
          </a:p>
          <a:p>
            <a:r>
              <a:rPr lang="en-US" altLang="ko-KR" sz="1400" dirty="0">
                <a:solidFill>
                  <a:schemeClr val="tx1"/>
                </a:solidFill>
                <a:cs typeface="Arial"/>
              </a:rPr>
              <a:t>     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추가한 그래프를 삭제할 수 있으며</a:t>
            </a:r>
            <a:endParaRPr lang="en-US" altLang="ko-KR" sz="1400" dirty="0">
              <a:solidFill>
                <a:schemeClr val="tx1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tx1"/>
                </a:solidFill>
                <a:cs typeface="Arial"/>
              </a:rPr>
              <a:t>     한 번에 저장할 수 있습니다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  <a:cs typeface="Arial"/>
              </a:rPr>
              <a:t>  </a:t>
            </a:r>
            <a:endParaRPr lang="en-US" altLang="ko-KR" sz="1600" dirty="0">
              <a:solidFill>
                <a:schemeClr val="tx1"/>
              </a:solidFill>
              <a:cs typeface="Arial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cs typeface="Arial"/>
              </a:rPr>
              <a:t>8.   </a:t>
            </a:r>
            <a:r>
              <a:rPr lang="ko-KR" altLang="en-US" sz="1600" b="1" dirty="0">
                <a:solidFill>
                  <a:schemeClr val="tx1"/>
                </a:solidFill>
                <a:cs typeface="Arial"/>
              </a:rPr>
              <a:t>안내</a:t>
            </a:r>
            <a:endParaRPr lang="en-US" altLang="ko-KR" sz="1600" b="1" dirty="0">
              <a:solidFill>
                <a:schemeClr val="tx1"/>
              </a:solidFill>
              <a:cs typeface="Arial"/>
            </a:endParaRPr>
          </a:p>
          <a:p>
            <a:endParaRPr lang="ko-KR" altLang="en-US" sz="800" dirty="0">
              <a:solidFill>
                <a:schemeClr val="tx1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tx1"/>
                </a:solidFill>
                <a:cs typeface="Arial"/>
              </a:rPr>
              <a:t>      해당 프로젝트를 진행할 때 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필요한 </a:t>
            </a:r>
            <a:endParaRPr lang="en-US" altLang="ko-KR" sz="1400" b="1" dirty="0">
              <a:solidFill>
                <a:schemeClr val="tx1"/>
              </a:solidFill>
              <a:cs typeface="Arial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cs typeface="Arial"/>
              </a:rPr>
              <a:t>      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안내사항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을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 표시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합니다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  <a:cs typeface="Arial"/>
              </a:rPr>
              <a:t> 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757586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600" dirty="0">
                <a:solidFill>
                  <a:schemeClr val="bg1"/>
                </a:solidFill>
              </a:rPr>
              <a:t>UI </a:t>
            </a:r>
            <a:r>
              <a:rPr lang="ko-KR" altLang="en-US" b="1" spc="600" dirty="0">
                <a:solidFill>
                  <a:schemeClr val="bg1"/>
                </a:solidFill>
              </a:rPr>
              <a:t>요구사항</a:t>
            </a:r>
            <a:endParaRPr lang="en-US" altLang="ko-KR" b="1" spc="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001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2E675F-4E8A-44BB-8BA1-B7F58FD13846}"/>
              </a:ext>
            </a:extLst>
          </p:cNvPr>
          <p:cNvSpPr/>
          <p:nvPr/>
        </p:nvSpPr>
        <p:spPr>
          <a:xfrm>
            <a:off x="5331499" y="3789731"/>
            <a:ext cx="1019005" cy="487487"/>
          </a:xfrm>
          <a:prstGeom prst="rect">
            <a:avLst/>
          </a:prstGeom>
          <a:noFill/>
          <a:ln w="254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8041EF-185D-4610-9B25-176174C42DBB}"/>
              </a:ext>
            </a:extLst>
          </p:cNvPr>
          <p:cNvSpPr/>
          <p:nvPr/>
        </p:nvSpPr>
        <p:spPr>
          <a:xfrm>
            <a:off x="2273780" y="4521199"/>
            <a:ext cx="1967829" cy="321323"/>
          </a:xfrm>
          <a:prstGeom prst="rect">
            <a:avLst/>
          </a:prstGeom>
          <a:noFill/>
          <a:ln w="254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0024626-E6CF-430D-B83D-1BBABA0DB17E}"/>
              </a:ext>
            </a:extLst>
          </p:cNvPr>
          <p:cNvSpPr>
            <a:spLocks noChangeAspect="1"/>
          </p:cNvSpPr>
          <p:nvPr/>
        </p:nvSpPr>
        <p:spPr>
          <a:xfrm>
            <a:off x="2096671" y="4402431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77D7A9B-5595-4C30-A0EE-ED6EF76E7F80}"/>
              </a:ext>
            </a:extLst>
          </p:cNvPr>
          <p:cNvSpPr>
            <a:spLocks noChangeAspect="1"/>
          </p:cNvSpPr>
          <p:nvPr/>
        </p:nvSpPr>
        <p:spPr>
          <a:xfrm>
            <a:off x="5220416" y="3692329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B46202B-6333-4C43-A27A-1BB363C81E12}"/>
              </a:ext>
            </a:extLst>
          </p:cNvPr>
          <p:cNvSpPr>
            <a:spLocks noChangeAspect="1"/>
          </p:cNvSpPr>
          <p:nvPr/>
        </p:nvSpPr>
        <p:spPr>
          <a:xfrm>
            <a:off x="8391621" y="607608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AB416E-6D2F-4DEF-8198-A7928D3798E6}"/>
              </a:ext>
            </a:extLst>
          </p:cNvPr>
          <p:cNvSpPr/>
          <p:nvPr/>
        </p:nvSpPr>
        <p:spPr>
          <a:xfrm>
            <a:off x="2191446" y="5407827"/>
            <a:ext cx="4159060" cy="545202"/>
          </a:xfrm>
          <a:prstGeom prst="rect">
            <a:avLst/>
          </a:prstGeom>
          <a:noFill/>
          <a:ln w="254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93DA791-5C79-41D1-B383-4A6675C08C33}"/>
              </a:ext>
            </a:extLst>
          </p:cNvPr>
          <p:cNvSpPr>
            <a:spLocks noChangeAspect="1"/>
          </p:cNvSpPr>
          <p:nvPr/>
        </p:nvSpPr>
        <p:spPr>
          <a:xfrm>
            <a:off x="8401146" y="1652183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82AE3F0-4998-4F5E-A5C3-E4CC1CFE48AD}"/>
              </a:ext>
            </a:extLst>
          </p:cNvPr>
          <p:cNvSpPr>
            <a:spLocks noChangeAspect="1"/>
          </p:cNvSpPr>
          <p:nvPr/>
        </p:nvSpPr>
        <p:spPr>
          <a:xfrm>
            <a:off x="8391621" y="2718004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E4F0361-FFD5-4528-8791-B32A5FC4B57B}"/>
              </a:ext>
            </a:extLst>
          </p:cNvPr>
          <p:cNvSpPr>
            <a:spLocks noChangeAspect="1"/>
          </p:cNvSpPr>
          <p:nvPr/>
        </p:nvSpPr>
        <p:spPr>
          <a:xfrm>
            <a:off x="8401146" y="3894395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635F33F-590E-407F-9646-7BE5ACC55045}"/>
              </a:ext>
            </a:extLst>
          </p:cNvPr>
          <p:cNvSpPr/>
          <p:nvPr/>
        </p:nvSpPr>
        <p:spPr>
          <a:xfrm>
            <a:off x="3174378" y="4636017"/>
            <a:ext cx="97516" cy="891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DED93C-288E-4543-91E4-711619B5F333}"/>
              </a:ext>
            </a:extLst>
          </p:cNvPr>
          <p:cNvSpPr/>
          <p:nvPr/>
        </p:nvSpPr>
        <p:spPr>
          <a:xfrm>
            <a:off x="4513169" y="4537646"/>
            <a:ext cx="1837336" cy="340604"/>
          </a:xfrm>
          <a:prstGeom prst="rect">
            <a:avLst/>
          </a:prstGeom>
          <a:noFill/>
          <a:ln w="254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CE463D-3E62-444D-B685-36AA7E49DD0F}"/>
              </a:ext>
            </a:extLst>
          </p:cNvPr>
          <p:cNvSpPr/>
          <p:nvPr/>
        </p:nvSpPr>
        <p:spPr>
          <a:xfrm>
            <a:off x="2191445" y="4948368"/>
            <a:ext cx="4159060" cy="432082"/>
          </a:xfrm>
          <a:prstGeom prst="rect">
            <a:avLst/>
          </a:prstGeom>
          <a:noFill/>
          <a:ln w="254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1A43614-C669-4AF4-A94F-66203093CCF9}"/>
              </a:ext>
            </a:extLst>
          </p:cNvPr>
          <p:cNvSpPr>
            <a:spLocks noChangeAspect="1"/>
          </p:cNvSpPr>
          <p:nvPr/>
        </p:nvSpPr>
        <p:spPr>
          <a:xfrm>
            <a:off x="4475259" y="4409273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9A216F4-EE28-4D09-B019-B8AD38883C5C}"/>
              </a:ext>
            </a:extLst>
          </p:cNvPr>
          <p:cNvSpPr>
            <a:spLocks noChangeAspect="1"/>
          </p:cNvSpPr>
          <p:nvPr/>
        </p:nvSpPr>
        <p:spPr>
          <a:xfrm>
            <a:off x="2082588" y="4882494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607D3D6-141E-45C5-B680-B4EC1A104C20}"/>
              </a:ext>
            </a:extLst>
          </p:cNvPr>
          <p:cNvSpPr>
            <a:spLocks noChangeAspect="1"/>
          </p:cNvSpPr>
          <p:nvPr/>
        </p:nvSpPr>
        <p:spPr>
          <a:xfrm>
            <a:off x="2082588" y="5277067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9B02751-67B3-42E0-983B-26AA05BD822D}"/>
              </a:ext>
            </a:extLst>
          </p:cNvPr>
          <p:cNvSpPr>
            <a:spLocks noChangeAspect="1"/>
          </p:cNvSpPr>
          <p:nvPr/>
        </p:nvSpPr>
        <p:spPr>
          <a:xfrm>
            <a:off x="8401146" y="5057093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9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81E7A605-B4C9-4010-95D6-0C168220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pPr/>
              <a:t>4</a:t>
            </a:fld>
            <a:r>
              <a:rPr lang="ko-KR" altLang="en-US" dirty="0"/>
              <a:t> </a:t>
            </a:r>
            <a:r>
              <a:rPr lang="en-US" altLang="ko-KR" dirty="0"/>
              <a:t>/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81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E89203-985B-46D9-8999-E6B960291B4A}"/>
              </a:ext>
            </a:extLst>
          </p:cNvPr>
          <p:cNvSpPr/>
          <p:nvPr/>
        </p:nvSpPr>
        <p:spPr>
          <a:xfrm>
            <a:off x="8318810" y="114300"/>
            <a:ext cx="3777101" cy="6520676"/>
          </a:xfrm>
          <a:prstGeom prst="rect">
            <a:avLst/>
          </a:prstGeom>
          <a:solidFill>
            <a:srgbClr val="C2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ko-KR" altLang="en-US" sz="1400" dirty="0">
                <a:solidFill>
                  <a:schemeClr val="tx1"/>
                </a:solidFill>
              </a:rPr>
              <a:t>사용자가 </a:t>
            </a:r>
            <a:r>
              <a:rPr lang="ko-KR" altLang="en-US" sz="1400" b="1" dirty="0">
                <a:solidFill>
                  <a:schemeClr val="tx1"/>
                </a:solidFill>
              </a:rPr>
              <a:t>지역 버튼</a:t>
            </a:r>
            <a:r>
              <a:rPr lang="ko-KR" altLang="en-US" sz="1400" dirty="0">
                <a:solidFill>
                  <a:schemeClr val="tx1"/>
                </a:solidFill>
              </a:rPr>
              <a:t>을 누르면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ko-KR" altLang="en-US" sz="1400" dirty="0">
                <a:solidFill>
                  <a:schemeClr val="tx1"/>
                </a:solidFill>
              </a:rPr>
              <a:t>해당 지역의 </a:t>
            </a:r>
            <a:r>
              <a:rPr lang="ko-KR" altLang="en-US" sz="1400" b="1" dirty="0">
                <a:solidFill>
                  <a:schemeClr val="tx1"/>
                </a:solidFill>
              </a:rPr>
              <a:t>그래프를 생성</a:t>
            </a:r>
            <a:r>
              <a:rPr lang="ko-KR" altLang="en-US" sz="1400" dirty="0">
                <a:solidFill>
                  <a:schemeClr val="tx1"/>
                </a:solidFill>
              </a:rPr>
              <a:t>합니다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       사용자는 </a:t>
            </a:r>
            <a:r>
              <a:rPr lang="ko-KR" altLang="en-US" sz="1400" b="1" dirty="0">
                <a:solidFill>
                  <a:schemeClr val="tx1"/>
                </a:solidFill>
              </a:rPr>
              <a:t>기간 </a:t>
            </a:r>
            <a:r>
              <a:rPr lang="ko-KR" altLang="en-US" sz="1400" b="1" dirty="0" err="1">
                <a:solidFill>
                  <a:schemeClr val="tx1"/>
                </a:solidFill>
              </a:rPr>
              <a:t>드롭박스</a:t>
            </a:r>
            <a:r>
              <a:rPr lang="ko-KR" altLang="en-US" sz="1400" dirty="0" err="1">
                <a:solidFill>
                  <a:schemeClr val="tx1"/>
                </a:solidFill>
              </a:rPr>
              <a:t>를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ko-KR" altLang="en-US" sz="1400" dirty="0">
                <a:solidFill>
                  <a:schemeClr val="tx1"/>
                </a:solidFill>
              </a:rPr>
              <a:t>사용하여 그래프를 생성할 </a:t>
            </a:r>
            <a:r>
              <a:rPr lang="ko-KR" altLang="en-US" sz="1400" b="1" dirty="0">
                <a:solidFill>
                  <a:schemeClr val="tx1"/>
                </a:solidFill>
              </a:rPr>
              <a:t>기간</a:t>
            </a:r>
            <a:r>
              <a:rPr lang="ko-KR" altLang="en-US" sz="1400" dirty="0">
                <a:solidFill>
                  <a:schemeClr val="tx1"/>
                </a:solidFill>
              </a:rPr>
              <a:t>을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ko-KR" altLang="en-US" sz="1400" b="1" dirty="0">
                <a:solidFill>
                  <a:schemeClr val="tx1"/>
                </a:solidFill>
              </a:rPr>
              <a:t>설정</a:t>
            </a:r>
            <a:r>
              <a:rPr lang="ko-KR" altLang="en-US" sz="1400" dirty="0">
                <a:solidFill>
                  <a:schemeClr val="tx1"/>
                </a:solidFill>
              </a:rPr>
              <a:t>할 수 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       사용자는 </a:t>
            </a:r>
            <a:r>
              <a:rPr lang="ko-KR" altLang="en-US" sz="1400" b="1" dirty="0">
                <a:solidFill>
                  <a:schemeClr val="tx1"/>
                </a:solidFill>
              </a:rPr>
              <a:t>체크박스</a:t>
            </a:r>
            <a:r>
              <a:rPr lang="ko-KR" altLang="en-US" sz="1400" dirty="0">
                <a:solidFill>
                  <a:schemeClr val="tx1"/>
                </a:solidFill>
              </a:rPr>
              <a:t>를 사용하여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ko-KR" altLang="en-US" sz="1400" b="1" dirty="0">
                <a:solidFill>
                  <a:schemeClr val="tx1"/>
                </a:solidFill>
              </a:rPr>
              <a:t>출력할 그래프의 항목</a:t>
            </a:r>
            <a:r>
              <a:rPr lang="ko-KR" altLang="en-US" sz="1400" dirty="0">
                <a:solidFill>
                  <a:schemeClr val="tx1"/>
                </a:solidFill>
              </a:rPr>
              <a:t>을 선택할 수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ko-KR" altLang="en-US" sz="1400" dirty="0">
                <a:solidFill>
                  <a:schemeClr val="tx1"/>
                </a:solidFill>
              </a:rPr>
              <a:t>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      사용자는 </a:t>
            </a:r>
            <a:r>
              <a:rPr lang="ko-KR" altLang="en-US" sz="1400" b="1" dirty="0">
                <a:solidFill>
                  <a:schemeClr val="tx1"/>
                </a:solidFill>
              </a:rPr>
              <a:t>라디오버튼</a:t>
            </a:r>
            <a:r>
              <a:rPr lang="ko-KR" altLang="en-US" sz="1400" dirty="0">
                <a:solidFill>
                  <a:schemeClr val="tx1"/>
                </a:solidFill>
              </a:rPr>
              <a:t>을 사용하여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</a:t>
            </a:r>
            <a:r>
              <a:rPr lang="ko-KR" altLang="en-US" sz="1400" b="1" dirty="0">
                <a:solidFill>
                  <a:schemeClr val="tx1"/>
                </a:solidFill>
              </a:rPr>
              <a:t>생성할 그래프의 유형</a:t>
            </a:r>
            <a:r>
              <a:rPr lang="ko-KR" altLang="en-US" sz="1400" dirty="0">
                <a:solidFill>
                  <a:schemeClr val="tx1"/>
                </a:solidFill>
              </a:rPr>
              <a:t>을 선택할 수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</a:t>
            </a:r>
            <a:r>
              <a:rPr lang="ko-KR" altLang="en-US" sz="1400" dirty="0">
                <a:solidFill>
                  <a:schemeClr val="tx1"/>
                </a:solidFill>
              </a:rPr>
              <a:t>있습니다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endParaRPr lang="en-US" altLang="ko-KR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757586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600" dirty="0">
                <a:solidFill>
                  <a:schemeClr val="bg1"/>
                </a:solidFill>
              </a:rPr>
              <a:t>UI</a:t>
            </a:r>
            <a:r>
              <a:rPr lang="ko-KR" altLang="en-US" b="1" spc="600" dirty="0">
                <a:solidFill>
                  <a:schemeClr val="bg1"/>
                </a:solidFill>
              </a:rPr>
              <a:t> 시나리오</a:t>
            </a:r>
            <a:endParaRPr lang="en-US" altLang="ko-KR" b="1" spc="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1BA149E-39BB-4C2B-96AB-ECB4A1C16BFB}"/>
              </a:ext>
            </a:extLst>
          </p:cNvPr>
          <p:cNvGrpSpPr/>
          <p:nvPr/>
        </p:nvGrpSpPr>
        <p:grpSpPr>
          <a:xfrm>
            <a:off x="337443" y="706910"/>
            <a:ext cx="7791796" cy="369332"/>
            <a:chOff x="337443" y="1107252"/>
            <a:chExt cx="7791796" cy="36933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BF27EC5-DE4C-44FB-873A-BADBE5E6E007}"/>
                </a:ext>
              </a:extLst>
            </p:cNvPr>
            <p:cNvSpPr/>
            <p:nvPr/>
          </p:nvSpPr>
          <p:spPr>
            <a:xfrm>
              <a:off x="337443" y="1107252"/>
              <a:ext cx="241414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S01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D078F4-5470-4468-80C4-1FF073298ADD}"/>
                </a:ext>
              </a:extLst>
            </p:cNvPr>
            <p:cNvSpPr txBox="1"/>
            <p:nvPr/>
          </p:nvSpPr>
          <p:spPr>
            <a:xfrm>
              <a:off x="2751589" y="1107252"/>
              <a:ext cx="5377650" cy="36933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ko-KR" altLang="en-US" b="1" dirty="0"/>
                <a:t>그래프 생성</a:t>
              </a:r>
            </a:p>
          </p:txBody>
        </p:sp>
      </p:grpSp>
      <p:pic>
        <p:nvPicPr>
          <p:cNvPr id="14" name="Picture 2" descr="마우스 커서 PNG 이미지 투명 무료 다운로드 | PNG Mart">
            <a:extLst>
              <a:ext uri="{FF2B5EF4-FFF2-40B4-BE49-F238E27FC236}">
                <a16:creationId xmlns:a16="http://schemas.microsoft.com/office/drawing/2014/main" id="{B602321E-9487-4837-8DAD-4A8717FAA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8144">
            <a:off x="-603382" y="1419354"/>
            <a:ext cx="149973" cy="22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D83DDFF-55BE-4318-B873-C04589C90209}"/>
              </a:ext>
            </a:extLst>
          </p:cNvPr>
          <p:cNvSpPr>
            <a:spLocks noChangeAspect="1"/>
          </p:cNvSpPr>
          <p:nvPr/>
        </p:nvSpPr>
        <p:spPr>
          <a:xfrm>
            <a:off x="8455881" y="1889359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AF2B5D-889C-4629-A4E6-670F5C788BC3}"/>
              </a:ext>
            </a:extLst>
          </p:cNvPr>
          <p:cNvGrpSpPr/>
          <p:nvPr/>
        </p:nvGrpSpPr>
        <p:grpSpPr>
          <a:xfrm>
            <a:off x="3719250" y="1531678"/>
            <a:ext cx="2025261" cy="2541959"/>
            <a:chOff x="3550875" y="1482860"/>
            <a:chExt cx="2025261" cy="254195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2A173EC-B220-4A51-9520-FCFFCCD000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6" t="10301" r="29011" b="24328"/>
            <a:stretch/>
          </p:blipFill>
          <p:spPr>
            <a:xfrm>
              <a:off x="3641383" y="1482860"/>
              <a:ext cx="1934753" cy="254195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B6251D4-4DC9-479D-B72B-73E1E00C49B7}"/>
                </a:ext>
              </a:extLst>
            </p:cNvPr>
            <p:cNvSpPr/>
            <p:nvPr/>
          </p:nvSpPr>
          <p:spPr>
            <a:xfrm>
              <a:off x="3641383" y="2930484"/>
              <a:ext cx="1934753" cy="1094335"/>
            </a:xfrm>
            <a:prstGeom prst="rect">
              <a:avLst/>
            </a:prstGeom>
            <a:noFill/>
            <a:ln w="25400">
              <a:solidFill>
                <a:srgbClr val="FF0000">
                  <a:alpha val="46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4CD68D7-4D29-4F9B-926C-B7B401AFA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0875" y="2874198"/>
              <a:ext cx="207191" cy="20719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E1055CD-0574-40D3-BAC8-EBF7B77D0752}"/>
                </a:ext>
              </a:extLst>
            </p:cNvPr>
            <p:cNvSpPr/>
            <p:nvPr/>
          </p:nvSpPr>
          <p:spPr>
            <a:xfrm>
              <a:off x="5098797" y="1821511"/>
              <a:ext cx="336237" cy="209952"/>
            </a:xfrm>
            <a:prstGeom prst="rect">
              <a:avLst/>
            </a:prstGeom>
            <a:noFill/>
            <a:ln w="25400">
              <a:solidFill>
                <a:srgbClr val="FF0000">
                  <a:alpha val="46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2" name="Picture 2" descr="마우스 커서 PNG 이미지 투명 무료 다운로드 | PNG Mart">
              <a:extLst>
                <a:ext uri="{FF2B5EF4-FFF2-40B4-BE49-F238E27FC236}">
                  <a16:creationId xmlns:a16="http://schemas.microsoft.com/office/drawing/2014/main" id="{31C8BD45-AE32-4D42-AA85-4C78C060BB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18144">
              <a:off x="5340227" y="1900321"/>
              <a:ext cx="122137" cy="182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3659B50-A0B6-45B0-B86E-777B92F5E56B}"/>
              </a:ext>
            </a:extLst>
          </p:cNvPr>
          <p:cNvSpPr>
            <a:spLocks noChangeAspect="1"/>
          </p:cNvSpPr>
          <p:nvPr/>
        </p:nvSpPr>
        <p:spPr>
          <a:xfrm>
            <a:off x="8456208" y="2501840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C74DE45-DBD5-48F5-BAE7-36F9CB05424A}"/>
              </a:ext>
            </a:extLst>
          </p:cNvPr>
          <p:cNvGrpSpPr/>
          <p:nvPr/>
        </p:nvGrpSpPr>
        <p:grpSpPr>
          <a:xfrm>
            <a:off x="3734925" y="4617878"/>
            <a:ext cx="2083301" cy="1521814"/>
            <a:chOff x="3367983" y="4745765"/>
            <a:chExt cx="2083301" cy="152181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F22B0FB-4F27-4337-9BF8-BC648CD90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1579" y="4745765"/>
              <a:ext cx="1979705" cy="152181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77CB8B2-050E-4F81-ADA5-5BF6C638EE06}"/>
                </a:ext>
              </a:extLst>
            </p:cNvPr>
            <p:cNvSpPr/>
            <p:nvPr/>
          </p:nvSpPr>
          <p:spPr>
            <a:xfrm>
              <a:off x="3457048" y="4942625"/>
              <a:ext cx="1979704" cy="1121888"/>
            </a:xfrm>
            <a:prstGeom prst="rect">
              <a:avLst/>
            </a:prstGeom>
            <a:noFill/>
            <a:ln w="25400">
              <a:solidFill>
                <a:srgbClr val="FF0000">
                  <a:alpha val="46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5EDDC92-3ACE-4412-A48D-917351A87C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7983" y="4844938"/>
              <a:ext cx="207191" cy="20719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D4AF45E-A2F7-465B-B83D-A0E1D37E254E}"/>
                </a:ext>
              </a:extLst>
            </p:cNvPr>
            <p:cNvSpPr>
              <a:spLocks/>
            </p:cNvSpPr>
            <p:nvPr/>
          </p:nvSpPr>
          <p:spPr>
            <a:xfrm>
              <a:off x="4588576" y="4798184"/>
              <a:ext cx="18000" cy="1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DA7C44F-7E70-4B7E-8E1D-28D38C894D96}"/>
                </a:ext>
              </a:extLst>
            </p:cNvPr>
            <p:cNvSpPr/>
            <p:nvPr/>
          </p:nvSpPr>
          <p:spPr>
            <a:xfrm>
              <a:off x="4068851" y="4752771"/>
              <a:ext cx="1339558" cy="104867"/>
            </a:xfrm>
            <a:prstGeom prst="rect">
              <a:avLst/>
            </a:prstGeom>
            <a:noFill/>
            <a:ln w="25400">
              <a:solidFill>
                <a:srgbClr val="FF0000">
                  <a:alpha val="46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9E69918-D27F-41E7-8521-75ECAA974D37}"/>
              </a:ext>
            </a:extLst>
          </p:cNvPr>
          <p:cNvGrpSpPr/>
          <p:nvPr/>
        </p:nvGrpSpPr>
        <p:grpSpPr>
          <a:xfrm>
            <a:off x="594028" y="1531678"/>
            <a:ext cx="2955867" cy="4863029"/>
            <a:chOff x="183964" y="1615241"/>
            <a:chExt cx="2955867" cy="486302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1EF7DBB-3CBE-4E81-A32F-6DEFE19EC3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01" r="28462"/>
            <a:stretch/>
          </p:blipFill>
          <p:spPr>
            <a:xfrm>
              <a:off x="324838" y="1615241"/>
              <a:ext cx="2400589" cy="486302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C0B7F7C-6E4E-43ED-A66A-67F2D3E29E44}"/>
                </a:ext>
              </a:extLst>
            </p:cNvPr>
            <p:cNvSpPr/>
            <p:nvPr/>
          </p:nvSpPr>
          <p:spPr>
            <a:xfrm>
              <a:off x="2111855" y="2562015"/>
              <a:ext cx="421458" cy="207191"/>
            </a:xfrm>
            <a:prstGeom prst="rect">
              <a:avLst/>
            </a:prstGeom>
            <a:noFill/>
            <a:ln w="25400">
              <a:solidFill>
                <a:srgbClr val="FF0000">
                  <a:alpha val="46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11766B1-2CBC-4C7E-98A4-1CDFAC8C57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0144" y="2488717"/>
              <a:ext cx="207191" cy="20719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마우스 커서 PNG 이미지 투명 무료 다운로드 | PNG Mart">
              <a:extLst>
                <a:ext uri="{FF2B5EF4-FFF2-40B4-BE49-F238E27FC236}">
                  <a16:creationId xmlns:a16="http://schemas.microsoft.com/office/drawing/2014/main" id="{D7F19CCB-66EA-4302-B4CE-44EC887CF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18144">
              <a:off x="2420924" y="2631294"/>
              <a:ext cx="149973" cy="224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4C3A72B-5203-486C-BD14-97BAFB85CBAD}"/>
                </a:ext>
              </a:extLst>
            </p:cNvPr>
            <p:cNvSpPr/>
            <p:nvPr/>
          </p:nvSpPr>
          <p:spPr>
            <a:xfrm>
              <a:off x="1214716" y="3550920"/>
              <a:ext cx="1384790" cy="154207"/>
            </a:xfrm>
            <a:prstGeom prst="rect">
              <a:avLst/>
            </a:prstGeom>
            <a:noFill/>
            <a:ln w="25400">
              <a:solidFill>
                <a:srgbClr val="FF0000">
                  <a:alpha val="46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91A1100-C90D-46E6-A759-A40204A1EB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3005" y="3447324"/>
              <a:ext cx="207191" cy="20719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A46B9FC-0F3C-4CEE-9898-648730096C89}"/>
                </a:ext>
              </a:extLst>
            </p:cNvPr>
            <p:cNvSpPr/>
            <p:nvPr/>
          </p:nvSpPr>
          <p:spPr>
            <a:xfrm>
              <a:off x="1027500" y="3720098"/>
              <a:ext cx="1572005" cy="152225"/>
            </a:xfrm>
            <a:prstGeom prst="rect">
              <a:avLst/>
            </a:prstGeom>
            <a:noFill/>
            <a:ln w="25400">
              <a:solidFill>
                <a:srgbClr val="FF0000">
                  <a:alpha val="46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D6870BB-9206-4B93-A7D0-CD2633DD50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3399" y="3665132"/>
              <a:ext cx="207191" cy="20719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17A8BD8-842A-42AD-8E1C-48F310D17B54}"/>
                </a:ext>
              </a:extLst>
            </p:cNvPr>
            <p:cNvSpPr/>
            <p:nvPr/>
          </p:nvSpPr>
          <p:spPr>
            <a:xfrm>
              <a:off x="351827" y="5663665"/>
              <a:ext cx="1012154" cy="207191"/>
            </a:xfrm>
            <a:prstGeom prst="rect">
              <a:avLst/>
            </a:prstGeom>
            <a:noFill/>
            <a:ln w="25400">
              <a:solidFill>
                <a:srgbClr val="FF0000">
                  <a:alpha val="46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1329138-15FC-4253-AD07-3E2C57605F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964" y="5553160"/>
              <a:ext cx="207191" cy="20719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9714141-860D-47F2-B5A4-0E98F31BD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206" y="3996337"/>
              <a:ext cx="672625" cy="36933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57DD508-4523-449A-B5CC-7B49C4B03B01}"/>
              </a:ext>
            </a:extLst>
          </p:cNvPr>
          <p:cNvSpPr>
            <a:spLocks noChangeAspect="1"/>
          </p:cNvSpPr>
          <p:nvPr/>
        </p:nvSpPr>
        <p:spPr>
          <a:xfrm>
            <a:off x="8455881" y="3368182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5D0B24E-EB7C-4FB2-B732-C362F9424A46}"/>
              </a:ext>
            </a:extLst>
          </p:cNvPr>
          <p:cNvSpPr>
            <a:spLocks noChangeAspect="1"/>
          </p:cNvSpPr>
          <p:nvPr/>
        </p:nvSpPr>
        <p:spPr>
          <a:xfrm>
            <a:off x="8455881" y="4177095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9" name="Picture 2" descr="마우스 커서 PNG 이미지 투명 무료 다운로드 | PNG Mart">
            <a:extLst>
              <a:ext uri="{FF2B5EF4-FFF2-40B4-BE49-F238E27FC236}">
                <a16:creationId xmlns:a16="http://schemas.microsoft.com/office/drawing/2014/main" id="{A330D7A8-B3F0-41EB-AB99-7B967FD8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8144">
            <a:off x="5023769" y="4653624"/>
            <a:ext cx="122137" cy="1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B99ADF1F-A9D0-408A-9F3D-97B5F3B9F7FF}"/>
              </a:ext>
            </a:extLst>
          </p:cNvPr>
          <p:cNvGrpSpPr/>
          <p:nvPr/>
        </p:nvGrpSpPr>
        <p:grpSpPr>
          <a:xfrm>
            <a:off x="5792213" y="3006593"/>
            <a:ext cx="2355870" cy="1851045"/>
            <a:chOff x="5792213" y="3006593"/>
            <a:chExt cx="2355870" cy="18510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D6145AA-3E07-48A3-9CF9-CEB699B51563}"/>
                </a:ext>
              </a:extLst>
            </p:cNvPr>
            <p:cNvGrpSpPr/>
            <p:nvPr/>
          </p:nvGrpSpPr>
          <p:grpSpPr>
            <a:xfrm>
              <a:off x="5792213" y="3006593"/>
              <a:ext cx="2355870" cy="1851045"/>
              <a:chOff x="5564591" y="3101303"/>
              <a:chExt cx="2355870" cy="1851045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48FFEBA3-8355-4687-95B9-E75F462F0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11063" y="3121989"/>
                <a:ext cx="2209398" cy="1830359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D0D574D-BE91-40AF-9DE6-4D1C0280CF63}"/>
                  </a:ext>
                </a:extLst>
              </p:cNvPr>
              <p:cNvSpPr/>
              <p:nvPr/>
            </p:nvSpPr>
            <p:spPr>
              <a:xfrm>
                <a:off x="5768433" y="4712588"/>
                <a:ext cx="967927" cy="207191"/>
              </a:xfrm>
              <a:prstGeom prst="rect">
                <a:avLst/>
              </a:prstGeom>
              <a:noFill/>
              <a:ln w="25400">
                <a:solidFill>
                  <a:srgbClr val="FF0000">
                    <a:alpha val="46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ED5DBDC-6B30-4BF1-95F8-44A51DCBA012}"/>
                  </a:ext>
                </a:extLst>
              </p:cNvPr>
              <p:cNvSpPr/>
              <p:nvPr/>
            </p:nvSpPr>
            <p:spPr>
              <a:xfrm>
                <a:off x="5690089" y="3159154"/>
                <a:ext cx="2230372" cy="1349712"/>
              </a:xfrm>
              <a:prstGeom prst="rect">
                <a:avLst/>
              </a:prstGeom>
              <a:noFill/>
              <a:ln w="25400">
                <a:solidFill>
                  <a:srgbClr val="FF0000">
                    <a:alpha val="46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75EA202A-05C7-48E5-85E1-2E3482235C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64591" y="3101303"/>
                <a:ext cx="207191" cy="207191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4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9BE9A3B-9267-4FDC-BC4D-7FDB1530B675}"/>
                </a:ext>
              </a:extLst>
            </p:cNvPr>
            <p:cNvSpPr/>
            <p:nvPr/>
          </p:nvSpPr>
          <p:spPr>
            <a:xfrm>
              <a:off x="6062660" y="4702763"/>
              <a:ext cx="45719" cy="502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0" name="Picture 2" descr="마우스 커서 PNG 이미지 투명 무료 다운로드 | PNG Mart">
            <a:extLst>
              <a:ext uri="{FF2B5EF4-FFF2-40B4-BE49-F238E27FC236}">
                <a16:creationId xmlns:a16="http://schemas.microsoft.com/office/drawing/2014/main" id="{049B4D76-9642-4849-B77D-319E61D5A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8144">
            <a:off x="2099254" y="3691406"/>
            <a:ext cx="149973" cy="22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마우스 커서 PNG 이미지 투명 무료 다운로드 | PNG Mart">
            <a:extLst>
              <a:ext uri="{FF2B5EF4-FFF2-40B4-BE49-F238E27FC236}">
                <a16:creationId xmlns:a16="http://schemas.microsoft.com/office/drawing/2014/main" id="{8D4551D2-E7F6-40EC-BC6F-293E410BC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8144">
            <a:off x="1303360" y="5598334"/>
            <a:ext cx="149973" cy="22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마우스 커서 PNG 이미지 투명 무료 다운로드 | PNG Mart">
            <a:extLst>
              <a:ext uri="{FF2B5EF4-FFF2-40B4-BE49-F238E27FC236}">
                <a16:creationId xmlns:a16="http://schemas.microsoft.com/office/drawing/2014/main" id="{1EEC1158-75D4-4F87-A1C7-6C98F669A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8144">
            <a:off x="6564325" y="4730550"/>
            <a:ext cx="122137" cy="1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슬라이드 번호 개체 틀 3">
            <a:extLst>
              <a:ext uri="{FF2B5EF4-FFF2-40B4-BE49-F238E27FC236}">
                <a16:creationId xmlns:a16="http://schemas.microsoft.com/office/drawing/2014/main" id="{96373FF4-60AC-4887-8C89-DF0F8100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pPr/>
              <a:t>5</a:t>
            </a:fld>
            <a:r>
              <a:rPr lang="ko-KR" altLang="en-US" dirty="0"/>
              <a:t> </a:t>
            </a:r>
            <a:r>
              <a:rPr lang="en-US" altLang="ko-KR" dirty="0"/>
              <a:t>/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38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BBEA5A1C-B454-43D1-89EC-71A63D434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54" t="30509" r="22204" b="9029"/>
          <a:stretch/>
        </p:blipFill>
        <p:spPr>
          <a:xfrm>
            <a:off x="3931050" y="4690525"/>
            <a:ext cx="1991068" cy="15221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6B011C0-C61A-4362-B5F9-43154F70E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73" y="1574535"/>
            <a:ext cx="2450834" cy="48630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E89203-985B-46D9-8999-E6B960291B4A}"/>
              </a:ext>
            </a:extLst>
          </p:cNvPr>
          <p:cNvSpPr/>
          <p:nvPr/>
        </p:nvSpPr>
        <p:spPr>
          <a:xfrm>
            <a:off x="8318810" y="114300"/>
            <a:ext cx="3777101" cy="6520676"/>
          </a:xfrm>
          <a:prstGeom prst="rect">
            <a:avLst/>
          </a:prstGeom>
          <a:solidFill>
            <a:srgbClr val="C2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       사용자는 현재 화면에 </a:t>
            </a:r>
            <a:r>
              <a:rPr lang="ko-KR" altLang="en-US" sz="1400" b="1" dirty="0">
                <a:solidFill>
                  <a:schemeClr val="tx1"/>
                </a:solidFill>
              </a:rPr>
              <a:t>표시된 그래프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ko-KR" altLang="en-US" sz="1400" b="1" dirty="0">
                <a:solidFill>
                  <a:schemeClr val="tx1"/>
                </a:solidFill>
              </a:rPr>
              <a:t>저장 리스트에 추가</a:t>
            </a:r>
            <a:r>
              <a:rPr lang="ko-KR" altLang="en-US" sz="1400" dirty="0">
                <a:solidFill>
                  <a:schemeClr val="tx1"/>
                </a:solidFill>
              </a:rPr>
              <a:t>할 수 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ko-KR" altLang="en-US" sz="1400" dirty="0">
                <a:solidFill>
                  <a:schemeClr val="tx1"/>
                </a:solidFill>
              </a:rPr>
              <a:t>각 리스트의 요소에는 </a:t>
            </a:r>
            <a:r>
              <a:rPr lang="ko-KR" altLang="en-US" sz="1400" b="1" dirty="0">
                <a:solidFill>
                  <a:schemeClr val="tx1"/>
                </a:solidFill>
              </a:rPr>
              <a:t>그래프</a:t>
            </a:r>
            <a:r>
              <a:rPr lang="ko-KR" altLang="en-US" sz="1400" dirty="0">
                <a:solidFill>
                  <a:schemeClr val="tx1"/>
                </a:solidFill>
              </a:rPr>
              <a:t>와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ko-KR" altLang="en-US" sz="1400" dirty="0">
                <a:solidFill>
                  <a:schemeClr val="tx1"/>
                </a:solidFill>
              </a:rPr>
              <a:t>해당 </a:t>
            </a:r>
            <a:r>
              <a:rPr lang="ko-KR" altLang="en-US" sz="1400" b="1" dirty="0">
                <a:solidFill>
                  <a:schemeClr val="tx1"/>
                </a:solidFill>
              </a:rPr>
              <a:t>그래프의 속성</a:t>
            </a:r>
            <a:r>
              <a:rPr lang="ko-KR" altLang="en-US" sz="1400" dirty="0">
                <a:solidFill>
                  <a:schemeClr val="tx1"/>
                </a:solidFill>
              </a:rPr>
              <a:t>이 저장됩니다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ko-KR" altLang="en-US" sz="1400" dirty="0">
                <a:solidFill>
                  <a:schemeClr val="tx1"/>
                </a:solidFill>
              </a:rPr>
              <a:t>저장 리스트에는 </a:t>
            </a:r>
            <a:r>
              <a:rPr lang="ko-KR" altLang="en-US" sz="1400" b="1" dirty="0">
                <a:solidFill>
                  <a:schemeClr val="tx1"/>
                </a:solidFill>
              </a:rPr>
              <a:t>최대 </a:t>
            </a:r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r>
              <a:rPr lang="ko-KR" altLang="en-US" sz="1400" b="1" dirty="0">
                <a:solidFill>
                  <a:schemeClr val="tx1"/>
                </a:solidFill>
              </a:rPr>
              <a:t>개의 그래프</a:t>
            </a:r>
            <a:r>
              <a:rPr lang="ko-KR" altLang="en-US" sz="1400" dirty="0">
                <a:solidFill>
                  <a:schemeClr val="tx1"/>
                </a:solidFill>
              </a:rPr>
              <a:t>만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ko-KR" altLang="en-US" sz="1400" b="1" dirty="0">
                <a:solidFill>
                  <a:schemeClr val="tx1"/>
                </a:solidFill>
              </a:rPr>
              <a:t>저장</a:t>
            </a:r>
            <a:r>
              <a:rPr lang="ko-KR" altLang="en-US" sz="1400" dirty="0">
                <a:solidFill>
                  <a:schemeClr val="tx1"/>
                </a:solidFill>
              </a:rPr>
              <a:t>할 수 있고</a:t>
            </a:r>
            <a:r>
              <a:rPr lang="en-US" altLang="ko-KR" sz="1400" dirty="0">
                <a:solidFill>
                  <a:schemeClr val="tx1"/>
                </a:solidFill>
              </a:rPr>
              <a:t>, 3</a:t>
            </a:r>
            <a:r>
              <a:rPr lang="ko-KR" altLang="en-US" sz="1400" dirty="0">
                <a:solidFill>
                  <a:schemeClr val="tx1"/>
                </a:solidFill>
              </a:rPr>
              <a:t>개를 </a:t>
            </a:r>
            <a:r>
              <a:rPr lang="ko-KR" altLang="en-US" sz="1400" b="1" dirty="0">
                <a:solidFill>
                  <a:schemeClr val="tx1"/>
                </a:solidFill>
              </a:rPr>
              <a:t>초과하여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ko-KR" altLang="en-US" sz="1400" dirty="0">
                <a:solidFill>
                  <a:schemeClr val="tx1"/>
                </a:solidFill>
              </a:rPr>
              <a:t>저장하려는 경우 </a:t>
            </a:r>
            <a:r>
              <a:rPr lang="ko-KR" altLang="en-US" sz="1400" b="1" dirty="0">
                <a:solidFill>
                  <a:schemeClr val="tx1"/>
                </a:solidFill>
              </a:rPr>
              <a:t>안내 팝업창</a:t>
            </a:r>
            <a:r>
              <a:rPr lang="ko-KR" altLang="en-US" sz="1400" dirty="0">
                <a:solidFill>
                  <a:schemeClr val="tx1"/>
                </a:solidFill>
              </a:rPr>
              <a:t>이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ko-KR" altLang="en-US" sz="1400" dirty="0">
                <a:solidFill>
                  <a:schemeClr val="tx1"/>
                </a:solidFill>
              </a:rPr>
              <a:t>표시됩니다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ko-KR" altLang="en-US" sz="1400" dirty="0">
                <a:solidFill>
                  <a:schemeClr val="tx1"/>
                </a:solidFill>
              </a:rPr>
              <a:t>사용자는 </a:t>
            </a:r>
            <a:r>
              <a:rPr lang="ko-KR" altLang="en-US" sz="1400" b="1" dirty="0">
                <a:solidFill>
                  <a:schemeClr val="tx1"/>
                </a:solidFill>
              </a:rPr>
              <a:t>저장 버튼</a:t>
            </a:r>
            <a:r>
              <a:rPr lang="ko-KR" altLang="en-US" sz="1400" dirty="0">
                <a:solidFill>
                  <a:schemeClr val="tx1"/>
                </a:solidFill>
              </a:rPr>
              <a:t>을 클릭하여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b="1" dirty="0">
                <a:solidFill>
                  <a:schemeClr val="tx1"/>
                </a:solidFill>
              </a:rPr>
              <a:t>        저장 리스트에 포함된 그래프를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     </a:t>
            </a:r>
            <a:r>
              <a:rPr lang="ko-KR" altLang="en-US" sz="1400" b="1" dirty="0">
                <a:solidFill>
                  <a:schemeClr val="tx1"/>
                </a:solidFill>
              </a:rPr>
              <a:t>저장</a:t>
            </a:r>
            <a:r>
              <a:rPr lang="ko-KR" altLang="en-US" sz="1400" dirty="0">
                <a:solidFill>
                  <a:schemeClr val="tx1"/>
                </a:solidFill>
              </a:rPr>
              <a:t>할 수 있습니다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endParaRPr lang="en-US" altLang="ko-KR" sz="1400" dirty="0">
              <a:solidFill>
                <a:schemeClr val="tx1"/>
              </a:solidFill>
              <a:cs typeface="Arial"/>
            </a:endParaRPr>
          </a:p>
          <a:p>
            <a:r>
              <a:rPr lang="en-US" altLang="ko-KR" sz="1400" dirty="0">
                <a:solidFill>
                  <a:schemeClr val="tx1"/>
                </a:solidFill>
                <a:cs typeface="Arial"/>
              </a:rPr>
              <a:t>        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사용자는 리스트의 요소 내의 </a:t>
            </a:r>
            <a:r>
              <a:rPr lang="en-US" altLang="ko-KR" sz="1400" b="1" dirty="0">
                <a:solidFill>
                  <a:schemeClr val="tx1"/>
                </a:solidFill>
                <a:cs typeface="Arial"/>
              </a:rPr>
              <a:t>X 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버튼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을</a:t>
            </a:r>
            <a:endParaRPr lang="en-US" altLang="ko-KR" sz="1400" dirty="0">
              <a:solidFill>
                <a:schemeClr val="tx1"/>
              </a:solidFill>
              <a:cs typeface="Arial"/>
            </a:endParaRPr>
          </a:p>
          <a:p>
            <a:r>
              <a:rPr lang="en-US" altLang="ko-KR" sz="1400" dirty="0">
                <a:solidFill>
                  <a:schemeClr val="tx1"/>
                </a:solidFill>
                <a:cs typeface="Arial"/>
              </a:rPr>
              <a:t>       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 클릭하여 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해당 요소를 삭제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할 수 </a:t>
            </a:r>
            <a:endParaRPr lang="en-US" altLang="ko-KR" sz="1400" dirty="0">
              <a:solidFill>
                <a:schemeClr val="tx1"/>
              </a:solidFill>
              <a:cs typeface="Arial"/>
            </a:endParaRPr>
          </a:p>
          <a:p>
            <a:r>
              <a:rPr lang="en-US" altLang="ko-KR" sz="1400" dirty="0">
                <a:solidFill>
                  <a:schemeClr val="tx1"/>
                </a:solidFill>
                <a:cs typeface="Arial"/>
              </a:rPr>
              <a:t>        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있습니다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. </a:t>
            </a:r>
          </a:p>
          <a:p>
            <a:r>
              <a:rPr lang="en-US" altLang="ko-KR" sz="1400" dirty="0">
                <a:solidFill>
                  <a:schemeClr val="tx1"/>
                </a:solidFill>
                <a:cs typeface="Arial"/>
              </a:rPr>
              <a:t>        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삭제하기 전에는 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안내 팝업창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이 </a:t>
            </a:r>
            <a:endParaRPr lang="en-US" altLang="ko-KR" sz="1400" dirty="0">
              <a:solidFill>
                <a:schemeClr val="tx1"/>
              </a:solidFill>
              <a:cs typeface="Arial"/>
            </a:endParaRPr>
          </a:p>
          <a:p>
            <a:r>
              <a:rPr lang="en-US" altLang="ko-KR" sz="1400" dirty="0">
                <a:solidFill>
                  <a:schemeClr val="tx1"/>
                </a:solidFill>
                <a:cs typeface="Arial"/>
              </a:rPr>
              <a:t>        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표시되며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확인 버튼을 누르면 </a:t>
            </a:r>
            <a:endParaRPr lang="en-US" altLang="ko-KR" sz="1400" dirty="0">
              <a:solidFill>
                <a:schemeClr val="tx1"/>
              </a:solidFill>
              <a:cs typeface="Arial"/>
            </a:endParaRPr>
          </a:p>
          <a:p>
            <a:r>
              <a:rPr lang="en-US" altLang="ko-KR" sz="1400" dirty="0">
                <a:solidFill>
                  <a:schemeClr val="tx1"/>
                </a:solidFill>
                <a:cs typeface="Arial"/>
              </a:rPr>
              <a:t>        </a:t>
            </a:r>
            <a:r>
              <a:rPr lang="ko-KR" altLang="en-US" sz="1400" b="1" dirty="0">
                <a:solidFill>
                  <a:schemeClr val="tx1"/>
                </a:solidFill>
                <a:cs typeface="Arial"/>
              </a:rPr>
              <a:t>해당 요소가 삭제</a:t>
            </a:r>
            <a:r>
              <a:rPr lang="ko-KR" altLang="en-US" sz="1400" dirty="0">
                <a:solidFill>
                  <a:schemeClr val="tx1"/>
                </a:solidFill>
                <a:cs typeface="Arial"/>
              </a:rPr>
              <a:t>됩니다</a:t>
            </a:r>
            <a:r>
              <a:rPr lang="en-US" altLang="ko-KR" sz="1400" dirty="0">
                <a:solidFill>
                  <a:schemeClr val="tx1"/>
                </a:solidFill>
                <a:cs typeface="Arial"/>
              </a:rPr>
              <a:t>.</a:t>
            </a:r>
            <a:endParaRPr lang="en-US" altLang="ko-KR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757586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600" dirty="0">
                <a:solidFill>
                  <a:schemeClr val="bg1"/>
                </a:solidFill>
              </a:rPr>
              <a:t>UI</a:t>
            </a:r>
            <a:r>
              <a:rPr lang="ko-KR" altLang="en-US" b="1" spc="600" dirty="0">
                <a:solidFill>
                  <a:schemeClr val="bg1"/>
                </a:solidFill>
              </a:rPr>
              <a:t> 시나리오</a:t>
            </a:r>
            <a:endParaRPr lang="en-US" altLang="ko-KR" b="1" spc="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1BA149E-39BB-4C2B-96AB-ECB4A1C16BFB}"/>
              </a:ext>
            </a:extLst>
          </p:cNvPr>
          <p:cNvGrpSpPr/>
          <p:nvPr/>
        </p:nvGrpSpPr>
        <p:grpSpPr>
          <a:xfrm>
            <a:off x="337443" y="706910"/>
            <a:ext cx="7791796" cy="369332"/>
            <a:chOff x="337443" y="1107252"/>
            <a:chExt cx="7791796" cy="36933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BF27EC5-DE4C-44FB-873A-BADBE5E6E007}"/>
                </a:ext>
              </a:extLst>
            </p:cNvPr>
            <p:cNvSpPr/>
            <p:nvPr/>
          </p:nvSpPr>
          <p:spPr>
            <a:xfrm>
              <a:off x="337443" y="1107252"/>
              <a:ext cx="241414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S02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D078F4-5470-4468-80C4-1FF073298ADD}"/>
                </a:ext>
              </a:extLst>
            </p:cNvPr>
            <p:cNvSpPr txBox="1"/>
            <p:nvPr/>
          </p:nvSpPr>
          <p:spPr>
            <a:xfrm>
              <a:off x="2751589" y="1107252"/>
              <a:ext cx="5377650" cy="36933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ko-KR" altLang="en-US" b="1" dirty="0"/>
                <a:t>그래프 저장</a:t>
              </a:r>
            </a:p>
          </p:txBody>
        </p:sp>
      </p:grpSp>
      <p:pic>
        <p:nvPicPr>
          <p:cNvPr id="14" name="Picture 2" descr="마우스 커서 PNG 이미지 투명 무료 다운로드 | PNG Mart">
            <a:extLst>
              <a:ext uri="{FF2B5EF4-FFF2-40B4-BE49-F238E27FC236}">
                <a16:creationId xmlns:a16="http://schemas.microsoft.com/office/drawing/2014/main" id="{B602321E-9487-4837-8DAD-4A8717FAA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8144">
            <a:off x="-393749" y="1380996"/>
            <a:ext cx="149973" cy="22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EB1D99-010C-46BC-814F-81B2F3BAAA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319" y="3877367"/>
            <a:ext cx="706177" cy="3877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9714141-860D-47F2-B5A4-0E98F31BD4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8431" y="1845987"/>
            <a:ext cx="972146" cy="53379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6251D4-4DC9-479D-B72B-73E1E00C49B7}"/>
              </a:ext>
            </a:extLst>
          </p:cNvPr>
          <p:cNvSpPr/>
          <p:nvPr/>
        </p:nvSpPr>
        <p:spPr>
          <a:xfrm>
            <a:off x="2202180" y="5653077"/>
            <a:ext cx="960120" cy="199083"/>
          </a:xfrm>
          <a:prstGeom prst="rect">
            <a:avLst/>
          </a:prstGeom>
          <a:noFill/>
          <a:ln w="25400">
            <a:solidFill>
              <a:srgbClr val="FF0000">
                <a:alpha val="46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3481CF0-2EBD-4B80-8083-E2D03BF21A43}"/>
              </a:ext>
            </a:extLst>
          </p:cNvPr>
          <p:cNvSpPr>
            <a:spLocks noChangeAspect="1"/>
          </p:cNvSpPr>
          <p:nvPr/>
        </p:nvSpPr>
        <p:spPr>
          <a:xfrm>
            <a:off x="8476970" y="1233201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87EA36A-AFFA-47C5-81B1-9F053234B0F3}"/>
              </a:ext>
            </a:extLst>
          </p:cNvPr>
          <p:cNvSpPr>
            <a:spLocks noChangeAspect="1"/>
          </p:cNvSpPr>
          <p:nvPr/>
        </p:nvSpPr>
        <p:spPr>
          <a:xfrm>
            <a:off x="8474057" y="2293477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BEE01FD-5422-45AF-B84C-AF44EB5E6BB4}"/>
              </a:ext>
            </a:extLst>
          </p:cNvPr>
          <p:cNvSpPr>
            <a:spLocks noChangeAspect="1"/>
          </p:cNvSpPr>
          <p:nvPr/>
        </p:nvSpPr>
        <p:spPr>
          <a:xfrm>
            <a:off x="2148812" y="5600124"/>
            <a:ext cx="207191" cy="20719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E595C6-67D3-4C76-AC61-2AECCFA280D5}"/>
              </a:ext>
            </a:extLst>
          </p:cNvPr>
          <p:cNvSpPr/>
          <p:nvPr/>
        </p:nvSpPr>
        <p:spPr>
          <a:xfrm>
            <a:off x="2561577" y="5913881"/>
            <a:ext cx="524523" cy="188849"/>
          </a:xfrm>
          <a:prstGeom prst="rect">
            <a:avLst/>
          </a:prstGeom>
          <a:noFill/>
          <a:ln w="25400">
            <a:solidFill>
              <a:srgbClr val="FF0000">
                <a:alpha val="46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마우스 커서 PNG 이미지 투명 무료 다운로드 | PNG Mart">
            <a:extLst>
              <a:ext uri="{FF2B5EF4-FFF2-40B4-BE49-F238E27FC236}">
                <a16:creationId xmlns:a16="http://schemas.microsoft.com/office/drawing/2014/main" id="{D7F19CCB-66EA-4302-B4CE-44EC887CF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8144">
            <a:off x="3045825" y="5720296"/>
            <a:ext cx="149973" cy="22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4B6AAEE-B985-4168-9964-E20C0993DF4D}"/>
              </a:ext>
            </a:extLst>
          </p:cNvPr>
          <p:cNvSpPr>
            <a:spLocks noChangeAspect="1"/>
          </p:cNvSpPr>
          <p:nvPr/>
        </p:nvSpPr>
        <p:spPr>
          <a:xfrm>
            <a:off x="2561577" y="5905113"/>
            <a:ext cx="199083" cy="199083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9" name="Picture 2" descr="마우스 커서 PNG 이미지 투명 무료 다운로드 | PNG Mart">
            <a:extLst>
              <a:ext uri="{FF2B5EF4-FFF2-40B4-BE49-F238E27FC236}">
                <a16:creationId xmlns:a16="http://schemas.microsoft.com/office/drawing/2014/main" id="{82D939BB-FF73-48D3-9A69-3C1E4432D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8144">
            <a:off x="2966265" y="5991872"/>
            <a:ext cx="149973" cy="22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58C18D10-3BD4-4AB3-9B8A-4DD2411BD8E9}"/>
              </a:ext>
            </a:extLst>
          </p:cNvPr>
          <p:cNvSpPr/>
          <p:nvPr/>
        </p:nvSpPr>
        <p:spPr>
          <a:xfrm>
            <a:off x="1401760" y="5707968"/>
            <a:ext cx="45719" cy="502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8426327-1BF6-4A89-BD6C-F34BD62F6358}"/>
              </a:ext>
            </a:extLst>
          </p:cNvPr>
          <p:cNvGrpSpPr/>
          <p:nvPr/>
        </p:nvGrpSpPr>
        <p:grpSpPr>
          <a:xfrm>
            <a:off x="3896826" y="1376277"/>
            <a:ext cx="3113458" cy="1390581"/>
            <a:chOff x="4049342" y="1622221"/>
            <a:chExt cx="3444533" cy="1491379"/>
          </a:xfrm>
        </p:grpSpPr>
        <p:sp>
          <p:nvSpPr>
            <p:cNvPr id="9" name="AutoShape 4" descr="화살표 컴퓨터 아이콘, 화살표, 각도, 삼각형, 바탕 화면 배경 화면 png | PNGWing">
              <a:extLst>
                <a:ext uri="{FF2B5EF4-FFF2-40B4-BE49-F238E27FC236}">
                  <a16:creationId xmlns:a16="http://schemas.microsoft.com/office/drawing/2014/main" id="{E2C7A6F3-C07B-4DA6-B225-BADBC63F55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05500" y="162222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0FCA3F5-CF2E-4331-939E-9E6470F8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49342" y="1720130"/>
              <a:ext cx="3444533" cy="139347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41A4A91-0EE9-4B23-B362-E3BE5976F7C2}"/>
                </a:ext>
              </a:extLst>
            </p:cNvPr>
            <p:cNvSpPr/>
            <p:nvPr/>
          </p:nvSpPr>
          <p:spPr>
            <a:xfrm>
              <a:off x="4156304" y="2351669"/>
              <a:ext cx="2137815" cy="337573"/>
            </a:xfrm>
            <a:prstGeom prst="rect">
              <a:avLst/>
            </a:prstGeom>
            <a:noFill/>
            <a:ln w="25400">
              <a:solidFill>
                <a:srgbClr val="FF0000">
                  <a:alpha val="46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09E8760-D2A4-40A9-83FF-40686DEE7F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1451" y="2248074"/>
              <a:ext cx="207191" cy="20719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2" name="Picture 2" descr="마우스 커서 PNG 이미지 투명 무료 다운로드 | PNG Mart">
              <a:extLst>
                <a:ext uri="{FF2B5EF4-FFF2-40B4-BE49-F238E27FC236}">
                  <a16:creationId xmlns:a16="http://schemas.microsoft.com/office/drawing/2014/main" id="{31C8BD45-AE32-4D42-AA85-4C78C060BB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18144">
              <a:off x="7180453" y="2156598"/>
              <a:ext cx="122137" cy="182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A6277A6F-E36A-447B-8403-7C6067B22491}"/>
                </a:ext>
              </a:extLst>
            </p:cNvPr>
            <p:cNvSpPr/>
            <p:nvPr/>
          </p:nvSpPr>
          <p:spPr>
            <a:xfrm>
              <a:off x="4919642" y="2100624"/>
              <a:ext cx="80982" cy="740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B1B903-6155-40C9-9E6A-CEFA9228DDEA}"/>
              </a:ext>
            </a:extLst>
          </p:cNvPr>
          <p:cNvGrpSpPr/>
          <p:nvPr/>
        </p:nvGrpSpPr>
        <p:grpSpPr>
          <a:xfrm>
            <a:off x="3916810" y="2991063"/>
            <a:ext cx="3865829" cy="1909340"/>
            <a:chOff x="4049342" y="3347577"/>
            <a:chExt cx="4458051" cy="205607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88831A9-0020-4224-AFF5-ADB19C8D6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9342" y="3347577"/>
              <a:ext cx="3444533" cy="146956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553D563-99B8-4168-8D9E-9F00326046B7}"/>
                </a:ext>
              </a:extLst>
            </p:cNvPr>
            <p:cNvSpPr/>
            <p:nvPr/>
          </p:nvSpPr>
          <p:spPr>
            <a:xfrm>
              <a:off x="4156305" y="4006049"/>
              <a:ext cx="2574696" cy="362751"/>
            </a:xfrm>
            <a:prstGeom prst="rect">
              <a:avLst/>
            </a:prstGeom>
            <a:noFill/>
            <a:ln w="25400">
              <a:solidFill>
                <a:srgbClr val="FF0000">
                  <a:alpha val="46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1" name="Picture 2" descr="마우스 커서 PNG 이미지 투명 무료 다운로드 | PNG Mart">
              <a:extLst>
                <a:ext uri="{FF2B5EF4-FFF2-40B4-BE49-F238E27FC236}">
                  <a16:creationId xmlns:a16="http://schemas.microsoft.com/office/drawing/2014/main" id="{6BA434CC-74B6-4B8F-B923-B6C532E411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18144">
              <a:off x="7091139" y="3770988"/>
              <a:ext cx="122137" cy="182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0239EBC-77F6-4477-875D-D58446D04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9342" y="3906507"/>
              <a:ext cx="199083" cy="199083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FD36CF9-2988-45FC-AE34-452512F40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30489" y="4326802"/>
              <a:ext cx="2476904" cy="107685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962E9CD-140B-4186-AE14-6C922EE9D914}"/>
              </a:ext>
            </a:extLst>
          </p:cNvPr>
          <p:cNvSpPr/>
          <p:nvPr/>
        </p:nvSpPr>
        <p:spPr>
          <a:xfrm>
            <a:off x="5453555" y="5235180"/>
            <a:ext cx="314383" cy="225567"/>
          </a:xfrm>
          <a:prstGeom prst="rect">
            <a:avLst/>
          </a:prstGeom>
          <a:noFill/>
          <a:ln w="25400">
            <a:solidFill>
              <a:srgbClr val="FF0000">
                <a:alpha val="46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7F0C19-485B-4F26-B3A9-B37992DBC0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82237" y="5600124"/>
            <a:ext cx="2317639" cy="8221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26C96AD-51F1-4A16-ABAF-7B15FAEF8AF7}"/>
              </a:ext>
            </a:extLst>
          </p:cNvPr>
          <p:cNvSpPr>
            <a:spLocks noChangeAspect="1"/>
          </p:cNvSpPr>
          <p:nvPr/>
        </p:nvSpPr>
        <p:spPr>
          <a:xfrm>
            <a:off x="5292024" y="5066266"/>
            <a:ext cx="199083" cy="199083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4" name="Picture 2" descr="마우스 커서 PNG 이미지 투명 무료 다운로드 | PNG Mart">
            <a:extLst>
              <a:ext uri="{FF2B5EF4-FFF2-40B4-BE49-F238E27FC236}">
                <a16:creationId xmlns:a16="http://schemas.microsoft.com/office/drawing/2014/main" id="{D9107430-2CE3-476F-A08E-BAD2AF702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8144">
            <a:off x="5685087" y="5364882"/>
            <a:ext cx="170196" cy="25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4B05469-4AFF-473C-A679-8E5C53744606}"/>
              </a:ext>
            </a:extLst>
          </p:cNvPr>
          <p:cNvSpPr>
            <a:spLocks noChangeAspect="1"/>
          </p:cNvSpPr>
          <p:nvPr/>
        </p:nvSpPr>
        <p:spPr>
          <a:xfrm>
            <a:off x="8486757" y="3411077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10B089E-57D0-4148-9D2C-7D96E66276B3}"/>
              </a:ext>
            </a:extLst>
          </p:cNvPr>
          <p:cNvSpPr>
            <a:spLocks noChangeAspect="1"/>
          </p:cNvSpPr>
          <p:nvPr/>
        </p:nvSpPr>
        <p:spPr>
          <a:xfrm>
            <a:off x="8486757" y="4223877"/>
            <a:ext cx="252000" cy="25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슬라이드 번호 개체 틀 3">
            <a:extLst>
              <a:ext uri="{FF2B5EF4-FFF2-40B4-BE49-F238E27FC236}">
                <a16:creationId xmlns:a16="http://schemas.microsoft.com/office/drawing/2014/main" id="{AEB08189-374C-48A4-A90B-CF1413C9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pPr/>
              <a:t>6</a:t>
            </a:fld>
            <a:r>
              <a:rPr lang="ko-KR" altLang="en-US" dirty="0"/>
              <a:t> </a:t>
            </a:r>
            <a:r>
              <a:rPr lang="en-US" altLang="ko-KR" dirty="0"/>
              <a:t>/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42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573BCD-219B-4FC5-AB04-74448B03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000125"/>
            <a:ext cx="4857750" cy="4857750"/>
          </a:xfrm>
          <a:prstGeom prst="rect">
            <a:avLst/>
          </a:prstGeom>
        </p:spPr>
      </p:pic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1775E1AA-8A29-4576-8662-35F1C28F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pPr/>
              <a:t>7</a:t>
            </a:fld>
            <a:r>
              <a:rPr lang="ko-KR" altLang="en-US" dirty="0"/>
              <a:t> </a:t>
            </a:r>
            <a:r>
              <a:rPr lang="en-US" altLang="ko-KR" dirty="0"/>
              <a:t>/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67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0F3021-4E97-4A26-B830-959D8D00A7D0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DDAC9-DC1E-4705-95FF-D7828587A22C}"/>
              </a:ext>
            </a:extLst>
          </p:cNvPr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400" dirty="0">
                <a:solidFill>
                  <a:schemeClr val="bg1"/>
                </a:solidFill>
              </a:rPr>
              <a:t>Thank You!</a:t>
            </a:r>
            <a:endParaRPr lang="ko-KR" altLang="en-US" sz="4400" b="1" spc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498</Words>
  <Application>Microsoft Office PowerPoint</Application>
  <PresentationFormat>와이드스크린</PresentationFormat>
  <Paragraphs>188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</vt:lpstr>
      <vt:lpstr>맑은 고딕</vt:lpstr>
      <vt:lpstr>Arial</vt:lpstr>
      <vt:lpstr>Office 테마</vt:lpstr>
      <vt:lpstr>[ UI화면 정의서]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1613</cp:revision>
  <dcterms:created xsi:type="dcterms:W3CDTF">2019-01-17T10:29:08Z</dcterms:created>
  <dcterms:modified xsi:type="dcterms:W3CDTF">2023-04-05T00:26:33Z</dcterms:modified>
  <cp:version/>
</cp:coreProperties>
</file>