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4" r:id="rId2"/>
    <p:sldId id="1173" r:id="rId3"/>
    <p:sldId id="1143" r:id="rId4"/>
    <p:sldId id="1144" r:id="rId5"/>
    <p:sldId id="1174" r:id="rId6"/>
    <p:sldId id="1175" r:id="rId7"/>
    <p:sldId id="1170" r:id="rId8"/>
    <p:sldId id="1113" r:id="rId9"/>
    <p:sldId id="1115" r:id="rId10"/>
    <p:sldId id="1138" r:id="rId11"/>
    <p:sldId id="1147" r:id="rId12"/>
    <p:sldId id="1145" r:id="rId13"/>
    <p:sldId id="1146" r:id="rId14"/>
    <p:sldId id="1148" r:id="rId15"/>
    <p:sldId id="1149" r:id="rId16"/>
    <p:sldId id="1155" r:id="rId17"/>
    <p:sldId id="1156" r:id="rId18"/>
    <p:sldId id="1157" r:id="rId19"/>
    <p:sldId id="1158" r:id="rId20"/>
    <p:sldId id="1134" r:id="rId21"/>
    <p:sldId id="1151" r:id="rId22"/>
    <p:sldId id="1152" r:id="rId23"/>
    <p:sldId id="1153" r:id="rId24"/>
    <p:sldId id="1150" r:id="rId25"/>
    <p:sldId id="1176" r:id="rId26"/>
    <p:sldId id="1177" r:id="rId27"/>
    <p:sldId id="1159" r:id="rId28"/>
    <p:sldId id="1165" r:id="rId29"/>
    <p:sldId id="1168" r:id="rId30"/>
    <p:sldId id="1179" r:id="rId31"/>
    <p:sldId id="1180" r:id="rId32"/>
    <p:sldId id="1167" r:id="rId33"/>
    <p:sldId id="1169" r:id="rId34"/>
    <p:sldId id="1178" r:id="rId35"/>
    <p:sldId id="1171" r:id="rId36"/>
    <p:sldId id="11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z, Ali Khalid" initials="RAK" lastIdx="1" clrIdx="0">
    <p:extLst>
      <p:ext uri="{19B8F6BF-5375-455C-9EA6-DF929625EA0E}">
        <p15:presenceInfo xmlns:p15="http://schemas.microsoft.com/office/powerpoint/2012/main" userId="S::akraz@purdue.edu::3a4e591f-62c2-4f21-b840-85acfb1bd4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5227" autoAdjust="0"/>
  </p:normalViewPr>
  <p:slideViewPr>
    <p:cSldViewPr snapToGrid="0">
      <p:cViewPr varScale="1">
        <p:scale>
          <a:sx n="51" d="100"/>
          <a:sy n="51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19458-7116-4DA4-8788-EBB6373DA4F6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A56B44D7-CC6C-4B39-91BC-202D4D7530EB}">
      <dgm:prSet phldrT="[Text]" custT="1"/>
      <dgm:spPr/>
      <dgm:t>
        <a:bodyPr/>
        <a:lstStyle/>
        <a:p>
          <a:r>
            <a:rPr lang="en-US" sz="2000" b="1" dirty="0"/>
            <a:t>RL</a:t>
          </a:r>
        </a:p>
      </dgm:t>
    </dgm:pt>
    <dgm:pt modelId="{33BDCFA7-0AFB-4B8E-B44A-8AA0D82A7031}" type="parTrans" cxnId="{D08F1E20-0896-45AC-AF58-9AC25160F3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612605-9570-4670-BF63-2E777548AC9E}" type="sibTrans" cxnId="{D08F1E20-0896-45AC-AF58-9AC25160F3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7A9A5A-A216-4F70-80B7-470F7BCBF40A}">
      <dgm:prSet phldrT="[Text]"/>
      <dgm:spPr/>
      <dgm:t>
        <a:bodyPr/>
        <a:lstStyle/>
        <a:p>
          <a:r>
            <a:rPr lang="en-US" b="1" dirty="0"/>
            <a:t>Domain Knowledge</a:t>
          </a:r>
        </a:p>
      </dgm:t>
    </dgm:pt>
    <dgm:pt modelId="{BDCD42B2-2E90-42D9-881A-6D541D9D7C3B}" type="parTrans" cxnId="{6EB8D5D1-7B96-4053-82D8-8462FDAE25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04DB82-36DF-4F64-9041-384269AD7725}" type="sibTrans" cxnId="{6EB8D5D1-7B96-4053-82D8-8462FDAE25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1F22D9-6495-44E7-BC26-08060B91AADF}">
      <dgm:prSet phldrT="[Text]"/>
      <dgm:spPr/>
      <dgm:t>
        <a:bodyPr/>
        <a:lstStyle/>
        <a:p>
          <a:r>
            <a:rPr lang="en-US" b="1" dirty="0"/>
            <a:t>Systems Engineering</a:t>
          </a:r>
        </a:p>
      </dgm:t>
    </dgm:pt>
    <dgm:pt modelId="{5B96757F-AE15-4DC5-9C91-FAD55C09AE24}" type="parTrans" cxnId="{73869C36-039E-48E7-8FC2-C3BB606E5A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7AA7FF-9844-4C43-937A-ABA9D9E7A2C2}" type="sibTrans" cxnId="{73869C36-039E-48E7-8FC2-C3BB606E5A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EBF465-6006-41D0-A5B6-E7FAB9F9CA9E}" type="pres">
      <dgm:prSet presAssocID="{33E19458-7116-4DA4-8788-EBB6373DA4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B23DAEF-B1F0-41A8-ACD2-EED22E4C5D5A}" type="pres">
      <dgm:prSet presAssocID="{A56B44D7-CC6C-4B39-91BC-202D4D7530EB}" presName="gear1" presStyleLbl="node1" presStyleIdx="0" presStyleCnt="3">
        <dgm:presLayoutVars>
          <dgm:chMax val="1"/>
          <dgm:bulletEnabled val="1"/>
        </dgm:presLayoutVars>
      </dgm:prSet>
      <dgm:spPr/>
    </dgm:pt>
    <dgm:pt modelId="{B2ED9476-B19C-49E2-B83D-F64C29D1AEE6}" type="pres">
      <dgm:prSet presAssocID="{A56B44D7-CC6C-4B39-91BC-202D4D7530EB}" presName="gear1srcNode" presStyleLbl="node1" presStyleIdx="0" presStyleCnt="3"/>
      <dgm:spPr/>
    </dgm:pt>
    <dgm:pt modelId="{7A1AFCDA-F8E0-4CF1-8CFB-494D5AB3409D}" type="pres">
      <dgm:prSet presAssocID="{A56B44D7-CC6C-4B39-91BC-202D4D7530EB}" presName="gear1dstNode" presStyleLbl="node1" presStyleIdx="0" presStyleCnt="3"/>
      <dgm:spPr/>
    </dgm:pt>
    <dgm:pt modelId="{8FA2563A-F4D8-401C-8C95-E3F6DA79CCD9}" type="pres">
      <dgm:prSet presAssocID="{4C7A9A5A-A216-4F70-80B7-470F7BCBF40A}" presName="gear2" presStyleLbl="node1" presStyleIdx="1" presStyleCnt="3">
        <dgm:presLayoutVars>
          <dgm:chMax val="1"/>
          <dgm:bulletEnabled val="1"/>
        </dgm:presLayoutVars>
      </dgm:prSet>
      <dgm:spPr/>
    </dgm:pt>
    <dgm:pt modelId="{5354CF9B-A99C-4886-919D-5DD845C6FEC8}" type="pres">
      <dgm:prSet presAssocID="{4C7A9A5A-A216-4F70-80B7-470F7BCBF40A}" presName="gear2srcNode" presStyleLbl="node1" presStyleIdx="1" presStyleCnt="3"/>
      <dgm:spPr/>
    </dgm:pt>
    <dgm:pt modelId="{831A0316-0B08-43A7-951F-892047D33F19}" type="pres">
      <dgm:prSet presAssocID="{4C7A9A5A-A216-4F70-80B7-470F7BCBF40A}" presName="gear2dstNode" presStyleLbl="node1" presStyleIdx="1" presStyleCnt="3"/>
      <dgm:spPr/>
    </dgm:pt>
    <dgm:pt modelId="{7E1E9A9C-BC3F-45CC-AFD3-2C575D651210}" type="pres">
      <dgm:prSet presAssocID="{E41F22D9-6495-44E7-BC26-08060B91AADF}" presName="gear3" presStyleLbl="node1" presStyleIdx="2" presStyleCnt="3"/>
      <dgm:spPr/>
    </dgm:pt>
    <dgm:pt modelId="{2B4B82F6-64A3-4F80-BA6E-C833E3C2E16E}" type="pres">
      <dgm:prSet presAssocID="{E41F22D9-6495-44E7-BC26-08060B91AAD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07CBBB5-1711-4E92-A80C-42E940CEB342}" type="pres">
      <dgm:prSet presAssocID="{E41F22D9-6495-44E7-BC26-08060B91AADF}" presName="gear3srcNode" presStyleLbl="node1" presStyleIdx="2" presStyleCnt="3"/>
      <dgm:spPr/>
    </dgm:pt>
    <dgm:pt modelId="{93434ED1-DFEE-4887-B1D5-5D4BC00C7B60}" type="pres">
      <dgm:prSet presAssocID="{E41F22D9-6495-44E7-BC26-08060B91AADF}" presName="gear3dstNode" presStyleLbl="node1" presStyleIdx="2" presStyleCnt="3"/>
      <dgm:spPr/>
    </dgm:pt>
    <dgm:pt modelId="{8452AE82-9083-4358-AFDB-03E5EDEED1AD}" type="pres">
      <dgm:prSet presAssocID="{5A612605-9570-4670-BF63-2E777548AC9E}" presName="connector1" presStyleLbl="sibTrans2D1" presStyleIdx="0" presStyleCnt="3"/>
      <dgm:spPr/>
    </dgm:pt>
    <dgm:pt modelId="{DFE8DCE0-3574-4A88-A415-F280422EC8B6}" type="pres">
      <dgm:prSet presAssocID="{CF04DB82-36DF-4F64-9041-384269AD7725}" presName="connector2" presStyleLbl="sibTrans2D1" presStyleIdx="1" presStyleCnt="3"/>
      <dgm:spPr/>
    </dgm:pt>
    <dgm:pt modelId="{0CBA6C77-09E4-4809-975A-C2C3898F0D42}" type="pres">
      <dgm:prSet presAssocID="{9F7AA7FF-9844-4C43-937A-ABA9D9E7A2C2}" presName="connector3" presStyleLbl="sibTrans2D1" presStyleIdx="2" presStyleCnt="3"/>
      <dgm:spPr/>
    </dgm:pt>
  </dgm:ptLst>
  <dgm:cxnLst>
    <dgm:cxn modelId="{8AD24D07-E4A6-4C95-99AC-D1CE70913437}" type="presOf" srcId="{4C7A9A5A-A216-4F70-80B7-470F7BCBF40A}" destId="{831A0316-0B08-43A7-951F-892047D33F19}" srcOrd="2" destOrd="0" presId="urn:microsoft.com/office/officeart/2005/8/layout/gear1"/>
    <dgm:cxn modelId="{7FC2B613-4780-47FE-B141-DDDDD9396561}" type="presOf" srcId="{9F7AA7FF-9844-4C43-937A-ABA9D9E7A2C2}" destId="{0CBA6C77-09E4-4809-975A-C2C3898F0D42}" srcOrd="0" destOrd="0" presId="urn:microsoft.com/office/officeart/2005/8/layout/gear1"/>
    <dgm:cxn modelId="{0B790C1A-5D9B-4865-856E-88684BAC7DEF}" type="presOf" srcId="{4C7A9A5A-A216-4F70-80B7-470F7BCBF40A}" destId="{5354CF9B-A99C-4886-919D-5DD845C6FEC8}" srcOrd="1" destOrd="0" presId="urn:microsoft.com/office/officeart/2005/8/layout/gear1"/>
    <dgm:cxn modelId="{40D4D51D-AEAB-4344-8459-69464BAFE0B9}" type="presOf" srcId="{5A612605-9570-4670-BF63-2E777548AC9E}" destId="{8452AE82-9083-4358-AFDB-03E5EDEED1AD}" srcOrd="0" destOrd="0" presId="urn:microsoft.com/office/officeart/2005/8/layout/gear1"/>
    <dgm:cxn modelId="{D08F1E20-0896-45AC-AF58-9AC25160F3E2}" srcId="{33E19458-7116-4DA4-8788-EBB6373DA4F6}" destId="{A56B44D7-CC6C-4B39-91BC-202D4D7530EB}" srcOrd="0" destOrd="0" parTransId="{33BDCFA7-0AFB-4B8E-B44A-8AA0D82A7031}" sibTransId="{5A612605-9570-4670-BF63-2E777548AC9E}"/>
    <dgm:cxn modelId="{BFAE4427-FF40-45C4-BCC2-2DC535D846A2}" type="presOf" srcId="{A56B44D7-CC6C-4B39-91BC-202D4D7530EB}" destId="{AB23DAEF-B1F0-41A8-ACD2-EED22E4C5D5A}" srcOrd="0" destOrd="0" presId="urn:microsoft.com/office/officeart/2005/8/layout/gear1"/>
    <dgm:cxn modelId="{73869C36-039E-48E7-8FC2-C3BB606E5ACE}" srcId="{33E19458-7116-4DA4-8788-EBB6373DA4F6}" destId="{E41F22D9-6495-44E7-BC26-08060B91AADF}" srcOrd="2" destOrd="0" parTransId="{5B96757F-AE15-4DC5-9C91-FAD55C09AE24}" sibTransId="{9F7AA7FF-9844-4C43-937A-ABA9D9E7A2C2}"/>
    <dgm:cxn modelId="{2AE5E23D-80B7-40FD-973D-351662B0AE23}" type="presOf" srcId="{4C7A9A5A-A216-4F70-80B7-470F7BCBF40A}" destId="{8FA2563A-F4D8-401C-8C95-E3F6DA79CCD9}" srcOrd="0" destOrd="0" presId="urn:microsoft.com/office/officeart/2005/8/layout/gear1"/>
    <dgm:cxn modelId="{0F561E62-707E-4186-A254-F298412CB317}" type="presOf" srcId="{E41F22D9-6495-44E7-BC26-08060B91AADF}" destId="{93434ED1-DFEE-4887-B1D5-5D4BC00C7B60}" srcOrd="3" destOrd="0" presId="urn:microsoft.com/office/officeart/2005/8/layout/gear1"/>
    <dgm:cxn modelId="{B1A3ACAA-8F00-445D-BA83-D809AED92C00}" type="presOf" srcId="{CF04DB82-36DF-4F64-9041-384269AD7725}" destId="{DFE8DCE0-3574-4A88-A415-F280422EC8B6}" srcOrd="0" destOrd="0" presId="urn:microsoft.com/office/officeart/2005/8/layout/gear1"/>
    <dgm:cxn modelId="{2C1761C7-1741-47A1-9C69-0EF2015DCAEB}" type="presOf" srcId="{E41F22D9-6495-44E7-BC26-08060B91AADF}" destId="{707CBBB5-1711-4E92-A80C-42E940CEB342}" srcOrd="2" destOrd="0" presId="urn:microsoft.com/office/officeart/2005/8/layout/gear1"/>
    <dgm:cxn modelId="{6EB8D5D1-7B96-4053-82D8-8462FDAE251E}" srcId="{33E19458-7116-4DA4-8788-EBB6373DA4F6}" destId="{4C7A9A5A-A216-4F70-80B7-470F7BCBF40A}" srcOrd="1" destOrd="0" parTransId="{BDCD42B2-2E90-42D9-881A-6D541D9D7C3B}" sibTransId="{CF04DB82-36DF-4F64-9041-384269AD7725}"/>
    <dgm:cxn modelId="{DC8422E8-6404-442B-B18C-B56C40640938}" type="presOf" srcId="{E41F22D9-6495-44E7-BC26-08060B91AADF}" destId="{7E1E9A9C-BC3F-45CC-AFD3-2C575D651210}" srcOrd="0" destOrd="0" presId="urn:microsoft.com/office/officeart/2005/8/layout/gear1"/>
    <dgm:cxn modelId="{445C5AEB-6F81-4944-9CEA-B36228AA64AC}" type="presOf" srcId="{A56B44D7-CC6C-4B39-91BC-202D4D7530EB}" destId="{7A1AFCDA-F8E0-4CF1-8CFB-494D5AB3409D}" srcOrd="2" destOrd="0" presId="urn:microsoft.com/office/officeart/2005/8/layout/gear1"/>
    <dgm:cxn modelId="{6905BFEF-15CA-4910-A322-458341185277}" type="presOf" srcId="{E41F22D9-6495-44E7-BC26-08060B91AADF}" destId="{2B4B82F6-64A3-4F80-BA6E-C833E3C2E16E}" srcOrd="1" destOrd="0" presId="urn:microsoft.com/office/officeart/2005/8/layout/gear1"/>
    <dgm:cxn modelId="{DB1A64FB-97AA-4A92-A414-99462C64851D}" type="presOf" srcId="{33E19458-7116-4DA4-8788-EBB6373DA4F6}" destId="{09EBF465-6006-41D0-A5B6-E7FAB9F9CA9E}" srcOrd="0" destOrd="0" presId="urn:microsoft.com/office/officeart/2005/8/layout/gear1"/>
    <dgm:cxn modelId="{A2085BFD-79C5-4F1B-AB9E-0FEE083DB548}" type="presOf" srcId="{A56B44D7-CC6C-4B39-91BC-202D4D7530EB}" destId="{B2ED9476-B19C-49E2-B83D-F64C29D1AEE6}" srcOrd="1" destOrd="0" presId="urn:microsoft.com/office/officeart/2005/8/layout/gear1"/>
    <dgm:cxn modelId="{6B1FFBE7-B112-44B0-9451-39299E9CF3A1}" type="presParOf" srcId="{09EBF465-6006-41D0-A5B6-E7FAB9F9CA9E}" destId="{AB23DAEF-B1F0-41A8-ACD2-EED22E4C5D5A}" srcOrd="0" destOrd="0" presId="urn:microsoft.com/office/officeart/2005/8/layout/gear1"/>
    <dgm:cxn modelId="{80727E90-666B-4858-A5CD-EA809D50261D}" type="presParOf" srcId="{09EBF465-6006-41D0-A5B6-E7FAB9F9CA9E}" destId="{B2ED9476-B19C-49E2-B83D-F64C29D1AEE6}" srcOrd="1" destOrd="0" presId="urn:microsoft.com/office/officeart/2005/8/layout/gear1"/>
    <dgm:cxn modelId="{502C1373-B4CC-4F99-8907-1A188560F722}" type="presParOf" srcId="{09EBF465-6006-41D0-A5B6-E7FAB9F9CA9E}" destId="{7A1AFCDA-F8E0-4CF1-8CFB-494D5AB3409D}" srcOrd="2" destOrd="0" presId="urn:microsoft.com/office/officeart/2005/8/layout/gear1"/>
    <dgm:cxn modelId="{AB16B4BB-247C-45F8-84A3-36426AF3F170}" type="presParOf" srcId="{09EBF465-6006-41D0-A5B6-E7FAB9F9CA9E}" destId="{8FA2563A-F4D8-401C-8C95-E3F6DA79CCD9}" srcOrd="3" destOrd="0" presId="urn:microsoft.com/office/officeart/2005/8/layout/gear1"/>
    <dgm:cxn modelId="{A3E57364-EA5F-48AF-A3F8-913366327D08}" type="presParOf" srcId="{09EBF465-6006-41D0-A5B6-E7FAB9F9CA9E}" destId="{5354CF9B-A99C-4886-919D-5DD845C6FEC8}" srcOrd="4" destOrd="0" presId="urn:microsoft.com/office/officeart/2005/8/layout/gear1"/>
    <dgm:cxn modelId="{2995416E-6361-4DE5-BE5A-7CF13B4CF607}" type="presParOf" srcId="{09EBF465-6006-41D0-A5B6-E7FAB9F9CA9E}" destId="{831A0316-0B08-43A7-951F-892047D33F19}" srcOrd="5" destOrd="0" presId="urn:microsoft.com/office/officeart/2005/8/layout/gear1"/>
    <dgm:cxn modelId="{9D17E638-86A9-4334-A9D4-103447080A72}" type="presParOf" srcId="{09EBF465-6006-41D0-A5B6-E7FAB9F9CA9E}" destId="{7E1E9A9C-BC3F-45CC-AFD3-2C575D651210}" srcOrd="6" destOrd="0" presId="urn:microsoft.com/office/officeart/2005/8/layout/gear1"/>
    <dgm:cxn modelId="{B33ADF27-9B66-4A4C-A2F1-9DE7A7B59E9A}" type="presParOf" srcId="{09EBF465-6006-41D0-A5B6-E7FAB9F9CA9E}" destId="{2B4B82F6-64A3-4F80-BA6E-C833E3C2E16E}" srcOrd="7" destOrd="0" presId="urn:microsoft.com/office/officeart/2005/8/layout/gear1"/>
    <dgm:cxn modelId="{C550975D-1B07-4132-899A-112B4500DC72}" type="presParOf" srcId="{09EBF465-6006-41D0-A5B6-E7FAB9F9CA9E}" destId="{707CBBB5-1711-4E92-A80C-42E940CEB342}" srcOrd="8" destOrd="0" presId="urn:microsoft.com/office/officeart/2005/8/layout/gear1"/>
    <dgm:cxn modelId="{7A970F57-C3C3-414D-A153-8A6CB61E4EFB}" type="presParOf" srcId="{09EBF465-6006-41D0-A5B6-E7FAB9F9CA9E}" destId="{93434ED1-DFEE-4887-B1D5-5D4BC00C7B60}" srcOrd="9" destOrd="0" presId="urn:microsoft.com/office/officeart/2005/8/layout/gear1"/>
    <dgm:cxn modelId="{A18341CD-C545-417E-9FF5-E22B78C21E41}" type="presParOf" srcId="{09EBF465-6006-41D0-A5B6-E7FAB9F9CA9E}" destId="{8452AE82-9083-4358-AFDB-03E5EDEED1AD}" srcOrd="10" destOrd="0" presId="urn:microsoft.com/office/officeart/2005/8/layout/gear1"/>
    <dgm:cxn modelId="{C0587737-FC6D-467F-BA77-AD3DFA51523B}" type="presParOf" srcId="{09EBF465-6006-41D0-A5B6-E7FAB9F9CA9E}" destId="{DFE8DCE0-3574-4A88-A415-F280422EC8B6}" srcOrd="11" destOrd="0" presId="urn:microsoft.com/office/officeart/2005/8/layout/gear1"/>
    <dgm:cxn modelId="{F97499A7-6FEE-4C14-BA61-046683060F8B}" type="presParOf" srcId="{09EBF465-6006-41D0-A5B6-E7FAB9F9CA9E}" destId="{0CBA6C77-09E4-4809-975A-C2C3898F0D42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418FD-4744-4343-9CE8-B68B3DED8CA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76B8A-8CAA-4853-A153-C1AFD0F588F1}">
      <dgm:prSet phldrT="[Text]" custT="1"/>
      <dgm:spPr/>
      <dgm:t>
        <a:bodyPr/>
        <a:lstStyle/>
        <a:p>
          <a:r>
            <a:rPr lang="en-US" sz="2000" dirty="0"/>
            <a:t>RL Agent</a:t>
          </a:r>
        </a:p>
      </dgm:t>
    </dgm:pt>
    <dgm:pt modelId="{5B2BCA0B-BAFD-48E1-8671-8250E017C426}" type="parTrans" cxnId="{FE9A478D-A3C1-4492-A6E7-D303DA93BCFA}">
      <dgm:prSet/>
      <dgm:spPr/>
      <dgm:t>
        <a:bodyPr/>
        <a:lstStyle/>
        <a:p>
          <a:endParaRPr lang="en-US"/>
        </a:p>
      </dgm:t>
    </dgm:pt>
    <dgm:pt modelId="{DA58E6C4-52BC-48F4-BF86-E381E8C6A75C}" type="sibTrans" cxnId="{FE9A478D-A3C1-4492-A6E7-D303DA93BCFA}">
      <dgm:prSet/>
      <dgm:spPr/>
      <dgm:t>
        <a:bodyPr/>
        <a:lstStyle/>
        <a:p>
          <a:endParaRPr lang="en-US"/>
        </a:p>
      </dgm:t>
    </dgm:pt>
    <dgm:pt modelId="{DC001132-E51C-4957-9526-BFC47D36BEC0}">
      <dgm:prSet phldrT="[Text]" custT="1"/>
      <dgm:spPr/>
      <dgm:t>
        <a:bodyPr/>
        <a:lstStyle/>
        <a:p>
          <a:r>
            <a:rPr lang="en-US" sz="1800" dirty="0"/>
            <a:t>RL trained from SB3 Python package</a:t>
          </a:r>
        </a:p>
      </dgm:t>
    </dgm:pt>
    <dgm:pt modelId="{7E586848-8E56-4BB8-88BF-6F02FEF5F22C}" type="parTrans" cxnId="{70A43EBB-123C-4497-953C-99949EEEA29C}">
      <dgm:prSet/>
      <dgm:spPr/>
      <dgm:t>
        <a:bodyPr/>
        <a:lstStyle/>
        <a:p>
          <a:endParaRPr lang="en-US"/>
        </a:p>
      </dgm:t>
    </dgm:pt>
    <dgm:pt modelId="{1B5D15E7-45E0-4E59-A8FE-5DEE4275FAD2}" type="sibTrans" cxnId="{70A43EBB-123C-4497-953C-99949EEEA29C}">
      <dgm:prSet/>
      <dgm:spPr/>
      <dgm:t>
        <a:bodyPr/>
        <a:lstStyle/>
        <a:p>
          <a:endParaRPr lang="en-US"/>
        </a:p>
      </dgm:t>
    </dgm:pt>
    <dgm:pt modelId="{DD857EF1-B8A6-4AD1-821F-A54EBE4D4019}">
      <dgm:prSet phldrT="[Text]" custT="1"/>
      <dgm:spPr/>
      <dgm:t>
        <a:bodyPr/>
        <a:lstStyle/>
        <a:p>
          <a:r>
            <a:rPr lang="en-US" sz="1800" dirty="0"/>
            <a:t>Proximal Policy Optimization (PPO) </a:t>
          </a:r>
        </a:p>
      </dgm:t>
    </dgm:pt>
    <dgm:pt modelId="{AFAF6DB6-5D5D-4863-9818-ACEBBF4DA416}" type="parTrans" cxnId="{D039B78E-9047-48C3-9D0F-097566C37E23}">
      <dgm:prSet/>
      <dgm:spPr/>
      <dgm:t>
        <a:bodyPr/>
        <a:lstStyle/>
        <a:p>
          <a:endParaRPr lang="en-US"/>
        </a:p>
      </dgm:t>
    </dgm:pt>
    <dgm:pt modelId="{2B3A6810-9232-4D36-BFBD-8810E195291A}" type="sibTrans" cxnId="{D039B78E-9047-48C3-9D0F-097566C37E23}">
      <dgm:prSet/>
      <dgm:spPr/>
      <dgm:t>
        <a:bodyPr/>
        <a:lstStyle/>
        <a:p>
          <a:endParaRPr lang="en-US"/>
        </a:p>
      </dgm:t>
    </dgm:pt>
    <dgm:pt modelId="{03732A94-1BDB-4427-8331-8D9D5D3048BB}">
      <dgm:prSet phldrT="[Text]" custT="1"/>
      <dgm:spPr/>
      <dgm:t>
        <a:bodyPr/>
        <a:lstStyle/>
        <a:p>
          <a:r>
            <a:rPr lang="en-US" sz="1800" dirty="0"/>
            <a:t>RL training parameters (backup)</a:t>
          </a:r>
        </a:p>
      </dgm:t>
    </dgm:pt>
    <dgm:pt modelId="{40EB6370-136B-4F76-BE78-107102199B27}" type="parTrans" cxnId="{E2F7E3DE-7136-4364-B292-A5E19853C455}">
      <dgm:prSet/>
      <dgm:spPr/>
      <dgm:t>
        <a:bodyPr/>
        <a:lstStyle/>
        <a:p>
          <a:endParaRPr lang="en-US"/>
        </a:p>
      </dgm:t>
    </dgm:pt>
    <dgm:pt modelId="{E818B2ED-CCB2-46FE-8DAC-0D6E475069CC}" type="sibTrans" cxnId="{E2F7E3DE-7136-4364-B292-A5E19853C455}">
      <dgm:prSet/>
      <dgm:spPr/>
      <dgm:t>
        <a:bodyPr/>
        <a:lstStyle/>
        <a:p>
          <a:endParaRPr lang="en-US"/>
        </a:p>
      </dgm:t>
    </dgm:pt>
    <dgm:pt modelId="{01A6FB73-41CE-4717-B560-6DDF221FF6CB}" type="pres">
      <dgm:prSet presAssocID="{FA8418FD-4744-4343-9CE8-B68B3DED8CAA}" presName="Name0" presStyleCnt="0">
        <dgm:presLayoutVars>
          <dgm:dir/>
          <dgm:animLvl val="lvl"/>
          <dgm:resizeHandles val="exact"/>
        </dgm:presLayoutVars>
      </dgm:prSet>
      <dgm:spPr/>
    </dgm:pt>
    <dgm:pt modelId="{7431180D-01B8-41A5-AF00-F3A5F4E9DE38}" type="pres">
      <dgm:prSet presAssocID="{02876B8A-8CAA-4853-A153-C1AFD0F588F1}" presName="composite" presStyleCnt="0"/>
      <dgm:spPr/>
    </dgm:pt>
    <dgm:pt modelId="{5C7E23A6-8954-40C1-8770-BD95E143D68C}" type="pres">
      <dgm:prSet presAssocID="{02876B8A-8CAA-4853-A153-C1AFD0F588F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581F524-6B0D-4452-B7A5-656A5E30AE1A}" type="pres">
      <dgm:prSet presAssocID="{02876B8A-8CAA-4853-A153-C1AFD0F588F1}" presName="desTx" presStyleLbl="alignAccFollowNode1" presStyleIdx="0" presStyleCnt="1" custScaleX="100392">
        <dgm:presLayoutVars>
          <dgm:bulletEnabled val="1"/>
        </dgm:presLayoutVars>
      </dgm:prSet>
      <dgm:spPr/>
    </dgm:pt>
  </dgm:ptLst>
  <dgm:cxnLst>
    <dgm:cxn modelId="{16DCCC15-01DB-47DE-8876-B3048B655212}" type="presOf" srcId="{03732A94-1BDB-4427-8331-8D9D5D3048BB}" destId="{3581F524-6B0D-4452-B7A5-656A5E30AE1A}" srcOrd="0" destOrd="2" presId="urn:microsoft.com/office/officeart/2005/8/layout/hList1"/>
    <dgm:cxn modelId="{6A21007E-D5E3-4974-A11C-0A2A81CC5BA4}" type="presOf" srcId="{DD857EF1-B8A6-4AD1-821F-A54EBE4D4019}" destId="{3581F524-6B0D-4452-B7A5-656A5E30AE1A}" srcOrd="0" destOrd="1" presId="urn:microsoft.com/office/officeart/2005/8/layout/hList1"/>
    <dgm:cxn modelId="{FE9A478D-A3C1-4492-A6E7-D303DA93BCFA}" srcId="{FA8418FD-4744-4343-9CE8-B68B3DED8CAA}" destId="{02876B8A-8CAA-4853-A153-C1AFD0F588F1}" srcOrd="0" destOrd="0" parTransId="{5B2BCA0B-BAFD-48E1-8671-8250E017C426}" sibTransId="{DA58E6C4-52BC-48F4-BF86-E381E8C6A75C}"/>
    <dgm:cxn modelId="{D039B78E-9047-48C3-9D0F-097566C37E23}" srcId="{02876B8A-8CAA-4853-A153-C1AFD0F588F1}" destId="{DD857EF1-B8A6-4AD1-821F-A54EBE4D4019}" srcOrd="1" destOrd="0" parTransId="{AFAF6DB6-5D5D-4863-9818-ACEBBF4DA416}" sibTransId="{2B3A6810-9232-4D36-BFBD-8810E195291A}"/>
    <dgm:cxn modelId="{71BF01AA-664A-4119-B000-39690049F792}" type="presOf" srcId="{DC001132-E51C-4957-9526-BFC47D36BEC0}" destId="{3581F524-6B0D-4452-B7A5-656A5E30AE1A}" srcOrd="0" destOrd="0" presId="urn:microsoft.com/office/officeart/2005/8/layout/hList1"/>
    <dgm:cxn modelId="{6A4654B4-4D26-4252-AD35-B3F7C258C01F}" type="presOf" srcId="{FA8418FD-4744-4343-9CE8-B68B3DED8CAA}" destId="{01A6FB73-41CE-4717-B560-6DDF221FF6CB}" srcOrd="0" destOrd="0" presId="urn:microsoft.com/office/officeart/2005/8/layout/hList1"/>
    <dgm:cxn modelId="{70A43EBB-123C-4497-953C-99949EEEA29C}" srcId="{02876B8A-8CAA-4853-A153-C1AFD0F588F1}" destId="{DC001132-E51C-4957-9526-BFC47D36BEC0}" srcOrd="0" destOrd="0" parTransId="{7E586848-8E56-4BB8-88BF-6F02FEF5F22C}" sibTransId="{1B5D15E7-45E0-4E59-A8FE-5DEE4275FAD2}"/>
    <dgm:cxn modelId="{DC0044C6-DE23-4D9E-9783-119597ED479D}" type="presOf" srcId="{02876B8A-8CAA-4853-A153-C1AFD0F588F1}" destId="{5C7E23A6-8954-40C1-8770-BD95E143D68C}" srcOrd="0" destOrd="0" presId="urn:microsoft.com/office/officeart/2005/8/layout/hList1"/>
    <dgm:cxn modelId="{E2F7E3DE-7136-4364-B292-A5E19853C455}" srcId="{02876B8A-8CAA-4853-A153-C1AFD0F588F1}" destId="{03732A94-1BDB-4427-8331-8D9D5D3048BB}" srcOrd="2" destOrd="0" parTransId="{40EB6370-136B-4F76-BE78-107102199B27}" sibTransId="{E818B2ED-CCB2-46FE-8DAC-0D6E475069CC}"/>
    <dgm:cxn modelId="{4B5496FC-5D7F-415C-AB77-3A3963987C98}" type="presParOf" srcId="{01A6FB73-41CE-4717-B560-6DDF221FF6CB}" destId="{7431180D-01B8-41A5-AF00-F3A5F4E9DE38}" srcOrd="0" destOrd="0" presId="urn:microsoft.com/office/officeart/2005/8/layout/hList1"/>
    <dgm:cxn modelId="{DCB89DDC-9F20-4DF6-BB18-A49D8D4DBF01}" type="presParOf" srcId="{7431180D-01B8-41A5-AF00-F3A5F4E9DE38}" destId="{5C7E23A6-8954-40C1-8770-BD95E143D68C}" srcOrd="0" destOrd="0" presId="urn:microsoft.com/office/officeart/2005/8/layout/hList1"/>
    <dgm:cxn modelId="{0EC3E3F7-9129-425F-914F-5D6B749916DF}" type="presParOf" srcId="{7431180D-01B8-41A5-AF00-F3A5F4E9DE38}" destId="{3581F524-6B0D-4452-B7A5-656A5E30AE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418FD-4744-4343-9CE8-B68B3DED8CA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876B8A-8CAA-4853-A153-C1AFD0F588F1}">
      <dgm:prSet phldrT="[Text]" custT="1"/>
      <dgm:spPr/>
      <dgm:t>
        <a:bodyPr/>
        <a:lstStyle/>
        <a:p>
          <a:r>
            <a:rPr lang="en-US" sz="2000" dirty="0"/>
            <a:t>Action Space</a:t>
          </a:r>
        </a:p>
      </dgm:t>
    </dgm:pt>
    <dgm:pt modelId="{5B2BCA0B-BAFD-48E1-8671-8250E017C426}" type="parTrans" cxnId="{FE9A478D-A3C1-4492-A6E7-D303DA93BCFA}">
      <dgm:prSet/>
      <dgm:spPr/>
      <dgm:t>
        <a:bodyPr/>
        <a:lstStyle/>
        <a:p>
          <a:endParaRPr lang="en-US"/>
        </a:p>
      </dgm:t>
    </dgm:pt>
    <dgm:pt modelId="{DA58E6C4-52BC-48F4-BF86-E381E8C6A75C}" type="sibTrans" cxnId="{FE9A478D-A3C1-4492-A6E7-D303DA93BCFA}">
      <dgm:prSet/>
      <dgm:spPr/>
      <dgm:t>
        <a:bodyPr/>
        <a:lstStyle/>
        <a:p>
          <a:endParaRPr lang="en-US"/>
        </a:p>
      </dgm:t>
    </dgm:pt>
    <dgm:pt modelId="{DC001132-E51C-4957-9526-BFC47D36BEC0}">
      <dgm:prSet phldrT="[Text]" custT="1"/>
      <dgm:spPr>
        <a:solidFill>
          <a:schemeClr val="accent2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/>
            <a:t>AoA command</a:t>
          </a:r>
        </a:p>
      </dgm:t>
    </dgm:pt>
    <dgm:pt modelId="{7E586848-8E56-4BB8-88BF-6F02FEF5F22C}" type="parTrans" cxnId="{70A43EBB-123C-4497-953C-99949EEEA29C}">
      <dgm:prSet/>
      <dgm:spPr/>
      <dgm:t>
        <a:bodyPr/>
        <a:lstStyle/>
        <a:p>
          <a:endParaRPr lang="en-US"/>
        </a:p>
      </dgm:t>
    </dgm:pt>
    <dgm:pt modelId="{1B5D15E7-45E0-4E59-A8FE-5DEE4275FAD2}" type="sibTrans" cxnId="{70A43EBB-123C-4497-953C-99949EEEA29C}">
      <dgm:prSet/>
      <dgm:spPr/>
      <dgm:t>
        <a:bodyPr/>
        <a:lstStyle/>
        <a:p>
          <a:endParaRPr lang="en-US"/>
        </a:p>
      </dgm:t>
    </dgm:pt>
    <dgm:pt modelId="{DD857EF1-B8A6-4AD1-821F-A54EBE4D4019}">
      <dgm:prSet phldrT="[Text]" custT="1"/>
      <dgm:spPr>
        <a:solidFill>
          <a:schemeClr val="accent2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>
              <a:latin typeface="+mn-lt"/>
            </a:rPr>
            <a:t>±20</a:t>
          </a:r>
          <a:r>
            <a:rPr lang="en-US" sz="1800" dirty="0">
              <a:latin typeface="+mn-lt"/>
              <a:cs typeface="Times New Roman" panose="02020603050405020304" pitchFamily="18" charset="0"/>
            </a:rPr>
            <a:t>º in variable increments of 2º</a:t>
          </a:r>
          <a:endParaRPr lang="en-US" sz="1800" dirty="0">
            <a:latin typeface="+mn-lt"/>
          </a:endParaRPr>
        </a:p>
      </dgm:t>
    </dgm:pt>
    <dgm:pt modelId="{AFAF6DB6-5D5D-4863-9818-ACEBBF4DA416}" type="parTrans" cxnId="{D039B78E-9047-48C3-9D0F-097566C37E23}">
      <dgm:prSet/>
      <dgm:spPr/>
      <dgm:t>
        <a:bodyPr/>
        <a:lstStyle/>
        <a:p>
          <a:endParaRPr lang="en-US"/>
        </a:p>
      </dgm:t>
    </dgm:pt>
    <dgm:pt modelId="{2B3A6810-9232-4D36-BFBD-8810E195291A}" type="sibTrans" cxnId="{D039B78E-9047-48C3-9D0F-097566C37E23}">
      <dgm:prSet/>
      <dgm:spPr/>
      <dgm:t>
        <a:bodyPr/>
        <a:lstStyle/>
        <a:p>
          <a:endParaRPr lang="en-US"/>
        </a:p>
      </dgm:t>
    </dgm:pt>
    <dgm:pt modelId="{01A6FB73-41CE-4717-B560-6DDF221FF6CB}" type="pres">
      <dgm:prSet presAssocID="{FA8418FD-4744-4343-9CE8-B68B3DED8CAA}" presName="Name0" presStyleCnt="0">
        <dgm:presLayoutVars>
          <dgm:dir/>
          <dgm:animLvl val="lvl"/>
          <dgm:resizeHandles val="exact"/>
        </dgm:presLayoutVars>
      </dgm:prSet>
      <dgm:spPr/>
    </dgm:pt>
    <dgm:pt modelId="{7431180D-01B8-41A5-AF00-F3A5F4E9DE38}" type="pres">
      <dgm:prSet presAssocID="{02876B8A-8CAA-4853-A153-C1AFD0F588F1}" presName="composite" presStyleCnt="0"/>
      <dgm:spPr/>
    </dgm:pt>
    <dgm:pt modelId="{5C7E23A6-8954-40C1-8770-BD95E143D68C}" type="pres">
      <dgm:prSet presAssocID="{02876B8A-8CAA-4853-A153-C1AFD0F588F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581F524-6B0D-4452-B7A5-656A5E30AE1A}" type="pres">
      <dgm:prSet presAssocID="{02876B8A-8CAA-4853-A153-C1AFD0F588F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A21007E-D5E3-4974-A11C-0A2A81CC5BA4}" type="presOf" srcId="{DD857EF1-B8A6-4AD1-821F-A54EBE4D4019}" destId="{3581F524-6B0D-4452-B7A5-656A5E30AE1A}" srcOrd="0" destOrd="1" presId="urn:microsoft.com/office/officeart/2005/8/layout/hList1"/>
    <dgm:cxn modelId="{FE9A478D-A3C1-4492-A6E7-D303DA93BCFA}" srcId="{FA8418FD-4744-4343-9CE8-B68B3DED8CAA}" destId="{02876B8A-8CAA-4853-A153-C1AFD0F588F1}" srcOrd="0" destOrd="0" parTransId="{5B2BCA0B-BAFD-48E1-8671-8250E017C426}" sibTransId="{DA58E6C4-52BC-48F4-BF86-E381E8C6A75C}"/>
    <dgm:cxn modelId="{D039B78E-9047-48C3-9D0F-097566C37E23}" srcId="{02876B8A-8CAA-4853-A153-C1AFD0F588F1}" destId="{DD857EF1-B8A6-4AD1-821F-A54EBE4D4019}" srcOrd="1" destOrd="0" parTransId="{AFAF6DB6-5D5D-4863-9818-ACEBBF4DA416}" sibTransId="{2B3A6810-9232-4D36-BFBD-8810E195291A}"/>
    <dgm:cxn modelId="{71BF01AA-664A-4119-B000-39690049F792}" type="presOf" srcId="{DC001132-E51C-4957-9526-BFC47D36BEC0}" destId="{3581F524-6B0D-4452-B7A5-656A5E30AE1A}" srcOrd="0" destOrd="0" presId="urn:microsoft.com/office/officeart/2005/8/layout/hList1"/>
    <dgm:cxn modelId="{6A4654B4-4D26-4252-AD35-B3F7C258C01F}" type="presOf" srcId="{FA8418FD-4744-4343-9CE8-B68B3DED8CAA}" destId="{01A6FB73-41CE-4717-B560-6DDF221FF6CB}" srcOrd="0" destOrd="0" presId="urn:microsoft.com/office/officeart/2005/8/layout/hList1"/>
    <dgm:cxn modelId="{70A43EBB-123C-4497-953C-99949EEEA29C}" srcId="{02876B8A-8CAA-4853-A153-C1AFD0F588F1}" destId="{DC001132-E51C-4957-9526-BFC47D36BEC0}" srcOrd="0" destOrd="0" parTransId="{7E586848-8E56-4BB8-88BF-6F02FEF5F22C}" sibTransId="{1B5D15E7-45E0-4E59-A8FE-5DEE4275FAD2}"/>
    <dgm:cxn modelId="{DC0044C6-DE23-4D9E-9783-119597ED479D}" type="presOf" srcId="{02876B8A-8CAA-4853-A153-C1AFD0F588F1}" destId="{5C7E23A6-8954-40C1-8770-BD95E143D68C}" srcOrd="0" destOrd="0" presId="urn:microsoft.com/office/officeart/2005/8/layout/hList1"/>
    <dgm:cxn modelId="{4B5496FC-5D7F-415C-AB77-3A3963987C98}" type="presParOf" srcId="{01A6FB73-41CE-4717-B560-6DDF221FF6CB}" destId="{7431180D-01B8-41A5-AF00-F3A5F4E9DE38}" srcOrd="0" destOrd="0" presId="urn:microsoft.com/office/officeart/2005/8/layout/hList1"/>
    <dgm:cxn modelId="{DCB89DDC-9F20-4DF6-BB18-A49D8D4DBF01}" type="presParOf" srcId="{7431180D-01B8-41A5-AF00-F3A5F4E9DE38}" destId="{5C7E23A6-8954-40C1-8770-BD95E143D68C}" srcOrd="0" destOrd="0" presId="urn:microsoft.com/office/officeart/2005/8/layout/hList1"/>
    <dgm:cxn modelId="{0EC3E3F7-9129-425F-914F-5D6B749916DF}" type="presParOf" srcId="{7431180D-01B8-41A5-AF00-F3A5F4E9DE38}" destId="{3581F524-6B0D-4452-B7A5-656A5E30AE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418FD-4744-4343-9CE8-B68B3DED8CA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876B8A-8CAA-4853-A153-C1AFD0F588F1}">
      <dgm:prSet phldrT="[Text]" custT="1"/>
      <dgm:spPr/>
      <dgm:t>
        <a:bodyPr/>
        <a:lstStyle/>
        <a:p>
          <a:r>
            <a:rPr lang="en-US" sz="2000" dirty="0"/>
            <a:t>Environment</a:t>
          </a:r>
        </a:p>
      </dgm:t>
    </dgm:pt>
    <dgm:pt modelId="{5B2BCA0B-BAFD-48E1-8671-8250E017C426}" type="parTrans" cxnId="{FE9A478D-A3C1-4492-A6E7-D303DA93BCFA}">
      <dgm:prSet/>
      <dgm:spPr/>
      <dgm:t>
        <a:bodyPr/>
        <a:lstStyle/>
        <a:p>
          <a:endParaRPr lang="en-US"/>
        </a:p>
      </dgm:t>
    </dgm:pt>
    <dgm:pt modelId="{DA58E6C4-52BC-48F4-BF86-E381E8C6A75C}" type="sibTrans" cxnId="{FE9A478D-A3C1-4492-A6E7-D303DA93BCFA}">
      <dgm:prSet/>
      <dgm:spPr/>
      <dgm:t>
        <a:bodyPr/>
        <a:lstStyle/>
        <a:p>
          <a:endParaRPr lang="en-US"/>
        </a:p>
      </dgm:t>
    </dgm:pt>
    <dgm:pt modelId="{DC001132-E51C-4957-9526-BFC47D36BEC0}">
      <dgm:prSet phldrT="[Text]" custT="1"/>
      <dgm:spPr>
        <a:solidFill>
          <a:schemeClr val="dk2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>
              <a:latin typeface="+mn-lt"/>
            </a:rPr>
            <a:t>Emergency descent problem space</a:t>
          </a:r>
          <a:endParaRPr lang="en-US" sz="1800" dirty="0"/>
        </a:p>
      </dgm:t>
    </dgm:pt>
    <dgm:pt modelId="{7E586848-8E56-4BB8-88BF-6F02FEF5F22C}" type="parTrans" cxnId="{70A43EBB-123C-4497-953C-99949EEEA29C}">
      <dgm:prSet/>
      <dgm:spPr/>
      <dgm:t>
        <a:bodyPr/>
        <a:lstStyle/>
        <a:p>
          <a:endParaRPr lang="en-US"/>
        </a:p>
      </dgm:t>
    </dgm:pt>
    <dgm:pt modelId="{1B5D15E7-45E0-4E59-A8FE-5DEE4275FAD2}" type="sibTrans" cxnId="{70A43EBB-123C-4497-953C-99949EEEA29C}">
      <dgm:prSet/>
      <dgm:spPr/>
      <dgm:t>
        <a:bodyPr/>
        <a:lstStyle/>
        <a:p>
          <a:endParaRPr lang="en-US"/>
        </a:p>
      </dgm:t>
    </dgm:pt>
    <dgm:pt modelId="{96C33207-81C6-4A1E-983F-F29C451B0247}">
      <dgm:prSet phldrT="[Text]" custT="1"/>
      <dgm:spPr>
        <a:solidFill>
          <a:schemeClr val="dk2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b="0" dirty="0">
              <a:latin typeface="+mn-lt"/>
            </a:rPr>
            <a:t>Atmosphere, simulation clock, scheduler, etc.</a:t>
          </a:r>
        </a:p>
      </dgm:t>
    </dgm:pt>
    <dgm:pt modelId="{857083BC-1CBB-4B37-A22D-8DB49F0040E5}" type="parTrans" cxnId="{2C75FDA9-9092-439F-A905-D23A52D95711}">
      <dgm:prSet/>
      <dgm:spPr/>
      <dgm:t>
        <a:bodyPr/>
        <a:lstStyle/>
        <a:p>
          <a:endParaRPr lang="en-US"/>
        </a:p>
      </dgm:t>
    </dgm:pt>
    <dgm:pt modelId="{3EA6B50A-5B90-4638-BA0E-D4CD1212BEF8}" type="sibTrans" cxnId="{2C75FDA9-9092-439F-A905-D23A52D95711}">
      <dgm:prSet/>
      <dgm:spPr/>
      <dgm:t>
        <a:bodyPr/>
        <a:lstStyle/>
        <a:p>
          <a:endParaRPr lang="en-US"/>
        </a:p>
      </dgm:t>
    </dgm:pt>
    <dgm:pt modelId="{01A6FB73-41CE-4717-B560-6DDF221FF6CB}" type="pres">
      <dgm:prSet presAssocID="{FA8418FD-4744-4343-9CE8-B68B3DED8CAA}" presName="Name0" presStyleCnt="0">
        <dgm:presLayoutVars>
          <dgm:dir/>
          <dgm:animLvl val="lvl"/>
          <dgm:resizeHandles val="exact"/>
        </dgm:presLayoutVars>
      </dgm:prSet>
      <dgm:spPr/>
    </dgm:pt>
    <dgm:pt modelId="{7431180D-01B8-41A5-AF00-F3A5F4E9DE38}" type="pres">
      <dgm:prSet presAssocID="{02876B8A-8CAA-4853-A153-C1AFD0F588F1}" presName="composite" presStyleCnt="0"/>
      <dgm:spPr/>
    </dgm:pt>
    <dgm:pt modelId="{5C7E23A6-8954-40C1-8770-BD95E143D68C}" type="pres">
      <dgm:prSet presAssocID="{02876B8A-8CAA-4853-A153-C1AFD0F588F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581F524-6B0D-4452-B7A5-656A5E30AE1A}" type="pres">
      <dgm:prSet presAssocID="{02876B8A-8CAA-4853-A153-C1AFD0F588F1}" presName="desTx" presStyleLbl="alignAccFollowNode1" presStyleIdx="0" presStyleCnt="1" custScaleX="100490" custLinFactNeighborX="7251" custLinFactNeighborY="30672">
        <dgm:presLayoutVars>
          <dgm:bulletEnabled val="1"/>
        </dgm:presLayoutVars>
      </dgm:prSet>
      <dgm:spPr/>
    </dgm:pt>
  </dgm:ptLst>
  <dgm:cxnLst>
    <dgm:cxn modelId="{FE9A478D-A3C1-4492-A6E7-D303DA93BCFA}" srcId="{FA8418FD-4744-4343-9CE8-B68B3DED8CAA}" destId="{02876B8A-8CAA-4853-A153-C1AFD0F588F1}" srcOrd="0" destOrd="0" parTransId="{5B2BCA0B-BAFD-48E1-8671-8250E017C426}" sibTransId="{DA58E6C4-52BC-48F4-BF86-E381E8C6A75C}"/>
    <dgm:cxn modelId="{2C75FDA9-9092-439F-A905-D23A52D95711}" srcId="{02876B8A-8CAA-4853-A153-C1AFD0F588F1}" destId="{96C33207-81C6-4A1E-983F-F29C451B0247}" srcOrd="1" destOrd="0" parTransId="{857083BC-1CBB-4B37-A22D-8DB49F0040E5}" sibTransId="{3EA6B50A-5B90-4638-BA0E-D4CD1212BEF8}"/>
    <dgm:cxn modelId="{71BF01AA-664A-4119-B000-39690049F792}" type="presOf" srcId="{DC001132-E51C-4957-9526-BFC47D36BEC0}" destId="{3581F524-6B0D-4452-B7A5-656A5E30AE1A}" srcOrd="0" destOrd="0" presId="urn:microsoft.com/office/officeart/2005/8/layout/hList1"/>
    <dgm:cxn modelId="{6A4654B4-4D26-4252-AD35-B3F7C258C01F}" type="presOf" srcId="{FA8418FD-4744-4343-9CE8-B68B3DED8CAA}" destId="{01A6FB73-41CE-4717-B560-6DDF221FF6CB}" srcOrd="0" destOrd="0" presId="urn:microsoft.com/office/officeart/2005/8/layout/hList1"/>
    <dgm:cxn modelId="{70A43EBB-123C-4497-953C-99949EEEA29C}" srcId="{02876B8A-8CAA-4853-A153-C1AFD0F588F1}" destId="{DC001132-E51C-4957-9526-BFC47D36BEC0}" srcOrd="0" destOrd="0" parTransId="{7E586848-8E56-4BB8-88BF-6F02FEF5F22C}" sibTransId="{1B5D15E7-45E0-4E59-A8FE-5DEE4275FAD2}"/>
    <dgm:cxn modelId="{DC0044C6-DE23-4D9E-9783-119597ED479D}" type="presOf" srcId="{02876B8A-8CAA-4853-A153-C1AFD0F588F1}" destId="{5C7E23A6-8954-40C1-8770-BD95E143D68C}" srcOrd="0" destOrd="0" presId="urn:microsoft.com/office/officeart/2005/8/layout/hList1"/>
    <dgm:cxn modelId="{DAF1B5FA-CB96-4B34-8F88-D1BBEF71CCCF}" type="presOf" srcId="{96C33207-81C6-4A1E-983F-F29C451B0247}" destId="{3581F524-6B0D-4452-B7A5-656A5E30AE1A}" srcOrd="0" destOrd="1" presId="urn:microsoft.com/office/officeart/2005/8/layout/hList1"/>
    <dgm:cxn modelId="{4B5496FC-5D7F-415C-AB77-3A3963987C98}" type="presParOf" srcId="{01A6FB73-41CE-4717-B560-6DDF221FF6CB}" destId="{7431180D-01B8-41A5-AF00-F3A5F4E9DE38}" srcOrd="0" destOrd="0" presId="urn:microsoft.com/office/officeart/2005/8/layout/hList1"/>
    <dgm:cxn modelId="{DCB89DDC-9F20-4DF6-BB18-A49D8D4DBF01}" type="presParOf" srcId="{7431180D-01B8-41A5-AF00-F3A5F4E9DE38}" destId="{5C7E23A6-8954-40C1-8770-BD95E143D68C}" srcOrd="0" destOrd="0" presId="urn:microsoft.com/office/officeart/2005/8/layout/hList1"/>
    <dgm:cxn modelId="{0EC3E3F7-9129-425F-914F-5D6B749916DF}" type="presParOf" srcId="{7431180D-01B8-41A5-AF00-F3A5F4E9DE38}" destId="{3581F524-6B0D-4452-B7A5-656A5E30AE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8418FD-4744-4343-9CE8-B68B3DED8CA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76B8A-8CAA-4853-A153-C1AFD0F588F1}">
      <dgm:prSet phldrT="[Text]" custT="1"/>
      <dgm:spPr/>
      <dgm:t>
        <a:bodyPr/>
        <a:lstStyle/>
        <a:p>
          <a:r>
            <a:rPr lang="en-US" sz="2000" dirty="0"/>
            <a:t>State</a:t>
          </a:r>
        </a:p>
      </dgm:t>
    </dgm:pt>
    <dgm:pt modelId="{5B2BCA0B-BAFD-48E1-8671-8250E017C426}" type="parTrans" cxnId="{FE9A478D-A3C1-4492-A6E7-D303DA93BCFA}">
      <dgm:prSet/>
      <dgm:spPr/>
      <dgm:t>
        <a:bodyPr/>
        <a:lstStyle/>
        <a:p>
          <a:endParaRPr lang="en-US"/>
        </a:p>
      </dgm:t>
    </dgm:pt>
    <dgm:pt modelId="{DA58E6C4-52BC-48F4-BF86-E381E8C6A75C}" type="sibTrans" cxnId="{FE9A478D-A3C1-4492-A6E7-D303DA93BCFA}">
      <dgm:prSet/>
      <dgm:spPr/>
      <dgm:t>
        <a:bodyPr/>
        <a:lstStyle/>
        <a:p>
          <a:endParaRPr lang="en-US"/>
        </a:p>
      </dgm:t>
    </dgm:pt>
    <dgm:pt modelId="{DC001132-E51C-4957-9526-BFC47D36BEC0}">
      <dgm:prSet phldrT="[Text]" custT="1"/>
      <dgm:spPr>
        <a:solidFill>
          <a:schemeClr val="accent3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/>
            <a:t>Distance to target</a:t>
          </a:r>
        </a:p>
      </dgm:t>
    </dgm:pt>
    <dgm:pt modelId="{7E586848-8E56-4BB8-88BF-6F02FEF5F22C}" type="parTrans" cxnId="{70A43EBB-123C-4497-953C-99949EEEA29C}">
      <dgm:prSet/>
      <dgm:spPr/>
      <dgm:t>
        <a:bodyPr/>
        <a:lstStyle/>
        <a:p>
          <a:endParaRPr lang="en-US"/>
        </a:p>
      </dgm:t>
    </dgm:pt>
    <dgm:pt modelId="{1B5D15E7-45E0-4E59-A8FE-5DEE4275FAD2}" type="sibTrans" cxnId="{70A43EBB-123C-4497-953C-99949EEEA29C}">
      <dgm:prSet/>
      <dgm:spPr/>
      <dgm:t>
        <a:bodyPr/>
        <a:lstStyle/>
        <a:p>
          <a:endParaRPr lang="en-US"/>
        </a:p>
      </dgm:t>
    </dgm:pt>
    <dgm:pt modelId="{DBFA07BD-8A99-4ECE-8CAB-20D06A62149E}">
      <dgm:prSet phldrT="[Text]" custT="1"/>
      <dgm:spPr>
        <a:solidFill>
          <a:schemeClr val="accent3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/>
            <a:t>Altitude</a:t>
          </a:r>
        </a:p>
      </dgm:t>
    </dgm:pt>
    <dgm:pt modelId="{A5A11AC6-5389-4852-B829-DDF9A687A0A4}" type="parTrans" cxnId="{85D298E3-457C-4542-AE6A-8BD5A9CDAC15}">
      <dgm:prSet/>
      <dgm:spPr/>
      <dgm:t>
        <a:bodyPr/>
        <a:lstStyle/>
        <a:p>
          <a:endParaRPr lang="en-US"/>
        </a:p>
      </dgm:t>
    </dgm:pt>
    <dgm:pt modelId="{4563A96D-DFBD-44A3-828D-97319D586B3C}" type="sibTrans" cxnId="{85D298E3-457C-4542-AE6A-8BD5A9CDAC15}">
      <dgm:prSet/>
      <dgm:spPr/>
      <dgm:t>
        <a:bodyPr/>
        <a:lstStyle/>
        <a:p>
          <a:endParaRPr lang="en-US"/>
        </a:p>
      </dgm:t>
    </dgm:pt>
    <dgm:pt modelId="{E2D516E5-15B3-4145-8A49-B587E0E41AE0}">
      <dgm:prSet phldrT="[Text]" custT="1"/>
      <dgm:spPr>
        <a:solidFill>
          <a:schemeClr val="accent3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/>
            <a:t>Velocity</a:t>
          </a:r>
        </a:p>
      </dgm:t>
    </dgm:pt>
    <dgm:pt modelId="{E7B2E769-9307-4771-BC41-A244B5B1232C}" type="parTrans" cxnId="{0FE489D7-3191-40B1-92A4-D098D5618898}">
      <dgm:prSet/>
      <dgm:spPr/>
      <dgm:t>
        <a:bodyPr/>
        <a:lstStyle/>
        <a:p>
          <a:endParaRPr lang="en-US"/>
        </a:p>
      </dgm:t>
    </dgm:pt>
    <dgm:pt modelId="{E497C0D0-FB20-4121-BE7E-2CC6FD08FDD4}" type="sibTrans" cxnId="{0FE489D7-3191-40B1-92A4-D098D5618898}">
      <dgm:prSet/>
      <dgm:spPr/>
      <dgm:t>
        <a:bodyPr/>
        <a:lstStyle/>
        <a:p>
          <a:endParaRPr lang="en-US"/>
        </a:p>
      </dgm:t>
    </dgm:pt>
    <dgm:pt modelId="{A4D98BA3-7EE3-420C-B233-4BAE2443FD97}">
      <dgm:prSet phldrT="[Text]" custT="1"/>
      <dgm:spPr>
        <a:solidFill>
          <a:schemeClr val="accent3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/>
            <a:t>AoA</a:t>
          </a:r>
        </a:p>
      </dgm:t>
    </dgm:pt>
    <dgm:pt modelId="{19270F9C-3AE5-4A66-87AD-7514CB5CD3DB}" type="parTrans" cxnId="{D29CFE16-52D0-49E8-9FD4-9EF1E093F7B2}">
      <dgm:prSet/>
      <dgm:spPr/>
      <dgm:t>
        <a:bodyPr/>
        <a:lstStyle/>
        <a:p>
          <a:endParaRPr lang="en-US"/>
        </a:p>
      </dgm:t>
    </dgm:pt>
    <dgm:pt modelId="{0B15EF9B-842A-47A7-8B2A-82F8F5EDC648}" type="sibTrans" cxnId="{D29CFE16-52D0-49E8-9FD4-9EF1E093F7B2}">
      <dgm:prSet/>
      <dgm:spPr/>
      <dgm:t>
        <a:bodyPr/>
        <a:lstStyle/>
        <a:p>
          <a:endParaRPr lang="en-US"/>
        </a:p>
      </dgm:t>
    </dgm:pt>
    <dgm:pt modelId="{F3182B9E-B18C-445C-B292-4BC031CA39DD}">
      <dgm:prSet phldrT="[Text]" custT="1"/>
      <dgm:spPr>
        <a:solidFill>
          <a:schemeClr val="accent3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/>
            <a:t>FPA</a:t>
          </a:r>
        </a:p>
      </dgm:t>
    </dgm:pt>
    <dgm:pt modelId="{8D2DDEBA-D55C-47EA-96FD-2D42947B69AF}" type="parTrans" cxnId="{B30789F9-3063-42BE-B5D4-EBCB8F6D0835}">
      <dgm:prSet/>
      <dgm:spPr/>
      <dgm:t>
        <a:bodyPr/>
        <a:lstStyle/>
        <a:p>
          <a:endParaRPr lang="en-US"/>
        </a:p>
      </dgm:t>
    </dgm:pt>
    <dgm:pt modelId="{EEFEF18F-0121-46A9-B7F0-034390734DE6}" type="sibTrans" cxnId="{B30789F9-3063-42BE-B5D4-EBCB8F6D0835}">
      <dgm:prSet/>
      <dgm:spPr/>
      <dgm:t>
        <a:bodyPr/>
        <a:lstStyle/>
        <a:p>
          <a:endParaRPr lang="en-US"/>
        </a:p>
      </dgm:t>
    </dgm:pt>
    <dgm:pt modelId="{01A6FB73-41CE-4717-B560-6DDF221FF6CB}" type="pres">
      <dgm:prSet presAssocID="{FA8418FD-4744-4343-9CE8-B68B3DED8CAA}" presName="Name0" presStyleCnt="0">
        <dgm:presLayoutVars>
          <dgm:dir/>
          <dgm:animLvl val="lvl"/>
          <dgm:resizeHandles val="exact"/>
        </dgm:presLayoutVars>
      </dgm:prSet>
      <dgm:spPr/>
    </dgm:pt>
    <dgm:pt modelId="{7431180D-01B8-41A5-AF00-F3A5F4E9DE38}" type="pres">
      <dgm:prSet presAssocID="{02876B8A-8CAA-4853-A153-C1AFD0F588F1}" presName="composite" presStyleCnt="0"/>
      <dgm:spPr/>
    </dgm:pt>
    <dgm:pt modelId="{5C7E23A6-8954-40C1-8770-BD95E143D68C}" type="pres">
      <dgm:prSet presAssocID="{02876B8A-8CAA-4853-A153-C1AFD0F588F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581F524-6B0D-4452-B7A5-656A5E30AE1A}" type="pres">
      <dgm:prSet presAssocID="{02876B8A-8CAA-4853-A153-C1AFD0F588F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29CFE16-52D0-49E8-9FD4-9EF1E093F7B2}" srcId="{02876B8A-8CAA-4853-A153-C1AFD0F588F1}" destId="{A4D98BA3-7EE3-420C-B233-4BAE2443FD97}" srcOrd="3" destOrd="0" parTransId="{19270F9C-3AE5-4A66-87AD-7514CB5CD3DB}" sibTransId="{0B15EF9B-842A-47A7-8B2A-82F8F5EDC648}"/>
    <dgm:cxn modelId="{2D338F5E-1C0D-4D1E-88C9-C189FADE8A5C}" type="presOf" srcId="{F3182B9E-B18C-445C-B292-4BC031CA39DD}" destId="{3581F524-6B0D-4452-B7A5-656A5E30AE1A}" srcOrd="0" destOrd="4" presId="urn:microsoft.com/office/officeart/2005/8/layout/hList1"/>
    <dgm:cxn modelId="{84ADB165-1B00-4FC3-9AF1-D64A78FB0132}" type="presOf" srcId="{A4D98BA3-7EE3-420C-B233-4BAE2443FD97}" destId="{3581F524-6B0D-4452-B7A5-656A5E30AE1A}" srcOrd="0" destOrd="3" presId="urn:microsoft.com/office/officeart/2005/8/layout/hList1"/>
    <dgm:cxn modelId="{3FB25F88-CB52-40DA-8016-EFE06E21F525}" type="presOf" srcId="{DBFA07BD-8A99-4ECE-8CAB-20D06A62149E}" destId="{3581F524-6B0D-4452-B7A5-656A5E30AE1A}" srcOrd="0" destOrd="1" presId="urn:microsoft.com/office/officeart/2005/8/layout/hList1"/>
    <dgm:cxn modelId="{FE9A478D-A3C1-4492-A6E7-D303DA93BCFA}" srcId="{FA8418FD-4744-4343-9CE8-B68B3DED8CAA}" destId="{02876B8A-8CAA-4853-A153-C1AFD0F588F1}" srcOrd="0" destOrd="0" parTransId="{5B2BCA0B-BAFD-48E1-8671-8250E017C426}" sibTransId="{DA58E6C4-52BC-48F4-BF86-E381E8C6A75C}"/>
    <dgm:cxn modelId="{71BF01AA-664A-4119-B000-39690049F792}" type="presOf" srcId="{DC001132-E51C-4957-9526-BFC47D36BEC0}" destId="{3581F524-6B0D-4452-B7A5-656A5E30AE1A}" srcOrd="0" destOrd="0" presId="urn:microsoft.com/office/officeart/2005/8/layout/hList1"/>
    <dgm:cxn modelId="{6A4654B4-4D26-4252-AD35-B3F7C258C01F}" type="presOf" srcId="{FA8418FD-4744-4343-9CE8-B68B3DED8CAA}" destId="{01A6FB73-41CE-4717-B560-6DDF221FF6CB}" srcOrd="0" destOrd="0" presId="urn:microsoft.com/office/officeart/2005/8/layout/hList1"/>
    <dgm:cxn modelId="{70A43EBB-123C-4497-953C-99949EEEA29C}" srcId="{02876B8A-8CAA-4853-A153-C1AFD0F588F1}" destId="{DC001132-E51C-4957-9526-BFC47D36BEC0}" srcOrd="0" destOrd="0" parTransId="{7E586848-8E56-4BB8-88BF-6F02FEF5F22C}" sibTransId="{1B5D15E7-45E0-4E59-A8FE-5DEE4275FAD2}"/>
    <dgm:cxn modelId="{DC0044C6-DE23-4D9E-9783-119597ED479D}" type="presOf" srcId="{02876B8A-8CAA-4853-A153-C1AFD0F588F1}" destId="{5C7E23A6-8954-40C1-8770-BD95E143D68C}" srcOrd="0" destOrd="0" presId="urn:microsoft.com/office/officeart/2005/8/layout/hList1"/>
    <dgm:cxn modelId="{0FE489D7-3191-40B1-92A4-D098D5618898}" srcId="{02876B8A-8CAA-4853-A153-C1AFD0F588F1}" destId="{E2D516E5-15B3-4145-8A49-B587E0E41AE0}" srcOrd="2" destOrd="0" parTransId="{E7B2E769-9307-4771-BC41-A244B5B1232C}" sibTransId="{E497C0D0-FB20-4121-BE7E-2CC6FD08FDD4}"/>
    <dgm:cxn modelId="{85D298E3-457C-4542-AE6A-8BD5A9CDAC15}" srcId="{02876B8A-8CAA-4853-A153-C1AFD0F588F1}" destId="{DBFA07BD-8A99-4ECE-8CAB-20D06A62149E}" srcOrd="1" destOrd="0" parTransId="{A5A11AC6-5389-4852-B829-DDF9A687A0A4}" sibTransId="{4563A96D-DFBD-44A3-828D-97319D586B3C}"/>
    <dgm:cxn modelId="{456EE5E7-B8AE-4AA3-B03D-3E7D4CF82384}" type="presOf" srcId="{E2D516E5-15B3-4145-8A49-B587E0E41AE0}" destId="{3581F524-6B0D-4452-B7A5-656A5E30AE1A}" srcOrd="0" destOrd="2" presId="urn:microsoft.com/office/officeart/2005/8/layout/hList1"/>
    <dgm:cxn modelId="{B30789F9-3063-42BE-B5D4-EBCB8F6D0835}" srcId="{02876B8A-8CAA-4853-A153-C1AFD0F588F1}" destId="{F3182B9E-B18C-445C-B292-4BC031CA39DD}" srcOrd="4" destOrd="0" parTransId="{8D2DDEBA-D55C-47EA-96FD-2D42947B69AF}" sibTransId="{EEFEF18F-0121-46A9-B7F0-034390734DE6}"/>
    <dgm:cxn modelId="{4B5496FC-5D7F-415C-AB77-3A3963987C98}" type="presParOf" srcId="{01A6FB73-41CE-4717-B560-6DDF221FF6CB}" destId="{7431180D-01B8-41A5-AF00-F3A5F4E9DE38}" srcOrd="0" destOrd="0" presId="urn:microsoft.com/office/officeart/2005/8/layout/hList1"/>
    <dgm:cxn modelId="{DCB89DDC-9F20-4DF6-BB18-A49D8D4DBF01}" type="presParOf" srcId="{7431180D-01B8-41A5-AF00-F3A5F4E9DE38}" destId="{5C7E23A6-8954-40C1-8770-BD95E143D68C}" srcOrd="0" destOrd="0" presId="urn:microsoft.com/office/officeart/2005/8/layout/hList1"/>
    <dgm:cxn modelId="{0EC3E3F7-9129-425F-914F-5D6B749916DF}" type="presParOf" srcId="{7431180D-01B8-41A5-AF00-F3A5F4E9DE38}" destId="{3581F524-6B0D-4452-B7A5-656A5E30AE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8418FD-4744-4343-9CE8-B68B3DED8CAA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876B8A-8CAA-4853-A153-C1AFD0F588F1}">
      <dgm:prSet phldrT="[Text]" custT="1"/>
      <dgm:spPr/>
      <dgm:t>
        <a:bodyPr/>
        <a:lstStyle/>
        <a:p>
          <a:r>
            <a:rPr lang="en-US" sz="2000" dirty="0"/>
            <a:t>Reward Function</a:t>
          </a:r>
        </a:p>
      </dgm:t>
    </dgm:pt>
    <dgm:pt modelId="{5B2BCA0B-BAFD-48E1-8671-8250E017C426}" type="parTrans" cxnId="{FE9A478D-A3C1-4492-A6E7-D303DA93BCFA}">
      <dgm:prSet/>
      <dgm:spPr/>
      <dgm:t>
        <a:bodyPr/>
        <a:lstStyle/>
        <a:p>
          <a:endParaRPr lang="en-US"/>
        </a:p>
      </dgm:t>
    </dgm:pt>
    <dgm:pt modelId="{DA58E6C4-52BC-48F4-BF86-E381E8C6A75C}" type="sibTrans" cxnId="{FE9A478D-A3C1-4492-A6E7-D303DA93BCFA}">
      <dgm:prSet/>
      <dgm:spPr/>
      <dgm:t>
        <a:bodyPr/>
        <a:lstStyle/>
        <a:p>
          <a:endParaRPr lang="en-US"/>
        </a:p>
      </dgm:t>
    </dgm:pt>
    <dgm:pt modelId="{DC001132-E51C-4957-9526-BFC47D36BEC0}">
      <dgm:prSet phldrT="[Text]" custT="1"/>
      <dgm:spPr/>
      <dgm:t>
        <a:bodyPr/>
        <a:lstStyle/>
        <a:p>
          <a:r>
            <a:rPr lang="en-US" sz="1800" kern="1200" dirty="0"/>
            <a:t>Designed to train the RL agent an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emergency descent problem</a:t>
          </a:r>
        </a:p>
      </dgm:t>
    </dgm:pt>
    <dgm:pt modelId="{7E586848-8E56-4BB8-88BF-6F02FEF5F22C}" type="parTrans" cxnId="{70A43EBB-123C-4497-953C-99949EEEA29C}">
      <dgm:prSet/>
      <dgm:spPr/>
      <dgm:t>
        <a:bodyPr/>
        <a:lstStyle/>
        <a:p>
          <a:endParaRPr lang="en-US"/>
        </a:p>
      </dgm:t>
    </dgm:pt>
    <dgm:pt modelId="{1B5D15E7-45E0-4E59-A8FE-5DEE4275FAD2}" type="sibTrans" cxnId="{70A43EBB-123C-4497-953C-99949EEEA29C}">
      <dgm:prSet/>
      <dgm:spPr/>
      <dgm:t>
        <a:bodyPr/>
        <a:lstStyle/>
        <a:p>
          <a:endParaRPr lang="en-US"/>
        </a:p>
      </dgm:t>
    </dgm:pt>
    <dgm:pt modelId="{211CDF18-46EC-4154-9DC3-1153C02AAE54}">
      <dgm:prSet phldrT="[Text]"/>
      <dgm:spPr/>
      <dgm:t>
        <a:bodyPr/>
        <a:lstStyle/>
        <a:p>
          <a:endParaRPr lang="en-US" sz="1600" kern="1200" dirty="0"/>
        </a:p>
      </dgm:t>
    </dgm:pt>
    <dgm:pt modelId="{0582FDF1-12D0-43BC-BEF1-F0495F6EDA4A}" type="parTrans" cxnId="{8058C24A-0DBE-4BF8-957D-15B64ED6A937}">
      <dgm:prSet/>
      <dgm:spPr/>
      <dgm:t>
        <a:bodyPr/>
        <a:lstStyle/>
        <a:p>
          <a:endParaRPr lang="en-US"/>
        </a:p>
      </dgm:t>
    </dgm:pt>
    <dgm:pt modelId="{517711B7-6D7A-477E-B0D7-D5051EE2DD45}" type="sibTrans" cxnId="{8058C24A-0DBE-4BF8-957D-15B64ED6A937}">
      <dgm:prSet/>
      <dgm:spPr/>
      <dgm:t>
        <a:bodyPr/>
        <a:lstStyle/>
        <a:p>
          <a:endParaRPr lang="en-US"/>
        </a:p>
      </dgm:t>
    </dgm:pt>
    <dgm:pt modelId="{BABDCD23-11BB-46D0-B6DF-9EB7FA621DA8}">
      <dgm:prSet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Reward structure based on distance to target and FPA</a:t>
          </a:r>
        </a:p>
      </dgm:t>
    </dgm:pt>
    <dgm:pt modelId="{D985830B-BE2A-421E-8C7F-E042FBA231F3}" type="parTrans" cxnId="{25DD9E9C-1C46-4C7B-9717-576183568C40}">
      <dgm:prSet/>
      <dgm:spPr/>
      <dgm:t>
        <a:bodyPr/>
        <a:lstStyle/>
        <a:p>
          <a:endParaRPr lang="en-US"/>
        </a:p>
      </dgm:t>
    </dgm:pt>
    <dgm:pt modelId="{25FFE527-82F3-4524-B9F9-6BF251949EE5}" type="sibTrans" cxnId="{25DD9E9C-1C46-4C7B-9717-576183568C40}">
      <dgm:prSet/>
      <dgm:spPr/>
      <dgm:t>
        <a:bodyPr/>
        <a:lstStyle/>
        <a:p>
          <a:endParaRPr lang="en-US"/>
        </a:p>
      </dgm:t>
    </dgm:pt>
    <dgm:pt modelId="{01A6FB73-41CE-4717-B560-6DDF221FF6CB}" type="pres">
      <dgm:prSet presAssocID="{FA8418FD-4744-4343-9CE8-B68B3DED8CAA}" presName="Name0" presStyleCnt="0">
        <dgm:presLayoutVars>
          <dgm:dir/>
          <dgm:animLvl val="lvl"/>
          <dgm:resizeHandles val="exact"/>
        </dgm:presLayoutVars>
      </dgm:prSet>
      <dgm:spPr/>
    </dgm:pt>
    <dgm:pt modelId="{7431180D-01B8-41A5-AF00-F3A5F4E9DE38}" type="pres">
      <dgm:prSet presAssocID="{02876B8A-8CAA-4853-A153-C1AFD0F588F1}" presName="composite" presStyleCnt="0"/>
      <dgm:spPr/>
    </dgm:pt>
    <dgm:pt modelId="{5C7E23A6-8954-40C1-8770-BD95E143D68C}" type="pres">
      <dgm:prSet presAssocID="{02876B8A-8CAA-4853-A153-C1AFD0F588F1}" presName="parTx" presStyleLbl="alignNode1" presStyleIdx="0" presStyleCnt="1" custLinFactNeighborX="-10214" custLinFactNeighborY="-33327">
        <dgm:presLayoutVars>
          <dgm:chMax val="0"/>
          <dgm:chPref val="0"/>
          <dgm:bulletEnabled val="1"/>
        </dgm:presLayoutVars>
      </dgm:prSet>
      <dgm:spPr/>
    </dgm:pt>
    <dgm:pt modelId="{3581F524-6B0D-4452-B7A5-656A5E30AE1A}" type="pres">
      <dgm:prSet presAssocID="{02876B8A-8CAA-4853-A153-C1AFD0F588F1}" presName="desTx" presStyleLbl="alignAccFollowNode1" presStyleIdx="0" presStyleCnt="1" custScaleX="100392" custScaleY="100000" custLinFactNeighborX="154" custLinFactNeighborY="27167">
        <dgm:presLayoutVars>
          <dgm:bulletEnabled val="1"/>
        </dgm:presLayoutVars>
      </dgm:prSet>
      <dgm:spPr/>
    </dgm:pt>
  </dgm:ptLst>
  <dgm:cxnLst>
    <dgm:cxn modelId="{8058C24A-0DBE-4BF8-957D-15B64ED6A937}" srcId="{02876B8A-8CAA-4853-A153-C1AFD0F588F1}" destId="{211CDF18-46EC-4154-9DC3-1153C02AAE54}" srcOrd="2" destOrd="0" parTransId="{0582FDF1-12D0-43BC-BEF1-F0495F6EDA4A}" sibTransId="{517711B7-6D7A-477E-B0D7-D5051EE2DD45}"/>
    <dgm:cxn modelId="{E3BA564D-197B-4933-8589-C4182320C1CA}" type="presOf" srcId="{211CDF18-46EC-4154-9DC3-1153C02AAE54}" destId="{3581F524-6B0D-4452-B7A5-656A5E30AE1A}" srcOrd="0" destOrd="2" presId="urn:microsoft.com/office/officeart/2005/8/layout/hList1"/>
    <dgm:cxn modelId="{FE9A478D-A3C1-4492-A6E7-D303DA93BCFA}" srcId="{FA8418FD-4744-4343-9CE8-B68B3DED8CAA}" destId="{02876B8A-8CAA-4853-A153-C1AFD0F588F1}" srcOrd="0" destOrd="0" parTransId="{5B2BCA0B-BAFD-48E1-8671-8250E017C426}" sibTransId="{DA58E6C4-52BC-48F4-BF86-E381E8C6A75C}"/>
    <dgm:cxn modelId="{25DD9E9C-1C46-4C7B-9717-576183568C40}" srcId="{02876B8A-8CAA-4853-A153-C1AFD0F588F1}" destId="{BABDCD23-11BB-46D0-B6DF-9EB7FA621DA8}" srcOrd="1" destOrd="0" parTransId="{D985830B-BE2A-421E-8C7F-E042FBA231F3}" sibTransId="{25FFE527-82F3-4524-B9F9-6BF251949EE5}"/>
    <dgm:cxn modelId="{71BF01AA-664A-4119-B000-39690049F792}" type="presOf" srcId="{DC001132-E51C-4957-9526-BFC47D36BEC0}" destId="{3581F524-6B0D-4452-B7A5-656A5E30AE1A}" srcOrd="0" destOrd="0" presId="urn:microsoft.com/office/officeart/2005/8/layout/hList1"/>
    <dgm:cxn modelId="{6A4654B4-4D26-4252-AD35-B3F7C258C01F}" type="presOf" srcId="{FA8418FD-4744-4343-9CE8-B68B3DED8CAA}" destId="{01A6FB73-41CE-4717-B560-6DDF221FF6CB}" srcOrd="0" destOrd="0" presId="urn:microsoft.com/office/officeart/2005/8/layout/hList1"/>
    <dgm:cxn modelId="{70A43EBB-123C-4497-953C-99949EEEA29C}" srcId="{02876B8A-8CAA-4853-A153-C1AFD0F588F1}" destId="{DC001132-E51C-4957-9526-BFC47D36BEC0}" srcOrd="0" destOrd="0" parTransId="{7E586848-8E56-4BB8-88BF-6F02FEF5F22C}" sibTransId="{1B5D15E7-45E0-4E59-A8FE-5DEE4275FAD2}"/>
    <dgm:cxn modelId="{DC0044C6-DE23-4D9E-9783-119597ED479D}" type="presOf" srcId="{02876B8A-8CAA-4853-A153-C1AFD0F588F1}" destId="{5C7E23A6-8954-40C1-8770-BD95E143D68C}" srcOrd="0" destOrd="0" presId="urn:microsoft.com/office/officeart/2005/8/layout/hList1"/>
    <dgm:cxn modelId="{239B07D7-623F-4BC2-A6FD-2A377214AE0A}" type="presOf" srcId="{BABDCD23-11BB-46D0-B6DF-9EB7FA621DA8}" destId="{3581F524-6B0D-4452-B7A5-656A5E30AE1A}" srcOrd="0" destOrd="1" presId="urn:microsoft.com/office/officeart/2005/8/layout/hList1"/>
    <dgm:cxn modelId="{4B5496FC-5D7F-415C-AB77-3A3963987C98}" type="presParOf" srcId="{01A6FB73-41CE-4717-B560-6DDF221FF6CB}" destId="{7431180D-01B8-41A5-AF00-F3A5F4E9DE38}" srcOrd="0" destOrd="0" presId="urn:microsoft.com/office/officeart/2005/8/layout/hList1"/>
    <dgm:cxn modelId="{DCB89DDC-9F20-4DF6-BB18-A49D8D4DBF01}" type="presParOf" srcId="{7431180D-01B8-41A5-AF00-F3A5F4E9DE38}" destId="{5C7E23A6-8954-40C1-8770-BD95E143D68C}" srcOrd="0" destOrd="0" presId="urn:microsoft.com/office/officeart/2005/8/layout/hList1"/>
    <dgm:cxn modelId="{0EC3E3F7-9129-425F-914F-5D6B749916DF}" type="presParOf" srcId="{7431180D-01B8-41A5-AF00-F3A5F4E9DE38}" destId="{3581F524-6B0D-4452-B7A5-656A5E30AE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9BA6AB-EC73-4916-8CA1-24417029FF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F2F69-6053-4AA6-8ADA-C49BAA20FA9F}">
      <dgm:prSet phldrT="[Text]" custT="1"/>
      <dgm:spPr/>
      <dgm:t>
        <a:bodyPr/>
        <a:lstStyle/>
        <a:p>
          <a:r>
            <a:rPr lang="en-US" sz="2000" dirty="0"/>
            <a:t>(1) Agent-based flexible RL implementation for Hypersonic Missions</a:t>
          </a:r>
        </a:p>
      </dgm:t>
    </dgm:pt>
    <dgm:pt modelId="{92BE3AB7-81F7-4E4D-9698-E0F60679DE74}" type="parTrans" cxnId="{927BB6E9-845F-426A-9F14-7461E7FD46AA}">
      <dgm:prSet/>
      <dgm:spPr/>
      <dgm:t>
        <a:bodyPr/>
        <a:lstStyle/>
        <a:p>
          <a:endParaRPr lang="en-US" sz="1000"/>
        </a:p>
      </dgm:t>
    </dgm:pt>
    <dgm:pt modelId="{370BE517-EAC7-4BF6-B4EC-0399AC42FC6F}" type="sibTrans" cxnId="{927BB6E9-845F-426A-9F14-7461E7FD46AA}">
      <dgm:prSet/>
      <dgm:spPr/>
      <dgm:t>
        <a:bodyPr/>
        <a:lstStyle/>
        <a:p>
          <a:endParaRPr lang="en-US" sz="1000"/>
        </a:p>
      </dgm:t>
    </dgm:pt>
    <dgm:pt modelId="{0A593C53-2F1F-44F2-9266-546377AD8B16}">
      <dgm:prSet phldrT="[Text]" custT="1"/>
      <dgm:spPr/>
      <dgm:t>
        <a:bodyPr/>
        <a:lstStyle/>
        <a:p>
          <a:r>
            <a:rPr lang="en-US" sz="2000" dirty="0"/>
            <a:t>(2) Explainable AI and Robustness Testing for understanding RL decision-making</a:t>
          </a:r>
        </a:p>
      </dgm:t>
    </dgm:pt>
    <dgm:pt modelId="{87AD4195-D80A-466E-ABC3-DBFE9C7D87F2}" type="parTrans" cxnId="{6D7D7527-E37A-4C5C-8398-9BD7D5F76C94}">
      <dgm:prSet/>
      <dgm:spPr/>
      <dgm:t>
        <a:bodyPr/>
        <a:lstStyle/>
        <a:p>
          <a:endParaRPr lang="en-US" sz="1000"/>
        </a:p>
      </dgm:t>
    </dgm:pt>
    <dgm:pt modelId="{82D63930-EEE5-4317-B370-A25987C4D0BF}" type="sibTrans" cxnId="{6D7D7527-E37A-4C5C-8398-9BD7D5F76C94}">
      <dgm:prSet/>
      <dgm:spPr/>
      <dgm:t>
        <a:bodyPr/>
        <a:lstStyle/>
        <a:p>
          <a:endParaRPr lang="en-US" sz="1000"/>
        </a:p>
      </dgm:t>
    </dgm:pt>
    <dgm:pt modelId="{950DEB74-301B-4EA5-803C-E51FBCF43897}">
      <dgm:prSet phldrT="[Text]" custT="1"/>
      <dgm:spPr/>
      <dgm:t>
        <a:bodyPr/>
        <a:lstStyle/>
        <a:p>
          <a:r>
            <a:rPr lang="en-US" sz="2000" dirty="0"/>
            <a:t>(3) Motions Primitives based RL for complex maneuvers to hit moving targets </a:t>
          </a:r>
        </a:p>
      </dgm:t>
    </dgm:pt>
    <dgm:pt modelId="{0B15B54E-F462-49B4-B409-558FC1B0F1B2}" type="parTrans" cxnId="{FF737D66-5979-4892-8CFB-1A2A97D4B90E}">
      <dgm:prSet/>
      <dgm:spPr/>
      <dgm:t>
        <a:bodyPr/>
        <a:lstStyle/>
        <a:p>
          <a:endParaRPr lang="en-US" sz="1000"/>
        </a:p>
      </dgm:t>
    </dgm:pt>
    <dgm:pt modelId="{8998D3B9-675B-4A63-99B4-6224C784EBBE}" type="sibTrans" cxnId="{FF737D66-5979-4892-8CFB-1A2A97D4B90E}">
      <dgm:prSet/>
      <dgm:spPr/>
      <dgm:t>
        <a:bodyPr/>
        <a:lstStyle/>
        <a:p>
          <a:endParaRPr lang="en-US" sz="1000"/>
        </a:p>
      </dgm:t>
    </dgm:pt>
    <dgm:pt modelId="{3370148F-E4FA-4557-9F6C-49C02DA67DF1}" type="pres">
      <dgm:prSet presAssocID="{BC9BA6AB-EC73-4916-8CA1-24417029FFC7}" presName="diagram" presStyleCnt="0">
        <dgm:presLayoutVars>
          <dgm:dir/>
          <dgm:resizeHandles val="exact"/>
        </dgm:presLayoutVars>
      </dgm:prSet>
      <dgm:spPr/>
    </dgm:pt>
    <dgm:pt modelId="{755D2904-537E-4362-93B9-89ACF304A28F}" type="pres">
      <dgm:prSet presAssocID="{5B9F2F69-6053-4AA6-8ADA-C49BAA20FA9F}" presName="node" presStyleLbl="node1" presStyleIdx="0" presStyleCnt="3" custScaleX="123282" custLinFactNeighborX="-30724">
        <dgm:presLayoutVars>
          <dgm:bulletEnabled val="1"/>
        </dgm:presLayoutVars>
      </dgm:prSet>
      <dgm:spPr/>
    </dgm:pt>
    <dgm:pt modelId="{63F63253-95BE-4ABC-B82B-B12462493ADD}" type="pres">
      <dgm:prSet presAssocID="{370BE517-EAC7-4BF6-B4EC-0399AC42FC6F}" presName="sibTrans" presStyleCnt="0"/>
      <dgm:spPr/>
    </dgm:pt>
    <dgm:pt modelId="{E5183054-627D-4EE1-90DF-ED5E4FD1D231}" type="pres">
      <dgm:prSet presAssocID="{0A593C53-2F1F-44F2-9266-546377AD8B16}" presName="node" presStyleLbl="node1" presStyleIdx="1" presStyleCnt="3" custScaleX="123282">
        <dgm:presLayoutVars>
          <dgm:bulletEnabled val="1"/>
        </dgm:presLayoutVars>
      </dgm:prSet>
      <dgm:spPr/>
    </dgm:pt>
    <dgm:pt modelId="{52FA098A-5F26-42D2-8078-604573398B44}" type="pres">
      <dgm:prSet presAssocID="{82D63930-EEE5-4317-B370-A25987C4D0BF}" presName="sibTrans" presStyleCnt="0"/>
      <dgm:spPr/>
    </dgm:pt>
    <dgm:pt modelId="{8D15AA24-C92E-4679-9825-00FA3AD4F4DD}" type="pres">
      <dgm:prSet presAssocID="{950DEB74-301B-4EA5-803C-E51FBCF43897}" presName="node" presStyleLbl="node1" presStyleIdx="2" presStyleCnt="3" custScaleX="117930" custLinFactNeighborX="30724" custLinFactNeighborY="-730">
        <dgm:presLayoutVars>
          <dgm:bulletEnabled val="1"/>
        </dgm:presLayoutVars>
      </dgm:prSet>
      <dgm:spPr/>
    </dgm:pt>
  </dgm:ptLst>
  <dgm:cxnLst>
    <dgm:cxn modelId="{6D7D7527-E37A-4C5C-8398-9BD7D5F76C94}" srcId="{BC9BA6AB-EC73-4916-8CA1-24417029FFC7}" destId="{0A593C53-2F1F-44F2-9266-546377AD8B16}" srcOrd="1" destOrd="0" parTransId="{87AD4195-D80A-466E-ABC3-DBFE9C7D87F2}" sibTransId="{82D63930-EEE5-4317-B370-A25987C4D0BF}"/>
    <dgm:cxn modelId="{8514F236-4062-4DF2-9F2F-94F53D2115F2}" type="presOf" srcId="{BC9BA6AB-EC73-4916-8CA1-24417029FFC7}" destId="{3370148F-E4FA-4557-9F6C-49C02DA67DF1}" srcOrd="0" destOrd="0" presId="urn:microsoft.com/office/officeart/2005/8/layout/default"/>
    <dgm:cxn modelId="{04AA8E45-C0A5-43E1-830A-FA284C404856}" type="presOf" srcId="{5B9F2F69-6053-4AA6-8ADA-C49BAA20FA9F}" destId="{755D2904-537E-4362-93B9-89ACF304A28F}" srcOrd="0" destOrd="0" presId="urn:microsoft.com/office/officeart/2005/8/layout/default"/>
    <dgm:cxn modelId="{FF737D66-5979-4892-8CFB-1A2A97D4B90E}" srcId="{BC9BA6AB-EC73-4916-8CA1-24417029FFC7}" destId="{950DEB74-301B-4EA5-803C-E51FBCF43897}" srcOrd="2" destOrd="0" parTransId="{0B15B54E-F462-49B4-B409-558FC1B0F1B2}" sibTransId="{8998D3B9-675B-4A63-99B4-6224C784EBBE}"/>
    <dgm:cxn modelId="{71EFA669-9B55-4A90-9394-ED455A575FAC}" type="presOf" srcId="{950DEB74-301B-4EA5-803C-E51FBCF43897}" destId="{8D15AA24-C92E-4679-9825-00FA3AD4F4DD}" srcOrd="0" destOrd="0" presId="urn:microsoft.com/office/officeart/2005/8/layout/default"/>
    <dgm:cxn modelId="{927BB6E9-845F-426A-9F14-7461E7FD46AA}" srcId="{BC9BA6AB-EC73-4916-8CA1-24417029FFC7}" destId="{5B9F2F69-6053-4AA6-8ADA-C49BAA20FA9F}" srcOrd="0" destOrd="0" parTransId="{92BE3AB7-81F7-4E4D-9698-E0F60679DE74}" sibTransId="{370BE517-EAC7-4BF6-B4EC-0399AC42FC6F}"/>
    <dgm:cxn modelId="{1EF132F6-0CDB-4C6C-A89E-4D56D014703B}" type="presOf" srcId="{0A593C53-2F1F-44F2-9266-546377AD8B16}" destId="{E5183054-627D-4EE1-90DF-ED5E4FD1D231}" srcOrd="0" destOrd="0" presId="urn:microsoft.com/office/officeart/2005/8/layout/default"/>
    <dgm:cxn modelId="{02B445BF-8AD3-47A5-B4D3-2E85472F4A5A}" type="presParOf" srcId="{3370148F-E4FA-4557-9F6C-49C02DA67DF1}" destId="{755D2904-537E-4362-93B9-89ACF304A28F}" srcOrd="0" destOrd="0" presId="urn:microsoft.com/office/officeart/2005/8/layout/default"/>
    <dgm:cxn modelId="{EED960A5-8E87-4FE3-BE13-BD15AE771F5A}" type="presParOf" srcId="{3370148F-E4FA-4557-9F6C-49C02DA67DF1}" destId="{63F63253-95BE-4ABC-B82B-B12462493ADD}" srcOrd="1" destOrd="0" presId="urn:microsoft.com/office/officeart/2005/8/layout/default"/>
    <dgm:cxn modelId="{F967CBFB-E972-4D01-90CD-275CEF74A896}" type="presParOf" srcId="{3370148F-E4FA-4557-9F6C-49C02DA67DF1}" destId="{E5183054-627D-4EE1-90DF-ED5E4FD1D231}" srcOrd="2" destOrd="0" presId="urn:microsoft.com/office/officeart/2005/8/layout/default"/>
    <dgm:cxn modelId="{B077D327-AF2F-45AB-B1B9-4261DA6DCB2E}" type="presParOf" srcId="{3370148F-E4FA-4557-9F6C-49C02DA67DF1}" destId="{52FA098A-5F26-42D2-8078-604573398B44}" srcOrd="3" destOrd="0" presId="urn:microsoft.com/office/officeart/2005/8/layout/default"/>
    <dgm:cxn modelId="{277862C7-2A96-46F1-AD13-22DC6A8329E8}" type="presParOf" srcId="{3370148F-E4FA-4557-9F6C-49C02DA67DF1}" destId="{8D15AA24-C92E-4679-9825-00FA3AD4F4D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3DAEF-B1F0-41A8-ACD2-EED22E4C5D5A}">
      <dsp:nvSpPr>
        <dsp:cNvPr id="0" name=""/>
        <dsp:cNvSpPr/>
      </dsp:nvSpPr>
      <dsp:spPr>
        <a:xfrm>
          <a:off x="1452171" y="926722"/>
          <a:ext cx="1132660" cy="113266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RL</a:t>
          </a:r>
        </a:p>
      </dsp:txBody>
      <dsp:txXfrm>
        <a:off x="1679886" y="1192042"/>
        <a:ext cx="677230" cy="582211"/>
      </dsp:txXfrm>
    </dsp:sp>
    <dsp:sp modelId="{8FA2563A-F4D8-401C-8C95-E3F6DA79CCD9}">
      <dsp:nvSpPr>
        <dsp:cNvPr id="0" name=""/>
        <dsp:cNvSpPr/>
      </dsp:nvSpPr>
      <dsp:spPr>
        <a:xfrm>
          <a:off x="793169" y="659002"/>
          <a:ext cx="823753" cy="823753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Domain Knowledge</a:t>
          </a:r>
        </a:p>
      </dsp:txBody>
      <dsp:txXfrm>
        <a:off x="1000551" y="867638"/>
        <a:ext cx="408989" cy="406481"/>
      </dsp:txXfrm>
    </dsp:sp>
    <dsp:sp modelId="{7E1E9A9C-BC3F-45CC-AFD3-2C575D651210}">
      <dsp:nvSpPr>
        <dsp:cNvPr id="0" name=""/>
        <dsp:cNvSpPr/>
      </dsp:nvSpPr>
      <dsp:spPr>
        <a:xfrm rot="20700000">
          <a:off x="1254555" y="90696"/>
          <a:ext cx="807110" cy="80711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Systems Engineering</a:t>
          </a:r>
        </a:p>
      </dsp:txBody>
      <dsp:txXfrm rot="-20700000">
        <a:off x="1431578" y="267719"/>
        <a:ext cx="453064" cy="453064"/>
      </dsp:txXfrm>
    </dsp:sp>
    <dsp:sp modelId="{8452AE82-9083-4358-AFDB-03E5EDEED1AD}">
      <dsp:nvSpPr>
        <dsp:cNvPr id="0" name=""/>
        <dsp:cNvSpPr/>
      </dsp:nvSpPr>
      <dsp:spPr>
        <a:xfrm>
          <a:off x="1343549" y="767678"/>
          <a:ext cx="1449805" cy="1449805"/>
        </a:xfrm>
        <a:prstGeom prst="circularArrow">
          <a:avLst>
            <a:gd name="adj1" fmla="val 4688"/>
            <a:gd name="adj2" fmla="val 299029"/>
            <a:gd name="adj3" fmla="val 2425754"/>
            <a:gd name="adj4" fmla="val 16071984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8DCE0-3574-4A88-A415-F280422EC8B6}">
      <dsp:nvSpPr>
        <dsp:cNvPr id="0" name=""/>
        <dsp:cNvSpPr/>
      </dsp:nvSpPr>
      <dsp:spPr>
        <a:xfrm>
          <a:off x="647284" y="485899"/>
          <a:ext cx="1053374" cy="10533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A6C77-09E4-4809-975A-C2C3898F0D42}">
      <dsp:nvSpPr>
        <dsp:cNvPr id="0" name=""/>
        <dsp:cNvSpPr/>
      </dsp:nvSpPr>
      <dsp:spPr>
        <a:xfrm>
          <a:off x="1067862" y="-76928"/>
          <a:ext cx="1135749" cy="113574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E23A6-8954-40C1-8770-BD95E143D68C}">
      <dsp:nvSpPr>
        <dsp:cNvPr id="0" name=""/>
        <dsp:cNvSpPr/>
      </dsp:nvSpPr>
      <dsp:spPr>
        <a:xfrm>
          <a:off x="10442" y="-92905"/>
          <a:ext cx="4259567" cy="436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RL Agent</a:t>
          </a:r>
        </a:p>
      </dsp:txBody>
      <dsp:txXfrm>
        <a:off x="10442" y="-92905"/>
        <a:ext cx="4259567" cy="436779"/>
      </dsp:txXfrm>
    </dsp:sp>
    <dsp:sp modelId="{3581F524-6B0D-4452-B7A5-656A5E30AE1A}">
      <dsp:nvSpPr>
        <dsp:cNvPr id="0" name=""/>
        <dsp:cNvSpPr/>
      </dsp:nvSpPr>
      <dsp:spPr>
        <a:xfrm>
          <a:off x="2093" y="343873"/>
          <a:ext cx="4276265" cy="104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RL trained from SB3 Python package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Proximal Policy Optimization (PPO)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RL training parameters (backup)</a:t>
          </a:r>
        </a:p>
      </dsp:txBody>
      <dsp:txXfrm>
        <a:off x="2093" y="343873"/>
        <a:ext cx="4276265" cy="1043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E23A6-8954-40C1-8770-BD95E143D68C}">
      <dsp:nvSpPr>
        <dsp:cNvPr id="0" name=""/>
        <dsp:cNvSpPr/>
      </dsp:nvSpPr>
      <dsp:spPr>
        <a:xfrm>
          <a:off x="0" y="930"/>
          <a:ext cx="2087585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Action Space</a:t>
          </a:r>
        </a:p>
      </dsp:txBody>
      <dsp:txXfrm>
        <a:off x="0" y="930"/>
        <a:ext cx="2087585" cy="662400"/>
      </dsp:txXfrm>
    </dsp:sp>
    <dsp:sp modelId="{3581F524-6B0D-4452-B7A5-656A5E30AE1A}">
      <dsp:nvSpPr>
        <dsp:cNvPr id="0" name=""/>
        <dsp:cNvSpPr/>
      </dsp:nvSpPr>
      <dsp:spPr>
        <a:xfrm>
          <a:off x="0" y="663330"/>
          <a:ext cx="2087585" cy="1010160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AoA command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±20</a:t>
          </a:r>
          <a:r>
            <a:rPr lang="en-US" sz="1800" kern="1200" dirty="0">
              <a:latin typeface="+mn-lt"/>
              <a:cs typeface="Times New Roman" panose="02020603050405020304" pitchFamily="18" charset="0"/>
            </a:rPr>
            <a:t>º in variable increments of 2º</a:t>
          </a:r>
          <a:endParaRPr lang="en-US" sz="1800" kern="1200" dirty="0">
            <a:latin typeface="+mn-lt"/>
          </a:endParaRPr>
        </a:p>
      </dsp:txBody>
      <dsp:txXfrm>
        <a:off x="0" y="663330"/>
        <a:ext cx="2087585" cy="1010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E23A6-8954-40C1-8770-BD95E143D68C}">
      <dsp:nvSpPr>
        <dsp:cNvPr id="0" name=""/>
        <dsp:cNvSpPr/>
      </dsp:nvSpPr>
      <dsp:spPr>
        <a:xfrm>
          <a:off x="10244" y="8771"/>
          <a:ext cx="4175634" cy="4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Environment</a:t>
          </a:r>
        </a:p>
      </dsp:txBody>
      <dsp:txXfrm>
        <a:off x="10244" y="8771"/>
        <a:ext cx="4175634" cy="431077"/>
      </dsp:txXfrm>
    </dsp:sp>
    <dsp:sp modelId="{3581F524-6B0D-4452-B7A5-656A5E30AE1A}">
      <dsp:nvSpPr>
        <dsp:cNvPr id="0" name=""/>
        <dsp:cNvSpPr/>
      </dsp:nvSpPr>
      <dsp:spPr>
        <a:xfrm>
          <a:off x="28" y="448620"/>
          <a:ext cx="4196094" cy="999179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Emergency descent problem space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n-lt"/>
            </a:rPr>
            <a:t>Atmosphere, simulation clock, scheduler, etc.</a:t>
          </a:r>
        </a:p>
      </dsp:txBody>
      <dsp:txXfrm>
        <a:off x="28" y="448620"/>
        <a:ext cx="4196094" cy="999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E23A6-8954-40C1-8770-BD95E143D68C}">
      <dsp:nvSpPr>
        <dsp:cNvPr id="0" name=""/>
        <dsp:cNvSpPr/>
      </dsp:nvSpPr>
      <dsp:spPr>
        <a:xfrm>
          <a:off x="0" y="15397"/>
          <a:ext cx="2388871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</a:t>
          </a:r>
        </a:p>
      </dsp:txBody>
      <dsp:txXfrm>
        <a:off x="0" y="15397"/>
        <a:ext cx="2388871" cy="460800"/>
      </dsp:txXfrm>
    </dsp:sp>
    <dsp:sp modelId="{3581F524-6B0D-4452-B7A5-656A5E30AE1A}">
      <dsp:nvSpPr>
        <dsp:cNvPr id="0" name=""/>
        <dsp:cNvSpPr/>
      </dsp:nvSpPr>
      <dsp:spPr>
        <a:xfrm>
          <a:off x="0" y="476197"/>
          <a:ext cx="2388871" cy="1581120"/>
        </a:xfrm>
        <a:prstGeom prst="rect">
          <a:avLst/>
        </a:prstGeom>
        <a:solidFill>
          <a:schemeClr val="accent3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Distance to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Altitude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Velocity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AoA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FPA</a:t>
          </a:r>
        </a:p>
      </dsp:txBody>
      <dsp:txXfrm>
        <a:off x="0" y="476197"/>
        <a:ext cx="2388871" cy="1581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E23A6-8954-40C1-8770-BD95E143D68C}">
      <dsp:nvSpPr>
        <dsp:cNvPr id="0" name=""/>
        <dsp:cNvSpPr/>
      </dsp:nvSpPr>
      <dsp:spPr>
        <a:xfrm>
          <a:off x="0" y="-224916"/>
          <a:ext cx="3851472" cy="449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Reward Function</a:t>
          </a:r>
        </a:p>
      </dsp:txBody>
      <dsp:txXfrm>
        <a:off x="0" y="-224916"/>
        <a:ext cx="3851472" cy="449833"/>
      </dsp:txXfrm>
    </dsp:sp>
    <dsp:sp modelId="{3581F524-6B0D-4452-B7A5-656A5E30AE1A}">
      <dsp:nvSpPr>
        <dsp:cNvPr id="0" name=""/>
        <dsp:cNvSpPr/>
      </dsp:nvSpPr>
      <dsp:spPr>
        <a:xfrm>
          <a:off x="3785" y="224916"/>
          <a:ext cx="3866570" cy="14129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Designed to train the RL agent an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emergency descent problem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Reward structure based on distance to target and FPA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785" y="224916"/>
        <a:ext cx="3866570" cy="1412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D2904-537E-4362-93B9-89ACF304A28F}">
      <dsp:nvSpPr>
        <dsp:cNvPr id="0" name=""/>
        <dsp:cNvSpPr/>
      </dsp:nvSpPr>
      <dsp:spPr>
        <a:xfrm>
          <a:off x="105124" y="321"/>
          <a:ext cx="2991681" cy="1456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(1) Agent-based flexible RL implementation for Hypersonic Missions</a:t>
          </a:r>
        </a:p>
      </dsp:txBody>
      <dsp:txXfrm>
        <a:off x="105124" y="321"/>
        <a:ext cx="2991681" cy="1456018"/>
      </dsp:txXfrm>
    </dsp:sp>
    <dsp:sp modelId="{E5183054-627D-4EE1-90DF-ED5E4FD1D231}">
      <dsp:nvSpPr>
        <dsp:cNvPr id="0" name=""/>
        <dsp:cNvSpPr/>
      </dsp:nvSpPr>
      <dsp:spPr>
        <a:xfrm>
          <a:off x="4085054" y="321"/>
          <a:ext cx="2991681" cy="1456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(2) Explainable AI and Robustness Testing for understanding RL decision-making</a:t>
          </a:r>
        </a:p>
      </dsp:txBody>
      <dsp:txXfrm>
        <a:off x="4085054" y="321"/>
        <a:ext cx="2991681" cy="1456018"/>
      </dsp:txXfrm>
    </dsp:sp>
    <dsp:sp modelId="{8D15AA24-C92E-4679-9825-00FA3AD4F4DD}">
      <dsp:nvSpPr>
        <dsp:cNvPr id="0" name=""/>
        <dsp:cNvSpPr/>
      </dsp:nvSpPr>
      <dsp:spPr>
        <a:xfrm>
          <a:off x="8064983" y="0"/>
          <a:ext cx="2861804" cy="1456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(3) Motions Primitives based RL for complex maneuvers to hit moving targets </a:t>
          </a:r>
        </a:p>
      </dsp:txBody>
      <dsp:txXfrm>
        <a:off x="8064983" y="0"/>
        <a:ext cx="2861804" cy="1456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EB2C-D98F-4E1B-A562-A542716D4D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0FF9-602C-4A67-BB15-4EC0F64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6510-E278-48EA-A629-B354F878F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0FF9-602C-4A67-BB15-4EC0F647D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https://medium.com/@vishnuvijayanpv/deep-reinforcement-learning-value-functions-dqn-actor-critic-method-backpropagation-through-83a277d8c38d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0FF9-602C-4A67-BB15-4EC0F647D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SHapley Additive exPlanations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0FF9-602C-4A67-BB15-4EC0F647D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0FF9-602C-4A67-BB15-4EC0F647D7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43D5F7-A9FC-433E-B7FB-679556572289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52600" y="0"/>
            <a:ext cx="10443088" cy="838681"/>
            <a:chOff x="1752600" y="1007845"/>
            <a:chExt cx="10443088" cy="838681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2"/>
            <a:srcRect l="23538"/>
            <a:stretch/>
          </p:blipFill>
          <p:spPr>
            <a:xfrm>
              <a:off x="5017270" y="1007845"/>
              <a:ext cx="7178418" cy="8386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2"/>
            <a:srcRect l="18270" r="76860"/>
            <a:stretch/>
          </p:blipFill>
          <p:spPr>
            <a:xfrm>
              <a:off x="1752600" y="1007845"/>
              <a:ext cx="3281296" cy="83868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0" y="0"/>
            <a:ext cx="12195688" cy="838681"/>
            <a:chOff x="0" y="1007845"/>
            <a:chExt cx="12195688" cy="838681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/>
            <a:srcRect l="23538"/>
            <a:stretch/>
          </p:blipFill>
          <p:spPr>
            <a:xfrm>
              <a:off x="5017270" y="1007845"/>
              <a:ext cx="7178418" cy="8386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"/>
            <a:srcRect l="18270" r="76860"/>
            <a:stretch/>
          </p:blipFill>
          <p:spPr>
            <a:xfrm>
              <a:off x="0" y="1007845"/>
              <a:ext cx="5033896" cy="83868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D6D2BD-9DDE-48B8-95A2-524C439B4C61}"/>
              </a:ext>
            </a:extLst>
          </p:cNvPr>
          <p:cNvSpPr txBox="1"/>
          <p:nvPr userDrawn="1"/>
        </p:nvSpPr>
        <p:spPr>
          <a:xfrm>
            <a:off x="0" y="56708"/>
            <a:ext cx="45159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George Mason University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Systems Engineering and Operations Research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88843-7AFD-42FA-85C4-6215CAEDE20F}"/>
              </a:ext>
            </a:extLst>
          </p:cNvPr>
          <p:cNvSpPr txBox="1"/>
          <p:nvPr userDrawn="1"/>
        </p:nvSpPr>
        <p:spPr>
          <a:xfrm>
            <a:off x="8298566" y="56708"/>
            <a:ext cx="37489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Purdue University</a:t>
            </a:r>
          </a:p>
          <a:p>
            <a:pPr algn="r"/>
            <a:r>
              <a:rPr lang="en-US" sz="1600" i="1" dirty="0">
                <a:solidFill>
                  <a:schemeClr val="bg1"/>
                </a:solidFill>
              </a:rPr>
              <a:t>School of Aeronautics and Astronautics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F0C87C-B899-4B30-B4F3-32EA9A0277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4" y="5102552"/>
            <a:ext cx="1762538" cy="11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rdue University - Indiana&amp;#39;s Land Grant University">
            <a:extLst>
              <a:ext uri="{FF2B5EF4-FFF2-40B4-BE49-F238E27FC236}">
                <a16:creationId xmlns:a16="http://schemas.microsoft.com/office/drawing/2014/main" id="{3BB3FA83-ABE6-43B6-907B-09E80BB3C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477202"/>
            <a:ext cx="2421214" cy="7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65" y="1601651"/>
            <a:ext cx="56000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65" y="2425563"/>
            <a:ext cx="56000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01651"/>
            <a:ext cx="55957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425563"/>
            <a:ext cx="55957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3C7F6-1998-4FBE-AEFD-90C5A2F2B8E0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6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04813E-75E4-4E2A-AA56-E109E12AF8DA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706C3-F318-4EC4-8603-DAD8DA15E06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1A0363-4DD0-48C9-9DA4-86CBE6606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1659135"/>
            <a:ext cx="10515601" cy="45178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5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EB22F-FB9A-4487-92C1-024A615502E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706C3-F318-4EC4-8603-DAD8DA15E06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A1BD44-B1E2-45DB-AFD0-EBCB934D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74695"/>
            <a:ext cx="10972800" cy="6217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3629321"/>
            <a:ext cx="9753600" cy="361292"/>
          </a:xfrm>
        </p:spPr>
        <p:txBody>
          <a:bodyPr>
            <a:normAutofit/>
          </a:bodyPr>
          <a:lstStyle>
            <a:lvl1pPr marL="0" indent="0" algn="ctr">
              <a:buNone/>
              <a:defRPr sz="20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Name 1 | Author Name 2 |…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3389214"/>
            <a:ext cx="12192000" cy="79572"/>
            <a:chOff x="0" y="793020"/>
            <a:chExt cx="9144000" cy="79572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0" y="793020"/>
              <a:ext cx="9144000" cy="0"/>
            </a:xfrm>
            <a:prstGeom prst="line">
              <a:avLst/>
            </a:prstGeom>
            <a:ln w="38100">
              <a:gradFill flip="none" rotWithShape="1">
                <a:gsLst>
                  <a:gs pos="50000">
                    <a:schemeClr val="tx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0" y="872592"/>
              <a:ext cx="9144000" cy="0"/>
            </a:xfrm>
            <a:prstGeom prst="line">
              <a:avLst/>
            </a:prstGeom>
            <a:ln w="38100">
              <a:gradFill>
                <a:gsLst>
                  <a:gs pos="50000">
                    <a:srgbClr val="B1810B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3963641"/>
            <a:ext cx="9753600" cy="339373"/>
          </a:xfrm>
        </p:spPr>
        <p:txBody>
          <a:bodyPr>
            <a:normAutofit/>
          </a:bodyPr>
          <a:lstStyle>
            <a:lvl1pPr marL="0" indent="0" algn="ctr">
              <a:buNone/>
              <a:defRPr sz="1800" cap="sm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Month Year</a:t>
            </a:r>
          </a:p>
        </p:txBody>
      </p:sp>
    </p:spTree>
    <p:extLst>
      <p:ext uri="{BB962C8B-B14F-4D97-AF65-F5344CB8AC3E}">
        <p14:creationId xmlns:p14="http://schemas.microsoft.com/office/powerpoint/2010/main" val="116100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2327"/>
            <a:ext cx="10769600" cy="609600"/>
          </a:xfrm>
          <a:noFill/>
        </p:spPr>
        <p:txBody>
          <a:bodyPr tIns="0" bIns="0" anchor="t" anchorCtr="0"/>
          <a:lstStyle>
            <a:lvl1pPr marL="0" indent="0">
              <a:spcBef>
                <a:spcPts val="0"/>
              </a:spcBef>
              <a:buNone/>
              <a:defRPr sz="3200" b="1" i="0" cap="small" spc="120" baseline="0">
                <a:solidFill>
                  <a:schemeClr val="tx1"/>
                </a:solidFill>
                <a:latin typeface="+mj-lt"/>
              </a:defRPr>
            </a:lvl1pPr>
            <a:extLst/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6400" y="914400"/>
            <a:ext cx="10769600" cy="5029200"/>
          </a:xfrm>
        </p:spPr>
        <p:txBody>
          <a:bodyPr/>
          <a:lstStyle>
            <a:lvl1pPr marL="396875" indent="-342900"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200150" indent="-285750">
              <a:buFont typeface="Courier New" panose="02070309020205020404" pitchFamily="49" charset="0"/>
              <a:buChar char="o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7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587089"/>
            <a:ext cx="11502886" cy="470769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170376-ED5A-4780-B7F7-8613FF24361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2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B22D2-3CE0-4DC0-BD81-E1E58B006D5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83F30E-F614-4A4A-832F-B0EF23A5BAFF}"/>
              </a:ext>
            </a:extLst>
          </p:cNvPr>
          <p:cNvGrpSpPr/>
          <p:nvPr userDrawn="1"/>
        </p:nvGrpSpPr>
        <p:grpSpPr>
          <a:xfrm>
            <a:off x="1752600" y="0"/>
            <a:ext cx="10443088" cy="838681"/>
            <a:chOff x="1752600" y="1007845"/>
            <a:chExt cx="10443088" cy="8386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ED4466-86BF-4F69-B459-C4FDDCD10F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3538"/>
            <a:stretch/>
          </p:blipFill>
          <p:spPr>
            <a:xfrm>
              <a:off x="5017270" y="1007845"/>
              <a:ext cx="7178418" cy="8386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14BCF0-4D42-437A-9B2B-94ED9F76A0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8270" r="76860"/>
            <a:stretch/>
          </p:blipFill>
          <p:spPr>
            <a:xfrm>
              <a:off x="1752600" y="1007845"/>
              <a:ext cx="3281296" cy="83868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087C8-D9E7-4658-986C-725665F862F4}"/>
              </a:ext>
            </a:extLst>
          </p:cNvPr>
          <p:cNvGrpSpPr/>
          <p:nvPr userDrawn="1"/>
        </p:nvGrpSpPr>
        <p:grpSpPr>
          <a:xfrm>
            <a:off x="0" y="0"/>
            <a:ext cx="12195688" cy="838681"/>
            <a:chOff x="0" y="1007845"/>
            <a:chExt cx="12195688" cy="8386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B3E9A0-0951-4B17-BB9F-8D742284DE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3538"/>
            <a:stretch/>
          </p:blipFill>
          <p:spPr>
            <a:xfrm>
              <a:off x="5017270" y="1007845"/>
              <a:ext cx="7178418" cy="83868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1449A1-2851-41AE-BAED-AD9CE26DC6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8270" r="76860"/>
            <a:stretch/>
          </p:blipFill>
          <p:spPr>
            <a:xfrm>
              <a:off x="0" y="1007845"/>
              <a:ext cx="5033896" cy="83868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86A1E3B-D1E9-4B46-B256-4D457C05B8C8}"/>
              </a:ext>
            </a:extLst>
          </p:cNvPr>
          <p:cNvSpPr txBox="1"/>
          <p:nvPr userDrawn="1"/>
        </p:nvSpPr>
        <p:spPr>
          <a:xfrm>
            <a:off x="0" y="56708"/>
            <a:ext cx="45159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George Mason University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Systems Engineering and Operations Research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393194-A227-4F1C-B46F-57E716777B59}"/>
              </a:ext>
            </a:extLst>
          </p:cNvPr>
          <p:cNvSpPr txBox="1"/>
          <p:nvPr userDrawn="1"/>
        </p:nvSpPr>
        <p:spPr>
          <a:xfrm>
            <a:off x="8298566" y="56708"/>
            <a:ext cx="37489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Purdue University</a:t>
            </a:r>
          </a:p>
          <a:p>
            <a:pPr algn="r"/>
            <a:r>
              <a:rPr lang="en-US" sz="1600" i="1" dirty="0">
                <a:solidFill>
                  <a:schemeClr val="bg1"/>
                </a:solidFill>
              </a:rPr>
              <a:t>School of Aeronautics and Astronautics</a:t>
            </a:r>
          </a:p>
        </p:txBody>
      </p:sp>
    </p:spTree>
    <p:extLst>
      <p:ext uri="{BB962C8B-B14F-4D97-AF65-F5344CB8AC3E}">
        <p14:creationId xmlns:p14="http://schemas.microsoft.com/office/powerpoint/2010/main" val="127258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65" y="1600341"/>
            <a:ext cx="5622235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600341"/>
            <a:ext cx="5622236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6CEA7-0F29-4F8E-9725-9C9BD3EA5240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6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65" y="1601651"/>
            <a:ext cx="56000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65" y="2425563"/>
            <a:ext cx="560001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01651"/>
            <a:ext cx="55957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425563"/>
            <a:ext cx="559573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1823D-AD64-42D6-8200-3739799DCD97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9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B73DF-A6CF-43B0-A40E-DF1645962C46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7C669-5B43-46EB-BFD1-249B8D32A450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3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7C6991-2E5E-42AB-92C1-377CFC4CEA5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3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818AB-BBF6-4C0C-ABCC-32AC08B1BDF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GMU-Purdue – Sandia A4H Filed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557" y="1587089"/>
            <a:ext cx="11502886" cy="470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85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F18AB-F6AA-42C7-B399-233883FDFAD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9/14/2022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83489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Purdue – Sandia Project Update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 userDrawn="1"/>
        </p:nvGrpSpPr>
        <p:grpSpPr>
          <a:xfrm>
            <a:off x="-3629" y="6415310"/>
            <a:ext cx="12192000" cy="50802"/>
            <a:chOff x="-3629" y="5965371"/>
            <a:chExt cx="12192000" cy="50802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3629" y="5965371"/>
              <a:ext cx="121920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3629" y="6016173"/>
              <a:ext cx="12192000" cy="0"/>
            </a:xfrm>
            <a:prstGeom prst="line">
              <a:avLst/>
            </a:prstGeom>
            <a:ln w="28575">
              <a:solidFill>
                <a:srgbClr val="B18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83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marL="91440"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z@gm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tiff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11" Type="http://schemas.openxmlformats.org/officeDocument/2006/relationships/image" Target="../media/image56.jpeg"/><Relationship Id="rId5" Type="http://schemas.openxmlformats.org/officeDocument/2006/relationships/image" Target="../media/image50.jpeg"/><Relationship Id="rId10" Type="http://schemas.openxmlformats.org/officeDocument/2006/relationships/image" Target="../media/image55.jpeg"/><Relationship Id="rId4" Type="http://schemas.openxmlformats.org/officeDocument/2006/relationships/image" Target="../media/image49.jpeg"/><Relationship Id="rId9" Type="http://schemas.openxmlformats.org/officeDocument/2006/relationships/image" Target="../media/image5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2" Type="http://schemas.openxmlformats.org/officeDocument/2006/relationships/image" Target="../media/image8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1774739"/>
          </a:xfrm>
        </p:spPr>
        <p:txBody>
          <a:bodyPr>
            <a:normAutofit/>
          </a:bodyPr>
          <a:lstStyle/>
          <a:p>
            <a:r>
              <a:rPr lang="en-US" sz="4400" dirty="0"/>
              <a:t>Explainable AI and Deep Reinforcement</a:t>
            </a:r>
            <a:r>
              <a:rPr lang="fr-FR" sz="4400" dirty="0"/>
              <a:t> Learning for Novel </a:t>
            </a:r>
            <a:r>
              <a:rPr lang="fr-FR" sz="4400" dirty="0" err="1"/>
              <a:t>Hypersonic</a:t>
            </a:r>
            <a:r>
              <a:rPr lang="fr-FR" sz="4400" dirty="0"/>
              <a:t> </a:t>
            </a:r>
            <a:r>
              <a:rPr lang="en-US" sz="4400" dirty="0"/>
              <a:t>Maneuvers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098" y="3219654"/>
            <a:ext cx="3518115" cy="6874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Dr. Ali K. Raz</a:t>
            </a:r>
            <a:endParaRPr lang="en-US" dirty="0"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en-US" dirty="0"/>
              <a:t>Assistant Professor</a:t>
            </a:r>
            <a:endParaRPr lang="en-US" dirty="0"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araz@gmu.edu</a:t>
            </a:r>
            <a:endParaRPr lang="en-US" dirty="0"/>
          </a:p>
          <a:p>
            <a:pPr algn="l">
              <a:spcBef>
                <a:spcPts val="0"/>
              </a:spcBef>
            </a:pPr>
            <a:endParaRPr lang="en-US" sz="2000" dirty="0"/>
          </a:p>
          <a:p>
            <a:pPr algn="l">
              <a:spcBef>
                <a:spcPts val="0"/>
              </a:spcBef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6B57-EA6E-400B-8B5F-7336FB9E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1A3-6FC8-4AEE-BC85-80153E98E266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B46E1-F9E7-804C-95B6-2199522158B7}"/>
              </a:ext>
            </a:extLst>
          </p:cNvPr>
          <p:cNvSpPr txBox="1">
            <a:spLocks/>
          </p:cNvSpPr>
          <p:nvPr/>
        </p:nvSpPr>
        <p:spPr>
          <a:xfrm>
            <a:off x="8711083" y="3219654"/>
            <a:ext cx="3396941" cy="6970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/>
              <a:t>Dr. Kris Ezra</a:t>
            </a:r>
            <a:endParaRPr lang="en-US" dirty="0"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en-US" dirty="0"/>
              <a:t>Research Scientist</a:t>
            </a:r>
            <a:endParaRPr lang="en-US" dirty="0"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en-US" dirty="0"/>
              <a:t>kris@purdue.edu</a:t>
            </a:r>
            <a:endParaRPr lang="en-US" dirty="0">
              <a:cs typeface="Arial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9B48077-7597-7A43-824F-661E51FCE4AA}"/>
              </a:ext>
            </a:extLst>
          </p:cNvPr>
          <p:cNvSpPr txBox="1">
            <a:spLocks/>
          </p:cNvSpPr>
          <p:nvPr/>
        </p:nvSpPr>
        <p:spPr>
          <a:xfrm>
            <a:off x="4197213" y="3219654"/>
            <a:ext cx="4513870" cy="6970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/>
              <a:t>Dr. Kyle Williams</a:t>
            </a:r>
            <a:endParaRPr lang="en-US" dirty="0"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en-US" u="sng" dirty="0"/>
              <a:t>Principal Technical Staff</a:t>
            </a:r>
          </a:p>
          <a:p>
            <a:pPr algn="l">
              <a:spcBef>
                <a:spcPts val="0"/>
              </a:spcBef>
            </a:pPr>
            <a:r>
              <a:rPr lang="en-US" u="sng" dirty="0"/>
              <a:t>kwilli2@sandia.gov</a:t>
            </a:r>
            <a:endParaRPr lang="en-US" u="sng" dirty="0">
              <a:cs typeface="Arial"/>
            </a:endParaRPr>
          </a:p>
          <a:p>
            <a:pPr algn="l">
              <a:spcBef>
                <a:spcPts val="0"/>
              </a:spcBef>
            </a:pPr>
            <a:endParaRPr lang="en-US" sz="2800" dirty="0"/>
          </a:p>
        </p:txBody>
      </p:sp>
      <p:pic>
        <p:nvPicPr>
          <p:cNvPr id="4" name="Picture 2" descr="Sandia National Laboratories - Wikipedia">
            <a:extLst>
              <a:ext uri="{FF2B5EF4-FFF2-40B4-BE49-F238E27FC236}">
                <a16:creationId xmlns:a16="http://schemas.microsoft.com/office/drawing/2014/main" id="{DFC6D24D-C1DE-4441-98CA-89229DE1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35" y="5401858"/>
            <a:ext cx="2082890" cy="8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A2E54-89F1-EC5A-9FDB-83991854F37B}"/>
              </a:ext>
            </a:extLst>
          </p:cNvPr>
          <p:cNvSpPr txBox="1"/>
          <p:nvPr/>
        </p:nvSpPr>
        <p:spPr>
          <a:xfrm>
            <a:off x="4589099" y="477727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Sandia Field Day 2022</a:t>
            </a:r>
          </a:p>
        </p:txBody>
      </p:sp>
    </p:spTree>
    <p:extLst>
      <p:ext uri="{BB962C8B-B14F-4D97-AF65-F5344CB8AC3E}">
        <p14:creationId xmlns:p14="http://schemas.microsoft.com/office/powerpoint/2010/main" val="167063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FECA-8A83-4C75-85D6-1B404CF42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6675" y="691060"/>
            <a:ext cx="3067924" cy="4628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RL Training Setup</a:t>
            </a:r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E753-11F1-4AE9-B3C5-86FC10CF89A1}"/>
              </a:ext>
            </a:extLst>
          </p:cNvPr>
          <p:cNvSpPr txBox="1"/>
          <p:nvPr/>
        </p:nvSpPr>
        <p:spPr>
          <a:xfrm rot="16200000">
            <a:off x="118986" y="398827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Reward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D679789-D704-48B3-BE3F-367E21817E16}"/>
              </a:ext>
            </a:extLst>
          </p:cNvPr>
          <p:cNvSpPr txBox="1">
            <a:spLocks/>
          </p:cNvSpPr>
          <p:nvPr/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B0C01A3-6FC8-4AEE-BC85-80153E98E266}" type="slidenum">
              <a:rPr lang="en-US" sz="1400" smtClean="0">
                <a:solidFill>
                  <a:prstClr val="black"/>
                </a:solidFill>
                <a:latin typeface="Arial"/>
              </a:rPr>
              <a:pPr algn="r">
                <a:defRPr/>
              </a:pPr>
              <a:t>10</a:t>
            </a:fld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967494-5512-4287-8C36-EB449D61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151130"/>
            <a:ext cx="4994140" cy="363822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50D8574-D776-4EBA-983C-E36EA9B82798}"/>
              </a:ext>
            </a:extLst>
          </p:cNvPr>
          <p:cNvSpPr txBox="1">
            <a:spLocks/>
          </p:cNvSpPr>
          <p:nvPr/>
        </p:nvSpPr>
        <p:spPr>
          <a:xfrm>
            <a:off x="7752476" y="688293"/>
            <a:ext cx="3067924" cy="462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9687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</a:rPr>
              <a:t>RL Hyperparameters</a:t>
            </a:r>
          </a:p>
          <a:p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F38E8-6135-407D-B384-717024ABF1D6}"/>
              </a:ext>
            </a:extLst>
          </p:cNvPr>
          <p:cNvSpPr txBox="1"/>
          <p:nvPr/>
        </p:nvSpPr>
        <p:spPr>
          <a:xfrm>
            <a:off x="683567" y="4627329"/>
            <a:ext cx="5831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</a:t>
            </a:r>
            <a:r>
              <a:rPr lang="en-US" sz="1800" b="0" i="0" u="none" strike="noStrike" baseline="0" dirty="0">
                <a:latin typeface="NimbusRomNo9L-ReguItal"/>
              </a:rPr>
              <a:t>Optuna </a:t>
            </a:r>
            <a:r>
              <a:rPr lang="en-US" sz="1800" b="0" i="0" u="none" strike="noStrike" baseline="0" dirty="0">
                <a:latin typeface="NimbusRomNo9L-Regu"/>
              </a:rPr>
              <a:t>package for Python was used to optimize the hyperparameters governing the PPO training.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Using 64 trials with 200,000 steps was sufficient to produce good hyperparameters for training. After optimizing the hyperparameters, the DNN was trained for 500,000 episodes.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A8AE37-AF8E-4445-A5DB-7FCF2C8AFA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Reinforcement Learning Training Configuration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3824FF2-8E8A-7D48-A913-B93B87EAA526}"/>
              </a:ext>
            </a:extLst>
          </p:cNvPr>
          <p:cNvGraphicFramePr>
            <a:graphicFrameLocks noGrp="1"/>
          </p:cNvGraphicFramePr>
          <p:nvPr/>
        </p:nvGraphicFramePr>
        <p:xfrm>
          <a:off x="7533664" y="1151130"/>
          <a:ext cx="3286736" cy="48158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64646">
                  <a:extLst>
                    <a:ext uri="{9D8B030D-6E8A-4147-A177-3AD203B41FA5}">
                      <a16:colId xmlns:a16="http://schemas.microsoft.com/office/drawing/2014/main" val="1179415976"/>
                    </a:ext>
                  </a:extLst>
                </a:gridCol>
                <a:gridCol w="1022090">
                  <a:extLst>
                    <a:ext uri="{9D8B030D-6E8A-4147-A177-3AD203B41FA5}">
                      <a16:colId xmlns:a16="http://schemas.microsoft.com/office/drawing/2014/main" val="968162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6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batch_size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n_steps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1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learning_rate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6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ent_coeff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clip_range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n_epochs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7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gae_lambda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max_grad_norm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vf_coef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4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net_arch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activation_fn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5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63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FECA-8A83-4C75-85D6-1B404CF42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444" y="854648"/>
            <a:ext cx="11557146" cy="2514600"/>
          </a:xfrm>
        </p:spPr>
        <p:txBody>
          <a:bodyPr>
            <a:normAutofit/>
          </a:bodyPr>
          <a:lstStyle/>
          <a:p>
            <a:pPr marL="53975" indent="0">
              <a:buNone/>
            </a:pPr>
            <a:r>
              <a:rPr lang="en-US" b="1" dirty="0"/>
              <a:t>RL training</a:t>
            </a:r>
          </a:p>
          <a:p>
            <a:pPr lvl="1"/>
            <a:r>
              <a:rPr lang="en-US" dirty="0"/>
              <a:t>Provides AoA commands to guide the vehicle to a pre-determined safe altitude</a:t>
            </a:r>
          </a:p>
          <a:p>
            <a:pPr lvl="1"/>
            <a:r>
              <a:rPr lang="en-US" dirty="0"/>
              <a:t>Included randomly sampling vehicle initial conditions </a:t>
            </a:r>
          </a:p>
          <a:p>
            <a:pPr lvl="1"/>
            <a:r>
              <a:rPr lang="en-US" dirty="0"/>
              <a:t>Completed after 500k episodes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D679789-D704-48B3-BE3F-367E21817E16}"/>
              </a:ext>
            </a:extLst>
          </p:cNvPr>
          <p:cNvSpPr txBox="1">
            <a:spLocks/>
          </p:cNvSpPr>
          <p:nvPr/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B0C01A3-6FC8-4AEE-BC85-80153E98E266}" type="slidenum">
              <a:rPr lang="en-US" sz="1400" smtClean="0">
                <a:solidFill>
                  <a:prstClr val="black"/>
                </a:solidFill>
                <a:latin typeface="Arial"/>
              </a:rPr>
              <a:pPr algn="r">
                <a:defRPr/>
              </a:pPr>
              <a:t>11</a:t>
            </a:fld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0E8F3-E9A9-43FC-83A7-96881CB5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56" y="2258329"/>
            <a:ext cx="4230534" cy="2701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9A00A-E995-4401-82F9-947D2E95C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2" t="5856" r="9294" b="4148"/>
          <a:stretch/>
        </p:blipFill>
        <p:spPr>
          <a:xfrm>
            <a:off x="544287" y="2174810"/>
            <a:ext cx="5947955" cy="4151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BDA2B-DBE4-4C6B-8960-2EE7509875ED}"/>
              </a:ext>
            </a:extLst>
          </p:cNvPr>
          <p:cNvSpPr txBox="1"/>
          <p:nvPr/>
        </p:nvSpPr>
        <p:spPr>
          <a:xfrm>
            <a:off x="7432007" y="5447041"/>
            <a:ext cx="4215706" cy="36933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AoA commands issued by the RL agent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89F600-F716-4952-ACE9-24460AD4303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938123" y="5233528"/>
            <a:ext cx="1493884" cy="39817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F84AB4-868B-424D-BA01-5E9AF445E77E}"/>
              </a:ext>
            </a:extLst>
          </p:cNvPr>
          <p:cNvSpPr txBox="1"/>
          <p:nvPr/>
        </p:nvSpPr>
        <p:spPr>
          <a:xfrm>
            <a:off x="7432007" y="2002423"/>
            <a:ext cx="465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Sufficient cumulative reward of +30 to train policy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F86B19-806D-A444-A39A-0BBD96DEB6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RL Results: Nominal Case (Vehicle Descent From 30 km to 3 km)</a:t>
            </a:r>
          </a:p>
        </p:txBody>
      </p:sp>
    </p:spTree>
    <p:extLst>
      <p:ext uri="{BB962C8B-B14F-4D97-AF65-F5344CB8AC3E}">
        <p14:creationId xmlns:p14="http://schemas.microsoft.com/office/powerpoint/2010/main" val="17297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BCD1-8F6F-406C-A115-410E84F3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66848"/>
            <a:ext cx="8198072" cy="707571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Need for RL Test and Evaluation (T&amp;E)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5F5B-FF8D-4B96-BEB0-911CD94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059181"/>
            <a:ext cx="7554681" cy="5335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800" b="1" dirty="0">
                <a:ea typeface="+mn-lt"/>
                <a:cs typeface="+mn-lt"/>
              </a:rPr>
              <a:t>Once trained, an RL agent is a Deep Neural Network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Well-established</a:t>
            </a:r>
            <a:r>
              <a:rPr lang="en-US" dirty="0"/>
              <a:t> performance outcomes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Limited characterization </a:t>
            </a:r>
            <a:r>
              <a:rPr lang="en-US" dirty="0"/>
              <a:t>of performance bounds due to variations and uncertanities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Limited explanation </a:t>
            </a:r>
            <a:r>
              <a:rPr lang="en-US" dirty="0"/>
              <a:t>of black-box decision-making logic </a:t>
            </a:r>
          </a:p>
          <a:p>
            <a:pPr lvl="1">
              <a:spcAft>
                <a:spcPts val="1200"/>
              </a:spcAft>
            </a:pPr>
            <a:endParaRPr lang="en-US" dirty="0"/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800" b="1" dirty="0">
                <a:ea typeface="+mn-lt"/>
                <a:cs typeface="+mn-lt"/>
              </a:rPr>
              <a:t>Status-Quo of RL Testing: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Strong focus </a:t>
            </a:r>
            <a:r>
              <a:rPr lang="en-US" dirty="0"/>
              <a:t>on RL implementation and comparing learning policies in different application domains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Selective demonstration</a:t>
            </a:r>
            <a:r>
              <a:rPr lang="en-US" dirty="0"/>
              <a:t> of test cases, mostly based on Monte Carlo simulation and user selected variations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Limited evaluation </a:t>
            </a:r>
            <a:r>
              <a:rPr lang="en-US" dirty="0"/>
              <a:t>of acceptable and unacceptable performance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E5298-BED5-453A-9C88-2B71F4CE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Deep Reinforcement Learning: Value Functions, DQN, Actor-Critic method,  Back-propagation through stochastic functions | by Vishnu Vijayan PV |  Medium">
            <a:extLst>
              <a:ext uri="{FF2B5EF4-FFF2-40B4-BE49-F238E27FC236}">
                <a16:creationId xmlns:a16="http://schemas.microsoft.com/office/drawing/2014/main" id="{48FCCF25-119D-4FDC-B24B-5A34CEDB4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85" y="213035"/>
            <a:ext cx="4180115" cy="19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38208B-3448-4C75-9475-910D4E7E2DC4}"/>
              </a:ext>
            </a:extLst>
          </p:cNvPr>
          <p:cNvSpPr/>
          <p:nvPr/>
        </p:nvSpPr>
        <p:spPr>
          <a:xfrm>
            <a:off x="7489368" y="2485831"/>
            <a:ext cx="4702631" cy="39089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85B6D-8714-494F-8B16-79DE797F51D5}"/>
              </a:ext>
            </a:extLst>
          </p:cNvPr>
          <p:cNvSpPr txBox="1"/>
          <p:nvPr/>
        </p:nvSpPr>
        <p:spPr>
          <a:xfrm>
            <a:off x="7686682" y="2501668"/>
            <a:ext cx="4373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Systems Engineering Perspective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Example T&amp;E Questions to 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749C0-6D3A-45E7-980D-4D7643710ACA}"/>
              </a:ext>
            </a:extLst>
          </p:cNvPr>
          <p:cNvSpPr txBox="1"/>
          <p:nvPr/>
        </p:nvSpPr>
        <p:spPr>
          <a:xfrm>
            <a:off x="7489366" y="3301643"/>
            <a:ext cx="460970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What is the impact of variations in environment, observed states, and action space on the RL performance?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How does the input (i.e., observed state) influence RL decision making?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How does RL respond to modeled (i.e., included in training) and unmodeled uncertanities?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How does the array of  RL solutions compare to other accepted solutions?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3C0105A-5C3E-435E-A228-10126276D581}"/>
              </a:ext>
            </a:extLst>
          </p:cNvPr>
          <p:cNvSpPr/>
          <p:nvPr/>
        </p:nvSpPr>
        <p:spPr>
          <a:xfrm>
            <a:off x="9753600" y="2166257"/>
            <a:ext cx="642257" cy="31957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CE726-FC00-2D47-A498-631E224D1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0" y="776922"/>
            <a:ext cx="12011831" cy="50019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F1BC-0204-46C6-ACFF-03E6F0C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827DF1-FC5D-094F-83CB-104123DF0B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(TC-2) Three Part T&amp;E Framework for RL</a:t>
            </a:r>
          </a:p>
        </p:txBody>
      </p:sp>
    </p:spTree>
    <p:extLst>
      <p:ext uri="{BB962C8B-B14F-4D97-AF65-F5344CB8AC3E}">
        <p14:creationId xmlns:p14="http://schemas.microsoft.com/office/powerpoint/2010/main" val="116923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AE71-F2DE-4C59-952E-2CEA59BF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4029"/>
          </a:xfrm>
        </p:spPr>
        <p:txBody>
          <a:bodyPr/>
          <a:lstStyle/>
          <a:p>
            <a:r>
              <a:rPr lang="en-US" dirty="0"/>
              <a:t>Robustness Testing of RL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DBE3-9467-4F35-83D8-98907784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5" y="923060"/>
            <a:ext cx="11502886" cy="47076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Purpose: </a:t>
            </a:r>
            <a:r>
              <a:rPr lang="en-US" dirty="0"/>
              <a:t>Identify sources of variation in RL problem space and quantify the impact on RL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04E5-8328-4B0D-922D-F576B837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9FE9-A22E-4A42-86EE-9FF6E300BC73}"/>
              </a:ext>
            </a:extLst>
          </p:cNvPr>
          <p:cNvSpPr txBox="1"/>
          <p:nvPr/>
        </p:nvSpPr>
        <p:spPr>
          <a:xfrm>
            <a:off x="646729" y="2055636"/>
            <a:ext cx="454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General Sources of Variations in 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17819-F975-4F4F-B5D7-A8967422B5AB}"/>
              </a:ext>
            </a:extLst>
          </p:cNvPr>
          <p:cNvSpPr txBox="1"/>
          <p:nvPr/>
        </p:nvSpPr>
        <p:spPr>
          <a:xfrm>
            <a:off x="6306744" y="2055636"/>
            <a:ext cx="540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Derived Test Cases for High-Speed Vehicle RL Solution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449564-E5D7-8F4A-A3D3-BDE2A7330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72209"/>
              </p:ext>
            </p:extLst>
          </p:nvPr>
        </p:nvGraphicFramePr>
        <p:xfrm>
          <a:off x="105103" y="2612620"/>
          <a:ext cx="5625137" cy="3048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32108">
                  <a:extLst>
                    <a:ext uri="{9D8B030D-6E8A-4147-A177-3AD203B41FA5}">
                      <a16:colId xmlns:a16="http://schemas.microsoft.com/office/drawing/2014/main" val="1179415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8162442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819655663"/>
                    </a:ext>
                  </a:extLst>
                </a:gridCol>
              </a:tblGrid>
              <a:tr h="258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Nature of Variation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Modeling Approach for Robustness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36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Initial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Latin Hypercube Sampling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Monte Carlo Simulations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Design of Experiments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7168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Action Space/</a:t>
                      </a:r>
                    </a:p>
                    <a:p>
                      <a:pPr algn="ctr"/>
                      <a:r>
                        <a:rPr lang="en-US" sz="1600" b="1" dirty="0"/>
                        <a:t>State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Tolerance and 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Expected probability distribution with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0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b="1" dirty="0"/>
                        <a:t>State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Impulses and Hard Overs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Expected magnitude and time 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8512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174228-8905-4B4E-AC2C-D023CF73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48995"/>
              </p:ext>
            </p:extLst>
          </p:nvPr>
        </p:nvGraphicFramePr>
        <p:xfrm>
          <a:off x="6116795" y="2836140"/>
          <a:ext cx="5865218" cy="2824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67094">
                  <a:extLst>
                    <a:ext uri="{9D8B030D-6E8A-4147-A177-3AD203B41FA5}">
                      <a16:colId xmlns:a16="http://schemas.microsoft.com/office/drawing/2014/main" val="968162442"/>
                    </a:ext>
                  </a:extLst>
                </a:gridCol>
                <a:gridCol w="4698124">
                  <a:extLst>
                    <a:ext uri="{9D8B030D-6E8A-4147-A177-3AD203B41FA5}">
                      <a16:colId xmlns:a16="http://schemas.microsoft.com/office/drawing/2014/main" val="819655663"/>
                    </a:ext>
                  </a:extLst>
                </a:gridCol>
              </a:tblGrid>
              <a:tr h="2588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36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Individually vary environment Initial Conditions (ICs) (i.e., altitude, velocity, and FPA) to examine RL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Quantify performance bounds on ICs variations with Latin Hypercube Sampling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Sensitivity to impulses on the action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8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Sensitivity to random variations in the action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6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Sensitivity to impulses on the state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4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Sensitivity to random variations in the state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519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42DDE7C-8866-4769-84C9-013A8C5AF5CA}"/>
              </a:ext>
            </a:extLst>
          </p:cNvPr>
          <p:cNvSpPr/>
          <p:nvPr/>
        </p:nvSpPr>
        <p:spPr>
          <a:xfrm>
            <a:off x="5735795" y="4084148"/>
            <a:ext cx="381000" cy="3048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00E4-91B2-4EA7-B5F4-8FD5263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6686"/>
          </a:xfrm>
        </p:spPr>
        <p:txBody>
          <a:bodyPr/>
          <a:lstStyle/>
          <a:p>
            <a:r>
              <a:rPr lang="en-US" dirty="0"/>
              <a:t>Robustness Testing Results (TC-1 and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DFD1-62BD-4374-9B3D-D98578C7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1DAB-A5DE-40F4-8828-C2D1B0EB311A}"/>
              </a:ext>
            </a:extLst>
          </p:cNvPr>
          <p:cNvSpPr txBox="1"/>
          <p:nvPr/>
        </p:nvSpPr>
        <p:spPr>
          <a:xfrm>
            <a:off x="354036" y="812114"/>
            <a:ext cx="54989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TC-1 Modeling Approach: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RL agent by randomly sampling ICs with pre-defined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shown for 30% variations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AA9EC-3EF2-4611-9915-C7269981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5" y="2043220"/>
            <a:ext cx="5082207" cy="3864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594CC-DE03-4A03-BD98-5DE0311B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78" y="1977757"/>
            <a:ext cx="6134956" cy="3600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300A7-43ED-4AAD-AE0F-2D5DA7D98540}"/>
              </a:ext>
            </a:extLst>
          </p:cNvPr>
          <p:cNvSpPr txBox="1"/>
          <p:nvPr/>
        </p:nvSpPr>
        <p:spPr>
          <a:xfrm>
            <a:off x="256749" y="5930536"/>
            <a:ext cx="56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Safe target altitude not reached from higher altitudes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53E7F-A6D3-49D0-AEB3-55398A088B35}"/>
              </a:ext>
            </a:extLst>
          </p:cNvPr>
          <p:cNvSpPr txBox="1"/>
          <p:nvPr/>
        </p:nvSpPr>
        <p:spPr>
          <a:xfrm>
            <a:off x="6071459" y="812114"/>
            <a:ext cx="59493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TC-2 Modeling Approach: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Latin Hypercube Sample to generate IC samples outside training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show fractions of successful trajectories per 50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DEA72-331D-4556-8815-8C44CF35870A}"/>
              </a:ext>
            </a:extLst>
          </p:cNvPr>
          <p:cNvSpPr txBox="1"/>
          <p:nvPr/>
        </p:nvSpPr>
        <p:spPr>
          <a:xfrm>
            <a:off x="111021" y="6512162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 for additional test cases in backup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338B8-E311-4090-AF3E-89475AE27C2B}"/>
              </a:ext>
            </a:extLst>
          </p:cNvPr>
          <p:cNvSpPr txBox="1"/>
          <p:nvPr/>
        </p:nvSpPr>
        <p:spPr>
          <a:xfrm>
            <a:off x="6615066" y="593053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 success only within 5% of altitude variation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4E79C0-586B-4D6A-B593-4BB037EAA789}"/>
              </a:ext>
            </a:extLst>
          </p:cNvPr>
          <p:cNvSpPr/>
          <p:nvPr/>
        </p:nvSpPr>
        <p:spPr>
          <a:xfrm>
            <a:off x="6422571" y="4735286"/>
            <a:ext cx="1709058" cy="3374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2E74079-3C95-427B-98F9-0CA40EC8565C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5926831" y="5426967"/>
            <a:ext cx="1183974" cy="19249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EABAE09-27C7-EC4D-99B0-D7E7F1B473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Post-Hoc Analysis Approaches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FD3D13-C0F3-9149-AF6B-937FFB5E53F2}"/>
              </a:ext>
            </a:extLst>
          </p:cNvPr>
          <p:cNvGrpSpPr/>
          <p:nvPr/>
        </p:nvGrpSpPr>
        <p:grpSpPr>
          <a:xfrm>
            <a:off x="2602408" y="751114"/>
            <a:ext cx="6987184" cy="5534072"/>
            <a:chOff x="1346664" y="1093439"/>
            <a:chExt cx="6448963" cy="5004572"/>
          </a:xfrm>
        </p:grpSpPr>
        <p:sp>
          <p:nvSpPr>
            <p:cNvPr id="13" name="Shape 1317">
              <a:extLst>
                <a:ext uri="{FF2B5EF4-FFF2-40B4-BE49-F238E27FC236}">
                  <a16:creationId xmlns:a16="http://schemas.microsoft.com/office/drawing/2014/main" id="{01C1565E-42F2-C949-BD50-1C98C0A9B8D8}"/>
                </a:ext>
              </a:extLst>
            </p:cNvPr>
            <p:cNvSpPr/>
            <p:nvPr/>
          </p:nvSpPr>
          <p:spPr>
            <a:xfrm>
              <a:off x="3807726" y="1093439"/>
              <a:ext cx="1528548" cy="69816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2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Post-Hoc Analysis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7D3F9A-0241-8A48-9BAF-3A84C4074EE8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2185152" y="1791599"/>
              <a:ext cx="2386848" cy="492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hape 1317">
              <a:extLst>
                <a:ext uri="{FF2B5EF4-FFF2-40B4-BE49-F238E27FC236}">
                  <a16:creationId xmlns:a16="http://schemas.microsoft.com/office/drawing/2014/main" id="{3ED2ECB4-A236-EE4A-9A25-C45C4B697198}"/>
                </a:ext>
              </a:extLst>
            </p:cNvPr>
            <p:cNvSpPr/>
            <p:nvPr/>
          </p:nvSpPr>
          <p:spPr>
            <a:xfrm>
              <a:off x="1403441" y="2283844"/>
              <a:ext cx="1563421" cy="329623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Visualization</a:t>
              </a:r>
            </a:p>
          </p:txBody>
        </p:sp>
        <p:sp>
          <p:nvSpPr>
            <p:cNvPr id="16" name="Shape 1317">
              <a:extLst>
                <a:ext uri="{FF2B5EF4-FFF2-40B4-BE49-F238E27FC236}">
                  <a16:creationId xmlns:a16="http://schemas.microsoft.com/office/drawing/2014/main" id="{5A488416-7BAD-DC46-9F6B-BC36F86233F3}"/>
                </a:ext>
              </a:extLst>
            </p:cNvPr>
            <p:cNvSpPr/>
            <p:nvPr/>
          </p:nvSpPr>
          <p:spPr>
            <a:xfrm>
              <a:off x="1346664" y="3432267"/>
              <a:ext cx="1676973" cy="698159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Model Simplification</a:t>
              </a:r>
            </a:p>
          </p:txBody>
        </p:sp>
        <p:sp>
          <p:nvSpPr>
            <p:cNvPr id="17" name="Shape 1317">
              <a:extLst>
                <a:ext uri="{FF2B5EF4-FFF2-40B4-BE49-F238E27FC236}">
                  <a16:creationId xmlns:a16="http://schemas.microsoft.com/office/drawing/2014/main" id="{D17D257F-121F-8A4C-9EDE-D2E7F0DC4C7A}"/>
                </a:ext>
              </a:extLst>
            </p:cNvPr>
            <p:cNvSpPr/>
            <p:nvPr/>
          </p:nvSpPr>
          <p:spPr>
            <a:xfrm>
              <a:off x="2363459" y="4541234"/>
              <a:ext cx="1676973" cy="698159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Text Explanations</a:t>
              </a:r>
            </a:p>
          </p:txBody>
        </p:sp>
        <p:sp>
          <p:nvSpPr>
            <p:cNvPr id="18" name="Shape 1317">
              <a:extLst>
                <a:ext uri="{FF2B5EF4-FFF2-40B4-BE49-F238E27FC236}">
                  <a16:creationId xmlns:a16="http://schemas.microsoft.com/office/drawing/2014/main" id="{45B3C3E7-0DFC-E54B-B98E-BC495D2AFC8F}"/>
                </a:ext>
              </a:extLst>
            </p:cNvPr>
            <p:cNvSpPr/>
            <p:nvPr/>
          </p:nvSpPr>
          <p:spPr>
            <a:xfrm>
              <a:off x="6156058" y="2909268"/>
              <a:ext cx="1639569" cy="643638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Explanations by Example</a:t>
              </a:r>
            </a:p>
          </p:txBody>
        </p:sp>
        <p:sp>
          <p:nvSpPr>
            <p:cNvPr id="19" name="Shape 1317">
              <a:extLst>
                <a:ext uri="{FF2B5EF4-FFF2-40B4-BE49-F238E27FC236}">
                  <a16:creationId xmlns:a16="http://schemas.microsoft.com/office/drawing/2014/main" id="{3CD29C7B-0C41-3546-8D62-C89665C5F798}"/>
                </a:ext>
              </a:extLst>
            </p:cNvPr>
            <p:cNvSpPr/>
            <p:nvPr/>
          </p:nvSpPr>
          <p:spPr>
            <a:xfrm>
              <a:off x="3807726" y="5500705"/>
              <a:ext cx="1462510" cy="595835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 Importance</a:t>
              </a:r>
            </a:p>
          </p:txBody>
        </p:sp>
        <p:sp>
          <p:nvSpPr>
            <p:cNvPr id="20" name="Shape 1317">
              <a:extLst>
                <a:ext uri="{FF2B5EF4-FFF2-40B4-BE49-F238E27FC236}">
                  <a16:creationId xmlns:a16="http://schemas.microsoft.com/office/drawing/2014/main" id="{9243BD1D-2BC0-6E48-BAAD-354066303351}"/>
                </a:ext>
              </a:extLst>
            </p:cNvPr>
            <p:cNvSpPr/>
            <p:nvPr/>
          </p:nvSpPr>
          <p:spPr>
            <a:xfrm>
              <a:off x="5336274" y="4192564"/>
              <a:ext cx="1639569" cy="698158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Local Explanations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DB5624-E1E0-894F-BBF1-F20E7B410054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2185151" y="1791599"/>
              <a:ext cx="2386849" cy="1640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3D263A-1CFD-6A4C-BC5E-E8FEBC9F44D9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3201946" y="1791599"/>
              <a:ext cx="1370054" cy="2749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8007A1-EF9E-F949-91AA-B7604BB7927B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4538981" y="1791599"/>
              <a:ext cx="33019" cy="3709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F94B75-B3AF-804A-B9CE-831064691166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4572000" y="1791599"/>
              <a:ext cx="2403843" cy="1117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4A4991E-5101-2C4B-A2C4-DA1D25FBA631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4572000" y="1791599"/>
              <a:ext cx="1584059" cy="2400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 1317">
              <a:extLst>
                <a:ext uri="{FF2B5EF4-FFF2-40B4-BE49-F238E27FC236}">
                  <a16:creationId xmlns:a16="http://schemas.microsoft.com/office/drawing/2014/main" id="{A516C6BD-71FB-A749-A186-6A565DB36C80}"/>
                </a:ext>
              </a:extLst>
            </p:cNvPr>
            <p:cNvSpPr/>
            <p:nvPr/>
          </p:nvSpPr>
          <p:spPr>
            <a:xfrm>
              <a:off x="3807726" y="5502176"/>
              <a:ext cx="1451225" cy="595835"/>
            </a:xfrm>
            <a:prstGeom prst="rect">
              <a:avLst/>
            </a:prstGeom>
            <a:solidFill>
              <a:srgbClr val="139D3E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 </a:t>
              </a:r>
              <a:r>
                <a:rPr lang="en-US" b="1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Importance</a:t>
              </a:r>
              <a:endParaRPr lang="en-US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3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EABAE09-27C7-EC4D-99B0-D7E7F1B473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Importance Based XAI Methods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E92C4B-CDA5-A549-A568-DBE4802D60A8}"/>
              </a:ext>
            </a:extLst>
          </p:cNvPr>
          <p:cNvGrpSpPr/>
          <p:nvPr/>
        </p:nvGrpSpPr>
        <p:grpSpPr>
          <a:xfrm>
            <a:off x="1790252" y="619673"/>
            <a:ext cx="8611496" cy="5618654"/>
            <a:chOff x="511484" y="1093439"/>
            <a:chExt cx="8175318" cy="5276329"/>
          </a:xfrm>
        </p:grpSpPr>
        <p:sp>
          <p:nvSpPr>
            <p:cNvPr id="28" name="Shape 1317">
              <a:extLst>
                <a:ext uri="{FF2B5EF4-FFF2-40B4-BE49-F238E27FC236}">
                  <a16:creationId xmlns:a16="http://schemas.microsoft.com/office/drawing/2014/main" id="{2D5B8A5F-B6E5-B443-BF86-727F6675EA77}"/>
                </a:ext>
              </a:extLst>
            </p:cNvPr>
            <p:cNvSpPr/>
            <p:nvPr/>
          </p:nvSpPr>
          <p:spPr>
            <a:xfrm>
              <a:off x="3807726" y="1093439"/>
              <a:ext cx="1528548" cy="69816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2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Post-Hoc Analysis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F3978B-44D3-F740-A0CB-282C79F23017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290135" y="2850435"/>
              <a:ext cx="3281865" cy="699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hape 1317">
              <a:extLst>
                <a:ext uri="{FF2B5EF4-FFF2-40B4-BE49-F238E27FC236}">
                  <a16:creationId xmlns:a16="http://schemas.microsoft.com/office/drawing/2014/main" id="{4BEA9826-2157-B045-8C85-22E248EA8923}"/>
                </a:ext>
              </a:extLst>
            </p:cNvPr>
            <p:cNvSpPr/>
            <p:nvPr/>
          </p:nvSpPr>
          <p:spPr>
            <a:xfrm>
              <a:off x="3807726" y="2254600"/>
              <a:ext cx="1528547" cy="5958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 Importance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23AD701-C04E-1949-AFD5-61C66C8BA56C}"/>
                </a:ext>
              </a:extLst>
            </p:cNvPr>
            <p:cNvCxnSpPr>
              <a:cxnSpLocks/>
              <a:stCxn id="30" idx="2"/>
              <a:endCxn id="36" idx="0"/>
            </p:cNvCxnSpPr>
            <p:nvPr/>
          </p:nvCxnSpPr>
          <p:spPr>
            <a:xfrm flipH="1">
              <a:off x="4571999" y="2850435"/>
              <a:ext cx="1" cy="2513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A593E1-3E92-3642-98E1-4B920A0399B6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 flipH="1">
              <a:off x="2876552" y="2850435"/>
              <a:ext cx="1695448" cy="2311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F0F27F-6C68-2D49-9F37-0549099D0A66}"/>
                </a:ext>
              </a:extLst>
            </p:cNvPr>
            <p:cNvCxnSpPr>
              <a:cxnSpLocks/>
              <a:stCxn id="30" idx="2"/>
              <a:endCxn id="38" idx="0"/>
            </p:cNvCxnSpPr>
            <p:nvPr/>
          </p:nvCxnSpPr>
          <p:spPr>
            <a:xfrm>
              <a:off x="4572000" y="2850435"/>
              <a:ext cx="1849871" cy="217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2AC194-597A-5240-8947-AD7354480D44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4572000" y="1791599"/>
              <a:ext cx="0" cy="463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C93DC02-7270-2A41-87F6-3AEABFDC14B4}"/>
                </a:ext>
              </a:extLst>
            </p:cNvPr>
            <p:cNvCxnSpPr>
              <a:cxnSpLocks/>
              <a:stCxn id="30" idx="2"/>
              <a:endCxn id="39" idx="0"/>
            </p:cNvCxnSpPr>
            <p:nvPr/>
          </p:nvCxnSpPr>
          <p:spPr>
            <a:xfrm>
              <a:off x="4572000" y="2850434"/>
              <a:ext cx="3033849" cy="6976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hape 1317">
              <a:extLst>
                <a:ext uri="{FF2B5EF4-FFF2-40B4-BE49-F238E27FC236}">
                  <a16:creationId xmlns:a16="http://schemas.microsoft.com/office/drawing/2014/main" id="{DEBA5FD1-7F84-D34D-BF0D-55CF13A1D96A}"/>
                </a:ext>
              </a:extLst>
            </p:cNvPr>
            <p:cNvSpPr/>
            <p:nvPr/>
          </p:nvSpPr>
          <p:spPr>
            <a:xfrm>
              <a:off x="3847908" y="5364141"/>
              <a:ext cx="1448182" cy="1005627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SHapley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Additive exPlanations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(SHAP) </a:t>
              </a:r>
            </a:p>
          </p:txBody>
        </p:sp>
        <p:sp>
          <p:nvSpPr>
            <p:cNvPr id="37" name="Shape 1317">
              <a:extLst>
                <a:ext uri="{FF2B5EF4-FFF2-40B4-BE49-F238E27FC236}">
                  <a16:creationId xmlns:a16="http://schemas.microsoft.com/office/drawing/2014/main" id="{B6706BEE-BA0B-4A40-8B83-F6DF0C555D0B}"/>
                </a:ext>
              </a:extLst>
            </p:cNvPr>
            <p:cNvSpPr/>
            <p:nvPr/>
          </p:nvSpPr>
          <p:spPr>
            <a:xfrm>
              <a:off x="511484" y="3549897"/>
              <a:ext cx="1557301" cy="595835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Integrated Gradients (IG) </a:t>
              </a:r>
            </a:p>
          </p:txBody>
        </p:sp>
        <p:sp>
          <p:nvSpPr>
            <p:cNvPr id="38" name="Shape 1317">
              <a:extLst>
                <a:ext uri="{FF2B5EF4-FFF2-40B4-BE49-F238E27FC236}">
                  <a16:creationId xmlns:a16="http://schemas.microsoft.com/office/drawing/2014/main" id="{6985FA7F-201A-6B41-B6AA-F4E1D24DE922}"/>
                </a:ext>
              </a:extLst>
            </p:cNvPr>
            <p:cNvSpPr/>
            <p:nvPr/>
          </p:nvSpPr>
          <p:spPr>
            <a:xfrm>
              <a:off x="5697780" y="5029075"/>
              <a:ext cx="1448182" cy="1005627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Layer-wise Relevance Propagation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(LRP) </a:t>
              </a:r>
            </a:p>
          </p:txBody>
        </p:sp>
        <p:sp>
          <p:nvSpPr>
            <p:cNvPr id="39" name="Shape 1317">
              <a:extLst>
                <a:ext uri="{FF2B5EF4-FFF2-40B4-BE49-F238E27FC236}">
                  <a16:creationId xmlns:a16="http://schemas.microsoft.com/office/drawing/2014/main" id="{6F6D6EDD-8B92-0D45-9BF0-EC4FD74448FA}"/>
                </a:ext>
              </a:extLst>
            </p:cNvPr>
            <p:cNvSpPr/>
            <p:nvPr/>
          </p:nvSpPr>
          <p:spPr>
            <a:xfrm>
              <a:off x="6524896" y="3548073"/>
              <a:ext cx="2161906" cy="1118713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b="1" dirty="0">
                  <a:solidFill>
                    <a:schemeClr val="bg1"/>
                  </a:solidFill>
                </a:rPr>
                <a:t>Local Interpretable Model-agnostic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Explanations</a:t>
              </a:r>
            </a:p>
            <a:p>
              <a:pPr algn="ctr">
                <a:buSzPct val="25000"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(LIME) </a:t>
              </a:r>
            </a:p>
          </p:txBody>
        </p:sp>
        <p:sp>
          <p:nvSpPr>
            <p:cNvPr id="40" name="Shape 1317">
              <a:extLst>
                <a:ext uri="{FF2B5EF4-FFF2-40B4-BE49-F238E27FC236}">
                  <a16:creationId xmlns:a16="http://schemas.microsoft.com/office/drawing/2014/main" id="{8FC15F8A-BED2-2946-8440-2EF084E56680}"/>
                </a:ext>
              </a:extLst>
            </p:cNvPr>
            <p:cNvSpPr/>
            <p:nvPr/>
          </p:nvSpPr>
          <p:spPr>
            <a:xfrm>
              <a:off x="2306885" y="5161596"/>
              <a:ext cx="1139333" cy="735896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Explain Like I’m 5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(eLI5) </a:t>
              </a:r>
            </a:p>
          </p:txBody>
        </p:sp>
        <p:sp>
          <p:nvSpPr>
            <p:cNvPr id="41" name="Shape 1317">
              <a:extLst>
                <a:ext uri="{FF2B5EF4-FFF2-40B4-BE49-F238E27FC236}">
                  <a16:creationId xmlns:a16="http://schemas.microsoft.com/office/drawing/2014/main" id="{851EAEF3-12D2-B44E-B846-6F6B61884E33}"/>
                </a:ext>
              </a:extLst>
            </p:cNvPr>
            <p:cNvSpPr/>
            <p:nvPr/>
          </p:nvSpPr>
          <p:spPr>
            <a:xfrm>
              <a:off x="1408128" y="4310815"/>
              <a:ext cx="1423952" cy="595835"/>
            </a:xfrm>
            <a:prstGeom prst="rect">
              <a:avLst/>
            </a:prstGeom>
            <a:gradFill>
              <a:gsLst>
                <a:gs pos="98000">
                  <a:schemeClr val="accent1"/>
                </a:gs>
                <a:gs pos="100000">
                  <a:srgbClr val="FF9995"/>
                </a:gs>
              </a:gsLst>
              <a:lin ang="16200038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Skaters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(Beta Phase) 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0665E3-470B-D047-B7F2-6026514B6A0C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2120104" y="2850435"/>
              <a:ext cx="2451896" cy="1460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Shape 1317">
              <a:extLst>
                <a:ext uri="{FF2B5EF4-FFF2-40B4-BE49-F238E27FC236}">
                  <a16:creationId xmlns:a16="http://schemas.microsoft.com/office/drawing/2014/main" id="{AA5F3477-DDAC-4940-9537-CE0ACE717499}"/>
                </a:ext>
              </a:extLst>
            </p:cNvPr>
            <p:cNvSpPr/>
            <p:nvPr/>
          </p:nvSpPr>
          <p:spPr>
            <a:xfrm>
              <a:off x="3847907" y="5364140"/>
              <a:ext cx="1448182" cy="1005627"/>
            </a:xfrm>
            <a:prstGeom prst="rect">
              <a:avLst/>
            </a:prstGeom>
            <a:solidFill>
              <a:srgbClr val="1C943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SHapley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Additive exPlanations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(SHAP)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70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EABAE09-27C7-EC4D-99B0-D7E7F1B473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Different Types of Explainers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5477A6-F662-D54B-B842-B0F41782E2D0}"/>
              </a:ext>
            </a:extLst>
          </p:cNvPr>
          <p:cNvGrpSpPr/>
          <p:nvPr/>
        </p:nvGrpSpPr>
        <p:grpSpPr>
          <a:xfrm>
            <a:off x="1429407" y="528144"/>
            <a:ext cx="9333186" cy="5801711"/>
            <a:chOff x="133332" y="992166"/>
            <a:chExt cx="8877337" cy="536418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57D8E5-A2C6-6549-84A5-8083ED0C5F40}"/>
                </a:ext>
              </a:extLst>
            </p:cNvPr>
            <p:cNvSpPr txBox="1"/>
            <p:nvPr/>
          </p:nvSpPr>
          <p:spPr>
            <a:xfrm>
              <a:off x="2968067" y="1788618"/>
              <a:ext cx="320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b="1" dirty="0">
                  <a:latin typeface="Helvetica Neue Light"/>
                  <a:ea typeface="+mj-ea"/>
                </a:rPr>
                <a:t>Explainers Available</a:t>
              </a:r>
            </a:p>
          </p:txBody>
        </p:sp>
        <p:pic>
          <p:nvPicPr>
            <p:cNvPr id="56" name="Picture 5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4A6FE19-C856-5948-8889-4B4272B9F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3001" t="2" r="40999" b="54337"/>
            <a:stretch/>
          </p:blipFill>
          <p:spPr>
            <a:xfrm>
              <a:off x="4253302" y="992166"/>
              <a:ext cx="637396" cy="947747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D2FEC9E-45D1-434A-A160-84B296429D05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 flipH="1">
              <a:off x="1605452" y="2311838"/>
              <a:ext cx="2966548" cy="5232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89A213A-79F1-6C49-930A-6C5B6666AA30}"/>
                </a:ext>
              </a:extLst>
            </p:cNvPr>
            <p:cNvCxnSpPr>
              <a:cxnSpLocks/>
              <a:stCxn id="55" idx="2"/>
              <a:endCxn id="62" idx="0"/>
            </p:cNvCxnSpPr>
            <p:nvPr/>
          </p:nvCxnSpPr>
          <p:spPr>
            <a:xfrm flipH="1">
              <a:off x="2285069" y="2311838"/>
              <a:ext cx="2286931" cy="2764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D09846-A268-8E4A-9622-9346BBB75D2A}"/>
                </a:ext>
              </a:extLst>
            </p:cNvPr>
            <p:cNvCxnSpPr>
              <a:cxnSpLocks/>
              <a:stCxn id="55" idx="2"/>
              <a:endCxn id="63" idx="0"/>
            </p:cNvCxnSpPr>
            <p:nvPr/>
          </p:nvCxnSpPr>
          <p:spPr>
            <a:xfrm>
              <a:off x="4572000" y="2311838"/>
              <a:ext cx="2286933" cy="27643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2549CD8-5445-5D44-8A36-95E3170364CC}"/>
                </a:ext>
              </a:extLst>
            </p:cNvPr>
            <p:cNvCxnSpPr>
              <a:cxnSpLocks/>
              <a:stCxn id="55" idx="2"/>
              <a:endCxn id="64" idx="0"/>
            </p:cNvCxnSpPr>
            <p:nvPr/>
          </p:nvCxnSpPr>
          <p:spPr>
            <a:xfrm>
              <a:off x="4572000" y="2311838"/>
              <a:ext cx="3106899" cy="477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CAD9F3-BDCE-FE4F-AD6A-EF54BE65E2E2}"/>
                </a:ext>
              </a:extLst>
            </p:cNvPr>
            <p:cNvSpPr/>
            <p:nvPr/>
          </p:nvSpPr>
          <p:spPr>
            <a:xfrm>
              <a:off x="188084" y="2835058"/>
              <a:ext cx="2834735" cy="11221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Helvetica Neue Light"/>
                </a:rPr>
                <a:t>Tree Explainer</a:t>
              </a: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Computes SHAP values for decision trees-based models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F881DD-16DB-CA4C-B764-F1AE65EFFA18}"/>
                </a:ext>
              </a:extLst>
            </p:cNvPr>
            <p:cNvSpPr/>
            <p:nvPr/>
          </p:nvSpPr>
          <p:spPr>
            <a:xfrm>
              <a:off x="133332" y="5076167"/>
              <a:ext cx="4303473" cy="1280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rgbClr val="0070C0"/>
                  </a:solidFill>
                  <a:latin typeface="Helvetica Neue Light"/>
                </a:rPr>
                <a:t>Deep Explainer</a:t>
              </a: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Based on DeepLIFT and Shapley values</a:t>
              </a: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Explain deep learning models</a:t>
              </a: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Support not available for certain RL models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C246CE-CC7C-E948-BFCD-187BE61A5F07}"/>
                </a:ext>
              </a:extLst>
            </p:cNvPr>
            <p:cNvSpPr/>
            <p:nvPr/>
          </p:nvSpPr>
          <p:spPr>
            <a:xfrm>
              <a:off x="4707196" y="5076168"/>
              <a:ext cx="4303473" cy="1280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Helvetica Neue Light"/>
                </a:rPr>
                <a:t>Gradient Explainer</a:t>
              </a:r>
              <a:endParaRPr lang="en-US" sz="2000" b="1" dirty="0">
                <a:solidFill>
                  <a:srgbClr val="0070C0"/>
                </a:solidFill>
                <a:latin typeface="Helvetica Neue Light"/>
                <a:ea typeface="+mj-ea"/>
              </a:endParaRP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Combines ideas from Integrated Gradients, SHAP, and SmoothGrad into a single equation</a:t>
              </a: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Explain deep learning models</a:t>
              </a:r>
            </a:p>
            <a:p>
              <a:pPr indent="-214313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Support not available for certain RL models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8FFD7D-FDB2-A74C-83F9-B6DF864B3E99}"/>
                </a:ext>
              </a:extLst>
            </p:cNvPr>
            <p:cNvSpPr/>
            <p:nvPr/>
          </p:nvSpPr>
          <p:spPr>
            <a:xfrm>
              <a:off x="6347128" y="2788907"/>
              <a:ext cx="2663541" cy="1280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rgbClr val="0070C0"/>
                  </a:solidFill>
                  <a:latin typeface="Helvetica Neue Light"/>
                </a:rPr>
                <a:t>Kernel Explainer</a:t>
              </a:r>
            </a:p>
            <a:p>
              <a:pPr marL="285750" indent="-2857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Model agnostic method</a:t>
              </a:r>
            </a:p>
            <a:p>
              <a:pPr marL="285750" indent="-2857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Helvetica Neue Light"/>
                  <a:ea typeface="+mj-ea"/>
                </a:rPr>
                <a:t>Based on LIME and Shapley values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11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EABAE09-27C7-EC4D-99B0-D7E7F1B473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SHAP Properties</a:t>
            </a:r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3C7291A2-594A-744A-B03C-485B6BE8AA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1250" y="3500767"/>
            <a:ext cx="1841500" cy="596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3E8E83-678D-AE4C-9E14-53CFEB11EDAF}"/>
              </a:ext>
            </a:extLst>
          </p:cNvPr>
          <p:cNvSpPr txBox="1"/>
          <p:nvPr/>
        </p:nvSpPr>
        <p:spPr>
          <a:xfrm>
            <a:off x="461818" y="898289"/>
            <a:ext cx="8596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Helvetica Neue Light"/>
              </a:rPr>
              <a:t>Local Accuracy</a:t>
            </a:r>
          </a:p>
          <a:p>
            <a:r>
              <a:rPr lang="en-US" b="1" dirty="0">
                <a:latin typeface="Helvetica Neue Light"/>
                <a:cs typeface="Helvetica Neue Light"/>
              </a:rPr>
              <a:t>     </a:t>
            </a:r>
            <a:r>
              <a:rPr lang="en-US" dirty="0">
                <a:latin typeface="Helvetica Neue Light"/>
                <a:cs typeface="Helvetica Neue Light"/>
              </a:rPr>
              <a:t>The explanation model, </a:t>
            </a:r>
            <a:r>
              <a:rPr lang="en-US" i="1" dirty="0">
                <a:latin typeface="Helvetica Neue Light"/>
                <a:cs typeface="Helvetica Neue Light"/>
              </a:rPr>
              <a:t>g(x’), </a:t>
            </a:r>
            <a:r>
              <a:rPr lang="en-US" dirty="0">
                <a:latin typeface="Helvetica Neue Light"/>
                <a:cs typeface="Helvetica Neue Light"/>
              </a:rPr>
              <a:t>should match the original model, f(x), when </a:t>
            </a:r>
            <a:r>
              <a:rPr lang="en-US" i="1" dirty="0">
                <a:latin typeface="Helvetica Neue Light"/>
                <a:cs typeface="Helvetica Neue Light"/>
              </a:rPr>
              <a:t>x = h</a:t>
            </a:r>
            <a:r>
              <a:rPr lang="en-US" i="1" baseline="-25000" dirty="0">
                <a:latin typeface="Helvetica Neue Light"/>
                <a:cs typeface="Helvetica Neue Light"/>
              </a:rPr>
              <a:t>x</a:t>
            </a:r>
            <a:r>
              <a:rPr lang="en-US" i="1" dirty="0">
                <a:latin typeface="Helvetica Neue Light"/>
                <a:cs typeface="Helvetica Neue Light"/>
              </a:rPr>
              <a:t>(x’)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8EC9B-89D3-D24C-8571-70A6410C8B6F}"/>
              </a:ext>
            </a:extLst>
          </p:cNvPr>
          <p:cNvSpPr txBox="1"/>
          <p:nvPr/>
        </p:nvSpPr>
        <p:spPr>
          <a:xfrm>
            <a:off x="461819" y="2706596"/>
            <a:ext cx="8224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Helvetica Neue Light"/>
              </a:rPr>
              <a:t>2. </a:t>
            </a:r>
            <a:r>
              <a:rPr lang="en-US" sz="2400" b="1" dirty="0">
                <a:solidFill>
                  <a:srgbClr val="0070C0"/>
                </a:solidFill>
                <a:latin typeface="Helvetica Neue Light"/>
              </a:rPr>
              <a:t>Missingness</a:t>
            </a:r>
          </a:p>
          <a:p>
            <a:r>
              <a:rPr lang="en-US" b="1" dirty="0">
                <a:latin typeface="Helvetica Neue Light"/>
                <a:cs typeface="Helvetica Neue Light"/>
              </a:rPr>
              <a:t>    </a:t>
            </a:r>
            <a:r>
              <a:rPr lang="en-US" dirty="0">
                <a:latin typeface="Helvetica Neue Light"/>
                <a:cs typeface="Helvetica Neue Light"/>
              </a:rPr>
              <a:t>A minor book-keeping property; a missing feature has a 0 Shapley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7FC95-01D2-5B4F-AA95-C8D905064B1E}"/>
              </a:ext>
            </a:extLst>
          </p:cNvPr>
          <p:cNvSpPr txBox="1"/>
          <p:nvPr/>
        </p:nvSpPr>
        <p:spPr>
          <a:xfrm>
            <a:off x="461819" y="4330237"/>
            <a:ext cx="85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Helvetica Neue Light"/>
              </a:rPr>
              <a:t>3</a:t>
            </a:r>
            <a:r>
              <a:rPr lang="en-US" sz="2400" b="1" dirty="0">
                <a:solidFill>
                  <a:srgbClr val="0070C0"/>
                </a:solidFill>
                <a:latin typeface="Helvetica Neue Light"/>
              </a:rPr>
              <a:t>. Consistency</a:t>
            </a:r>
          </a:p>
          <a:p>
            <a:r>
              <a:rPr lang="en-US" b="1" dirty="0">
                <a:latin typeface="Helvetica Neue Light"/>
                <a:cs typeface="Helvetica Neue Light"/>
              </a:rPr>
              <a:t>    </a:t>
            </a:r>
            <a:r>
              <a:rPr lang="en-US" dirty="0">
                <a:latin typeface="Helvetica Neue Light"/>
                <a:cs typeface="Helvetica Neue Light"/>
              </a:rPr>
              <a:t>Let f and f’ be two models. If the marginal contribution of a feature increases or  </a:t>
            </a:r>
          </a:p>
          <a:p>
            <a:r>
              <a:rPr lang="en-US" dirty="0">
                <a:latin typeface="Helvetica Neue Light"/>
                <a:cs typeface="Helvetica Neue Light"/>
              </a:rPr>
              <a:t>    stays the same, its Shapley value also correspondingly increases or stays the same</a:t>
            </a:r>
            <a:endParaRPr lang="en-US" b="1" dirty="0">
              <a:latin typeface="Helvetica Neue Light"/>
              <a:cs typeface="Helvetica Neue 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8BA070-E2B9-D24B-8CC8-223232E2A750}"/>
              </a:ext>
            </a:extLst>
          </p:cNvPr>
          <p:cNvGrpSpPr/>
          <p:nvPr/>
        </p:nvGrpSpPr>
        <p:grpSpPr>
          <a:xfrm>
            <a:off x="1222475" y="5402985"/>
            <a:ext cx="6699049" cy="571500"/>
            <a:chOff x="809625" y="5356593"/>
            <a:chExt cx="6699049" cy="571500"/>
          </a:xfrm>
        </p:grpSpPr>
        <p:pic>
          <p:nvPicPr>
            <p:cNvPr id="19" name="Picture 18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6279EE00-5178-E448-A82D-87BF0F6C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2560" y="5356593"/>
              <a:ext cx="2156114" cy="5715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0" name="Picture 19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7B536353-5786-9944-91F5-F792F3698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625" y="5356593"/>
              <a:ext cx="3619500" cy="5715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674AA9D1-4894-5942-BC6C-609990227E8C}"/>
                </a:ext>
              </a:extLst>
            </p:cNvPr>
            <p:cNvSpPr/>
            <p:nvPr/>
          </p:nvSpPr>
          <p:spPr>
            <a:xfrm>
              <a:off x="4429125" y="5591175"/>
              <a:ext cx="914400" cy="13988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DF9D262B-9841-A14B-A9CB-F7629BA2DD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580" y="1772649"/>
            <a:ext cx="3194839" cy="852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ADA-BF39-08DE-53CF-ED8D62B1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D1A3-1C4B-C02D-022B-0AFA30FE5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Motivation, Contribution, Intro to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F7D5F-5ED0-86C8-CFC7-FDFE0F884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74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DE7A22-3DD6-4E72-B7C2-613BFB65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78" y="2121819"/>
            <a:ext cx="5925091" cy="256315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1715D-0451-43D3-88FE-0C9CCE6FB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9386"/>
            <a:ext cx="11667679" cy="609600"/>
          </a:xfrm>
        </p:spPr>
        <p:txBody>
          <a:bodyPr>
            <a:noAutofit/>
          </a:bodyPr>
          <a:lstStyle/>
          <a:p>
            <a:r>
              <a:rPr lang="en-US" sz="3600" b="0" cap="none" dirty="0">
                <a:ea typeface="+mj-ea"/>
                <a:cs typeface="+mj-cs"/>
              </a:rPr>
              <a:t>Examination Via Explainable AI (XAI)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177F-31BB-4714-AB82-F13C04E9A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427" y="1134546"/>
            <a:ext cx="5604422" cy="3173336"/>
          </a:xfrm>
        </p:spPr>
        <p:txBody>
          <a:bodyPr>
            <a:normAutofit/>
          </a:bodyPr>
          <a:lstStyle/>
          <a:p>
            <a:r>
              <a:rPr lang="en-US" dirty="0"/>
              <a:t>Investigates trained Deep Neural Network (DNN) models with analytical techniques to extract decision making attributes</a:t>
            </a:r>
          </a:p>
          <a:p>
            <a:r>
              <a:rPr lang="en-US" dirty="0"/>
              <a:t>SHapley Additive exPlanations (SHAP)</a:t>
            </a:r>
          </a:p>
          <a:p>
            <a:pPr lvl="1"/>
            <a:r>
              <a:rPr lang="en-US" dirty="0"/>
              <a:t>State of the art for reverse engineering the output of any predictive model </a:t>
            </a:r>
          </a:p>
          <a:p>
            <a:pPr lvl="1"/>
            <a:r>
              <a:rPr lang="en-US" dirty="0"/>
              <a:t>Yields importance of input features for a given prediction</a:t>
            </a:r>
          </a:p>
          <a:p>
            <a:pPr lvl="1"/>
            <a:r>
              <a:rPr lang="en-US" dirty="0"/>
              <a:t>Focuses on coalitions in cooperative game theory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D497AD-6FFE-45D7-833A-E7620FC3EB15}"/>
              </a:ext>
            </a:extLst>
          </p:cNvPr>
          <p:cNvCxnSpPr>
            <a:cxnSpLocks/>
          </p:cNvCxnSpPr>
          <p:nvPr/>
        </p:nvCxnSpPr>
        <p:spPr>
          <a:xfrm>
            <a:off x="6096000" y="715900"/>
            <a:ext cx="0" cy="561585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FAD2EE-7719-4EAE-B3B8-AE1838FAF0BB}"/>
              </a:ext>
            </a:extLst>
          </p:cNvPr>
          <p:cNvSpPr txBox="1"/>
          <p:nvPr/>
        </p:nvSpPr>
        <p:spPr>
          <a:xfrm>
            <a:off x="345426" y="583839"/>
            <a:ext cx="5485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Brief Introduction to Explainable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3A1D4-145D-4895-BBBD-852B7A3CB267}"/>
              </a:ext>
            </a:extLst>
          </p:cNvPr>
          <p:cNvSpPr txBox="1"/>
          <p:nvPr/>
        </p:nvSpPr>
        <p:spPr>
          <a:xfrm>
            <a:off x="6920272" y="583839"/>
            <a:ext cx="4665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SHAP Applied to RL Problem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08C17-F497-470C-87AE-D838B421D0D9}"/>
              </a:ext>
            </a:extLst>
          </p:cNvPr>
          <p:cNvSpPr txBox="1"/>
          <p:nvPr/>
        </p:nvSpPr>
        <p:spPr>
          <a:xfrm>
            <a:off x="6177775" y="1077686"/>
            <a:ext cx="61508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Inputs: </a:t>
            </a:r>
            <a:r>
              <a:rPr lang="en-US" dirty="0">
                <a:ea typeface="+mn-lt"/>
                <a:cs typeface="+mn-lt"/>
              </a:rPr>
              <a:t>Time, Altitude, Velocity, and Flight Path Angle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Output: </a:t>
            </a:r>
            <a:r>
              <a:rPr lang="en-US" dirty="0">
                <a:ea typeface="+mn-lt"/>
                <a:cs typeface="+mn-lt"/>
              </a:rPr>
              <a:t>Angle of Attack (between -20˚ and 20˚)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Number of Trajectories: </a:t>
            </a:r>
            <a:r>
              <a:rPr lang="en-US" dirty="0">
                <a:ea typeface="+mn-lt"/>
                <a:cs typeface="+mn-lt"/>
              </a:rPr>
              <a:t>1000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Objective: </a:t>
            </a:r>
            <a:r>
              <a:rPr lang="en-US" dirty="0">
                <a:ea typeface="+mn-lt"/>
                <a:cs typeface="+mn-lt"/>
              </a:rPr>
              <a:t>Reach a particular target in a minimum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B8DAC-24DC-4C52-B8EE-B5D7747C8DE7}"/>
              </a:ext>
            </a:extLst>
          </p:cNvPr>
          <p:cNvSpPr txBox="1"/>
          <p:nvPr/>
        </p:nvSpPr>
        <p:spPr>
          <a:xfrm>
            <a:off x="6748930" y="4864578"/>
            <a:ext cx="5399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Higher altitude values oppose a change in AoA whereas lower altitudes support it.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33588B-4777-440A-91B0-C5094427625A}"/>
              </a:ext>
            </a:extLst>
          </p:cNvPr>
          <p:cNvSpPr/>
          <p:nvPr/>
        </p:nvSpPr>
        <p:spPr>
          <a:xfrm>
            <a:off x="7013813" y="2664124"/>
            <a:ext cx="256032" cy="21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286279-A382-41E8-802A-4B9565027487}"/>
              </a:ext>
            </a:extLst>
          </p:cNvPr>
          <p:cNvSpPr/>
          <p:nvPr/>
        </p:nvSpPr>
        <p:spPr>
          <a:xfrm>
            <a:off x="9463509" y="2907606"/>
            <a:ext cx="256032" cy="21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4DF044-0056-4F18-94DF-1EE1D5C3ADB2}"/>
              </a:ext>
            </a:extLst>
          </p:cNvPr>
          <p:cNvSpPr/>
          <p:nvPr/>
        </p:nvSpPr>
        <p:spPr>
          <a:xfrm>
            <a:off x="9268183" y="3418410"/>
            <a:ext cx="256032" cy="21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C77D8C-D5CB-41BA-96A6-94341D0EEFB7}"/>
              </a:ext>
            </a:extLst>
          </p:cNvPr>
          <p:cNvSpPr/>
          <p:nvPr/>
        </p:nvSpPr>
        <p:spPr>
          <a:xfrm>
            <a:off x="6361301" y="4956990"/>
            <a:ext cx="256032" cy="21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CBD5AC-494B-47A2-ADA8-2F61F4153F93}"/>
              </a:ext>
            </a:extLst>
          </p:cNvPr>
          <p:cNvSpPr/>
          <p:nvPr/>
        </p:nvSpPr>
        <p:spPr>
          <a:xfrm>
            <a:off x="6361301" y="5454471"/>
            <a:ext cx="256032" cy="21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08BBD5-12AC-48A1-BBA0-1EF5279A0D96}"/>
              </a:ext>
            </a:extLst>
          </p:cNvPr>
          <p:cNvSpPr/>
          <p:nvPr/>
        </p:nvSpPr>
        <p:spPr>
          <a:xfrm>
            <a:off x="6372088" y="5865359"/>
            <a:ext cx="256032" cy="21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FDD7-6995-44BD-BE68-3ABD9E7DF169}"/>
              </a:ext>
            </a:extLst>
          </p:cNvPr>
          <p:cNvSpPr txBox="1"/>
          <p:nvPr/>
        </p:nvSpPr>
        <p:spPr>
          <a:xfrm>
            <a:off x="6748930" y="5390608"/>
            <a:ext cx="5294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Higher velocity values positively influence change in AoA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110E6-5405-46EC-AA7D-9EAF859E1F39}"/>
              </a:ext>
            </a:extLst>
          </p:cNvPr>
          <p:cNvSpPr txBox="1"/>
          <p:nvPr/>
        </p:nvSpPr>
        <p:spPr>
          <a:xfrm>
            <a:off x="6804542" y="5802014"/>
            <a:ext cx="5086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FPA and Time have least impact. 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1AAF300-0E43-42F3-A3FE-9279B71CC1D2}"/>
              </a:ext>
            </a:extLst>
          </p:cNvPr>
          <p:cNvSpPr txBox="1">
            <a:spLocks/>
          </p:cNvSpPr>
          <p:nvPr/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B0C01A3-6FC8-4AEE-BC85-80153E98E266}" type="slidenum">
              <a:rPr lang="en-US" sz="1400" smtClean="0">
                <a:solidFill>
                  <a:prstClr val="black"/>
                </a:solidFill>
                <a:latin typeface="Arial"/>
              </a:rPr>
              <a:pPr algn="r">
                <a:defRPr/>
              </a:pPr>
              <a:t>20</a:t>
            </a:fld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BE2774-3DD1-FB47-A039-0F23822012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104"/>
          <a:stretch/>
        </p:blipFill>
        <p:spPr>
          <a:xfrm>
            <a:off x="43427" y="4253703"/>
            <a:ext cx="6052556" cy="20865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B0E4B3-0924-6444-9D99-7488D5F918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001" t="2" r="40999" b="54337"/>
          <a:stretch/>
        </p:blipFill>
        <p:spPr>
          <a:xfrm>
            <a:off x="2814091" y="4465182"/>
            <a:ext cx="511227" cy="7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1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0D02-09D3-42BB-B4F6-12A0BDD54E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13096" y="3852637"/>
            <a:ext cx="7012203" cy="2022646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Higher SHAP values for altitude and velocity correlate with the changes in AoA</a:t>
            </a:r>
          </a:p>
          <a:p>
            <a:pPr lvl="1"/>
            <a:r>
              <a:rPr lang="en-US" dirty="0"/>
              <a:t>As the vehicle descends to target altitude, higher AoA values are issued to prevent the vehicle from diving further</a:t>
            </a:r>
          </a:p>
          <a:p>
            <a:r>
              <a:rPr lang="en-US" dirty="0"/>
              <a:t>Currently, investigating further interpretation of SHAP values and mapping SHAP to actual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DD434-B49D-449E-84C6-EFD9BBAC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3" y="526151"/>
            <a:ext cx="4017143" cy="5465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776AD4-EC70-4DC7-B11D-D422D985887A}"/>
              </a:ext>
            </a:extLst>
          </p:cNvPr>
          <p:cNvSpPr txBox="1"/>
          <p:nvPr/>
        </p:nvSpPr>
        <p:spPr>
          <a:xfrm>
            <a:off x="0" y="5977040"/>
            <a:ext cx="6383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Sample feasible vehicle trajectory and control history plots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4947897-939A-4E4F-9BFC-DC67A50763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Real Time Analysis With SHAP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BC5D69E-79CA-0144-8027-13276DF42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73809"/>
              </p:ext>
            </p:extLst>
          </p:nvPr>
        </p:nvGraphicFramePr>
        <p:xfrm>
          <a:off x="5079280" y="597096"/>
          <a:ext cx="6679837" cy="2956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34907">
                  <a:extLst>
                    <a:ext uri="{9D8B030D-6E8A-4147-A177-3AD203B41FA5}">
                      <a16:colId xmlns:a16="http://schemas.microsoft.com/office/drawing/2014/main" val="968162442"/>
                    </a:ext>
                  </a:extLst>
                </a:gridCol>
                <a:gridCol w="1108986">
                  <a:extLst>
                    <a:ext uri="{9D8B030D-6E8A-4147-A177-3AD203B41FA5}">
                      <a16:colId xmlns:a16="http://schemas.microsoft.com/office/drawing/2014/main" val="819655663"/>
                    </a:ext>
                  </a:extLst>
                </a:gridCol>
                <a:gridCol w="1108986">
                  <a:extLst>
                    <a:ext uri="{9D8B030D-6E8A-4147-A177-3AD203B41FA5}">
                      <a16:colId xmlns:a16="http://schemas.microsoft.com/office/drawing/2014/main" val="287004652"/>
                    </a:ext>
                  </a:extLst>
                </a:gridCol>
                <a:gridCol w="1108986">
                  <a:extLst>
                    <a:ext uri="{9D8B030D-6E8A-4147-A177-3AD203B41FA5}">
                      <a16:colId xmlns:a16="http://schemas.microsoft.com/office/drawing/2014/main" val="3138065198"/>
                    </a:ext>
                  </a:extLst>
                </a:gridCol>
                <a:gridCol w="1108986">
                  <a:extLst>
                    <a:ext uri="{9D8B030D-6E8A-4147-A177-3AD203B41FA5}">
                      <a16:colId xmlns:a16="http://schemas.microsoft.com/office/drawing/2014/main" val="2629344126"/>
                    </a:ext>
                  </a:extLst>
                </a:gridCol>
                <a:gridCol w="1108986">
                  <a:extLst>
                    <a:ext uri="{9D8B030D-6E8A-4147-A177-3AD203B41FA5}">
                      <a16:colId xmlns:a16="http://schemas.microsoft.com/office/drawing/2014/main" val="3248085838"/>
                    </a:ext>
                  </a:extLst>
                </a:gridCol>
              </a:tblGrid>
              <a:tr h="258805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Point #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AoA (deg)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SHAP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367652"/>
                  </a:ext>
                </a:extLst>
              </a:tr>
              <a:tr h="258805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 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Altitude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Velocity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FPA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0.2792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1.8660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3.4531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3.3503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1.9171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8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3.8376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1.4204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0.1736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6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5.2111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4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5.3742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-0.0201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5198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377CA-1037-4D7B-B9D1-AAEAC657373F}"/>
              </a:ext>
            </a:extLst>
          </p:cNvPr>
          <p:cNvCxnSpPr>
            <a:cxnSpLocks/>
          </p:cNvCxnSpPr>
          <p:nvPr/>
        </p:nvCxnSpPr>
        <p:spPr>
          <a:xfrm>
            <a:off x="2755232" y="1649561"/>
            <a:ext cx="2657596" cy="227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7DC91D-C942-4B92-A2FD-EB6262753DDB}"/>
              </a:ext>
            </a:extLst>
          </p:cNvPr>
          <p:cNvCxnSpPr>
            <a:cxnSpLocks/>
          </p:cNvCxnSpPr>
          <p:nvPr/>
        </p:nvCxnSpPr>
        <p:spPr>
          <a:xfrm>
            <a:off x="3104147" y="1973179"/>
            <a:ext cx="2308681" cy="661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02371-CF59-4B17-8818-BB747DE18036}"/>
              </a:ext>
            </a:extLst>
          </p:cNvPr>
          <p:cNvCxnSpPr>
            <a:cxnSpLocks/>
          </p:cNvCxnSpPr>
          <p:nvPr/>
        </p:nvCxnSpPr>
        <p:spPr>
          <a:xfrm>
            <a:off x="3621606" y="2820262"/>
            <a:ext cx="1885815" cy="51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F433E-306A-41E5-B31E-314FB298A484}"/>
              </a:ext>
            </a:extLst>
          </p:cNvPr>
          <p:cNvSpPr txBox="1"/>
          <p:nvPr/>
        </p:nvSpPr>
        <p:spPr>
          <a:xfrm>
            <a:off x="7043057" y="3572540"/>
            <a:ext cx="502702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RL agent approximates optimal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Potential differences due 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RL solution is discrete action space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OP solution is continuous action space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B050"/>
                </a:solidFill>
              </a:rPr>
              <a:t>Goal is not to exactly reproduce the optimal trajectory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BFF57-1870-4D4F-9396-6905B4077413}"/>
              </a:ext>
            </a:extLst>
          </p:cNvPr>
          <p:cNvSpPr txBox="1"/>
          <p:nvPr/>
        </p:nvSpPr>
        <p:spPr>
          <a:xfrm>
            <a:off x="7052841" y="1097112"/>
            <a:ext cx="48996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RL Results with PPO algorithm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Training Options: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Varying initial conditions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500K Episodes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Optimal control solved by indirect methods using </a:t>
            </a:r>
            <a:r>
              <a:rPr lang="en-US" sz="2000" i="1" dirty="0">
                <a:solidFill>
                  <a:srgbClr val="000000"/>
                </a:solidFill>
              </a:rPr>
              <a:t>beluga</a:t>
            </a:r>
            <a:r>
              <a:rPr lang="en-US" sz="2000" dirty="0">
                <a:solidFill>
                  <a:srgbClr val="000000"/>
                </a:solidFill>
              </a:rPr>
              <a:t> software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1ACEF-FEF5-400C-8EF3-ADDD66B2E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85" b="6470"/>
          <a:stretch/>
        </p:blipFill>
        <p:spPr>
          <a:xfrm>
            <a:off x="239486" y="997872"/>
            <a:ext cx="6655301" cy="48622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DBEF60-7649-5341-8D87-D9BBAF51EB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With Optimal Control Solutions</a:t>
            </a:r>
          </a:p>
        </p:txBody>
      </p:sp>
    </p:spTree>
    <p:extLst>
      <p:ext uri="{BB962C8B-B14F-4D97-AF65-F5344CB8AC3E}">
        <p14:creationId xmlns:p14="http://schemas.microsoft.com/office/powerpoint/2010/main" val="1916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140FB1B-190D-694F-8F74-524F4791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58" y="2057465"/>
            <a:ext cx="6285014" cy="4158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80587-A12B-4100-9464-B4A8B80D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92"/>
          <a:stretch/>
        </p:blipFill>
        <p:spPr>
          <a:xfrm>
            <a:off x="118802" y="641927"/>
            <a:ext cx="3081598" cy="2831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EEBF2-F958-41CF-BC53-F570B92C5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" t="162" r="-585" b="50537"/>
          <a:stretch/>
        </p:blipFill>
        <p:spPr>
          <a:xfrm>
            <a:off x="216773" y="3692575"/>
            <a:ext cx="3037996" cy="27082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800114-7CF3-4716-B60D-877A3BCB66C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54487" y="1828332"/>
            <a:ext cx="1696321" cy="1518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D07B5C-E1D5-405E-8CF2-5236573294EF}"/>
              </a:ext>
            </a:extLst>
          </p:cNvPr>
          <p:cNvSpPr txBox="1"/>
          <p:nvPr/>
        </p:nvSpPr>
        <p:spPr>
          <a:xfrm>
            <a:off x="4955830" y="751114"/>
            <a:ext cx="4197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RL unable to recover if an impulse was applied during the 25-30 second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impact was found for moderate impulses in 0-20 seconds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ABAE09-27C7-EC4D-99B0-D7E7F1B473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Perturbed Test Case Results</a:t>
            </a:r>
          </a:p>
        </p:txBody>
      </p:sp>
    </p:spTree>
    <p:extLst>
      <p:ext uri="{BB962C8B-B14F-4D97-AF65-F5344CB8AC3E}">
        <p14:creationId xmlns:p14="http://schemas.microsoft.com/office/powerpoint/2010/main" val="84252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D7BF39-C3CB-1B47-ABEC-2C104B03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95" y="2139742"/>
            <a:ext cx="4782809" cy="3581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167D1-ADBB-7144-BBF1-13012B27D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5" y="2139742"/>
            <a:ext cx="4782809" cy="3581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1A6F4-AF49-482B-B00C-27693CB7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1114"/>
          </a:xfrm>
        </p:spPr>
        <p:txBody>
          <a:bodyPr/>
          <a:lstStyle/>
          <a:p>
            <a:r>
              <a:rPr lang="en-US" dirty="0"/>
              <a:t>Robustness Testing Results (TC-2)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B2AC4-343E-4C08-A1B8-D12F1B5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79742-5629-4CB3-9AC1-2726C3A5AAD6}"/>
              </a:ext>
            </a:extLst>
          </p:cNvPr>
          <p:cNvSpPr txBox="1"/>
          <p:nvPr/>
        </p:nvSpPr>
        <p:spPr>
          <a:xfrm>
            <a:off x="1501441" y="920258"/>
            <a:ext cx="10046043" cy="67710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TC-2 Modeling Approach</a:t>
            </a:r>
          </a:p>
          <a:p>
            <a:r>
              <a:rPr lang="en-US" dirty="0"/>
              <a:t>Introduce random variation in action space, i.e., the AoA command randomly sampled within ±4 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C4BEC-93F5-4B8B-83AC-EB8073CFE6A4}"/>
              </a:ext>
            </a:extLst>
          </p:cNvPr>
          <p:cNvSpPr txBox="1"/>
          <p:nvPr/>
        </p:nvSpPr>
        <p:spPr>
          <a:xfrm>
            <a:off x="111021" y="6512162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 for additional test cases in backup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05836-015C-4CBB-80E0-09A9C25047E3}"/>
              </a:ext>
            </a:extLst>
          </p:cNvPr>
          <p:cNvSpPr txBox="1"/>
          <p:nvPr/>
        </p:nvSpPr>
        <p:spPr>
          <a:xfrm>
            <a:off x="941179" y="1620220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Nominal Case – Unperturbed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(Success)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34FF8-6A07-4801-9BB7-94E707420699}"/>
              </a:ext>
            </a:extLst>
          </p:cNvPr>
          <p:cNvSpPr txBox="1"/>
          <p:nvPr/>
        </p:nvSpPr>
        <p:spPr>
          <a:xfrm>
            <a:off x="7477747" y="1620220"/>
            <a:ext cx="394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TC-3 – Perturbed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(Failure observed after 1000 trials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57D23-0BBA-4E69-AEC3-51451D453953}"/>
              </a:ext>
            </a:extLst>
          </p:cNvPr>
          <p:cNvSpPr txBox="1"/>
          <p:nvPr/>
        </p:nvSpPr>
        <p:spPr>
          <a:xfrm>
            <a:off x="532874" y="5668014"/>
            <a:ext cx="11126251" cy="6463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Robustness Testing characterizes performance bounds on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 setting operational requirements for RL and derived requirements for lower-level control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6B42-7B57-4B0E-AB02-745779CAB302}"/>
              </a:ext>
            </a:extLst>
          </p:cNvPr>
          <p:cNvSpPr txBox="1"/>
          <p:nvPr/>
        </p:nvSpPr>
        <p:spPr>
          <a:xfrm>
            <a:off x="5142765" y="3289422"/>
            <a:ext cx="1914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RL AoA command at 1Hz control frequency shown by different colors</a:t>
            </a:r>
          </a:p>
        </p:txBody>
      </p:sp>
    </p:spTree>
    <p:extLst>
      <p:ext uri="{BB962C8B-B14F-4D97-AF65-F5344CB8AC3E}">
        <p14:creationId xmlns:p14="http://schemas.microsoft.com/office/powerpoint/2010/main" val="36882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DAF8-79AE-0E7E-9AA8-A0703145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Primitives Applied to </a:t>
            </a:r>
            <a:r>
              <a:rPr lang="en-US" dirty="0" err="1"/>
              <a:t>Hypersonics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C42C-C901-8C4B-5725-EA8E9CA18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FCFC5-CFC4-F6D3-C47C-E7CF6F3DE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42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C7A4-F02A-DDD6-065B-0995FF48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Published Technical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51C2-FCE9-6D18-8F21-DF6AF6CC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results in this section are has been accepted to the proceedings of the AIAA SciTech 2023 and plan to be submitted to the AIAA Journal of Aerospace Information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Citation:</a:t>
            </a:r>
          </a:p>
          <a:p>
            <a:pPr marL="0" indent="0">
              <a:buNone/>
            </a:pPr>
            <a:r>
              <a:rPr lang="en-US" dirty="0"/>
              <a:t>Levin, W. C., Nolan, S. M., Ezra, K., Raz, A. K., Parish, J., and Williams, K., “Motion-Primitive based Deep Reinforcement Learning for High Speed Aerospace Vehicle Missions,” </a:t>
            </a:r>
            <a:r>
              <a:rPr lang="en-US" i="1" dirty="0"/>
              <a:t>AIAA SciTech Conference Proceedings, </a:t>
            </a:r>
            <a:r>
              <a:rPr lang="en-US" dirty="0"/>
              <a:t>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8A20-3820-1ED4-77EB-E9552D14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34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CE2D9E-1AE5-6053-24AC-8E3BB71267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223" y="2034"/>
            <a:ext cx="11886278" cy="609600"/>
          </a:xfrm>
        </p:spPr>
        <p:txBody>
          <a:bodyPr>
            <a:noAutofit/>
          </a:bodyPr>
          <a:lstStyle/>
          <a:p>
            <a:r>
              <a:rPr lang="en-US" sz="3600" b="0" cap="none" dirty="0">
                <a:ea typeface="+mj-ea"/>
                <a:cs typeface="+mj-cs"/>
              </a:rPr>
              <a:t>(TC-3) Apply RL in Complex Environments for National Security Missions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87D8-E855-9DFE-0713-E3566F972F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617" y="1057150"/>
            <a:ext cx="9278129" cy="1361168"/>
          </a:xfrm>
        </p:spPr>
        <p:txBody>
          <a:bodyPr>
            <a:normAutofit/>
          </a:bodyPr>
          <a:lstStyle/>
          <a:p>
            <a:r>
              <a:rPr lang="en-US" sz="2400" dirty="0"/>
              <a:t>Increasing Complexity of Mission and Environment </a:t>
            </a:r>
          </a:p>
          <a:p>
            <a:pPr lvl="2"/>
            <a:r>
              <a:rPr lang="en-US" sz="2000" dirty="0"/>
              <a:t>Target moving at constant speed and constant altitude</a:t>
            </a:r>
          </a:p>
          <a:p>
            <a:pPr lvl="2"/>
            <a:r>
              <a:rPr lang="en-US" sz="2000" dirty="0"/>
              <a:t>Action space defined by only AoA cannot achieve this goal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32E01-1550-F1B2-4047-DE4FAB93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4749157"/>
            <a:ext cx="9926435" cy="1181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3FFF07-E96D-97C7-C2FB-6C2D80E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47" y="760139"/>
            <a:ext cx="3228054" cy="1458954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187F8DE-0312-DBEB-DE47-AEDA03205641}"/>
              </a:ext>
            </a:extLst>
          </p:cNvPr>
          <p:cNvSpPr txBox="1">
            <a:spLocks/>
          </p:cNvSpPr>
          <p:nvPr/>
        </p:nvSpPr>
        <p:spPr>
          <a:xfrm>
            <a:off x="289617" y="2450104"/>
            <a:ext cx="11491952" cy="348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Expanding RL action space to include a library of motion primitives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Motion primitives (MPs)</a:t>
            </a:r>
            <a:r>
              <a:rPr lang="en-US" dirty="0"/>
              <a:t> are segmented movement templates available to a vehicle during flight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MPs either pull to a specified FPA or a turn for a relative heading change</a:t>
            </a:r>
          </a:p>
          <a:p>
            <a:pPr lvl="2"/>
            <a:r>
              <a:rPr lang="en-US" dirty="0"/>
              <a:t>MPs are executed for a specified duration</a:t>
            </a:r>
          </a:p>
          <a:p>
            <a:pPr lvl="1"/>
            <a:r>
              <a:rPr lang="en-US" dirty="0"/>
              <a:t>Full trajectories are constructed by selecting a sequence of MPs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9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A15F96-6513-854E-A3AA-F79C784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05D4-64FF-24BD-C8F1-3738983E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Non-MP Action Space</a:t>
            </a:r>
          </a:p>
          <a:p>
            <a:pPr lvl="1"/>
            <a:r>
              <a:rPr lang="en-US" dirty="0"/>
              <a:t>For comparison, agent trained using an action of discrete control values</a:t>
            </a:r>
          </a:p>
          <a:p>
            <a:pPr lvl="1"/>
            <a:r>
              <a:rPr lang="en-US" dirty="0"/>
              <a:t>Control Options:</a:t>
            </a:r>
          </a:p>
          <a:p>
            <a:pPr lvl="2">
              <a:tabLst>
                <a:tab pos="3657600" algn="l"/>
              </a:tabLst>
            </a:pPr>
            <a:r>
              <a:rPr lang="en-US" dirty="0"/>
              <a:t>Angle of Attack: 	-20, -17.9, -15.8, …, 15.8, 17.9, 20 deg</a:t>
            </a:r>
          </a:p>
          <a:p>
            <a:pPr lvl="2">
              <a:tabLst>
                <a:tab pos="3657600" algn="l"/>
              </a:tabLst>
            </a:pPr>
            <a:r>
              <a:rPr lang="en-US" dirty="0"/>
              <a:t>Bank: 	-75, 0, 75 deg</a:t>
            </a:r>
          </a:p>
          <a:p>
            <a:r>
              <a:rPr lang="en-US" dirty="0"/>
              <a:t>Motion Primitive Action Space</a:t>
            </a:r>
          </a:p>
          <a:p>
            <a:pPr lvl="1"/>
            <a:r>
              <a:rPr lang="en-US" dirty="0"/>
              <a:t>MPs either a pull to a specified FPA or a turn for a relative heading change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angle of attack and bank angles are determined by a simple closed-loop controller</a:t>
            </a:r>
          </a:p>
          <a:p>
            <a:pPr lvl="1"/>
            <a:r>
              <a:rPr lang="en-US" dirty="0"/>
              <a:t>MP duration decreases from 25 s to 0.5 s as nears target to allow more fine-tuning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F04D-8901-0782-4AD5-2C4DE8F5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4EA63-A379-9031-8728-10E893CC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4028298"/>
            <a:ext cx="992643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7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3A-77F6-DCCA-EA17-76B85AAE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1509"/>
          </a:xfrm>
        </p:spPr>
        <p:txBody>
          <a:bodyPr>
            <a:normAutofit/>
          </a:bodyPr>
          <a:lstStyle/>
          <a:p>
            <a:r>
              <a:rPr lang="en-US" dirty="0"/>
              <a:t>Complex Environment Challenges for RL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0397-2578-BAC5-89E4-0688C484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9CFE4FE3-BB15-67B8-0217-E4B32D77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21" y="3349075"/>
            <a:ext cx="5866841" cy="179892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88A236C-6D33-B1C7-D120-671625684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0416" y="3525306"/>
            <a:ext cx="5277705" cy="235680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1589D4-CD74-29DB-2C48-1E95C8F67CAF}"/>
              </a:ext>
            </a:extLst>
          </p:cNvPr>
          <p:cNvSpPr txBox="1"/>
          <p:nvPr/>
        </p:nvSpPr>
        <p:spPr>
          <a:xfrm>
            <a:off x="673892" y="3178805"/>
            <a:ext cx="4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Results of Curriculum Training with and without 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D972C-A706-0084-1503-0B100493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64" y="864784"/>
            <a:ext cx="11750982" cy="22249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Designed a curriculum for training RL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Curriculum increases range of target speed and direction as agent trains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Telescopic reward function guides agent toward target during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Optuna used to train hyperparameters for better training and fairer comparison</a:t>
            </a:r>
          </a:p>
          <a:p>
            <a:pPr lvl="1"/>
            <a:endParaRPr lang="en-US" dirty="0"/>
          </a:p>
          <a:p>
            <a:r>
              <a:rPr lang="en-US" b="1" dirty="0"/>
              <a:t>Introduced temporal variation in MPs to fine tune target honing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MP duration decreases from 25s to 0.5s as the vehicle nears a target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8BA05-C683-A3E2-BE71-2839033ED7E3}"/>
              </a:ext>
            </a:extLst>
          </p:cNvPr>
          <p:cNvSpPr txBox="1"/>
          <p:nvPr/>
        </p:nvSpPr>
        <p:spPr>
          <a:xfrm>
            <a:off x="5783721" y="5053401"/>
            <a:ext cx="663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Training in complex environments requires motion primitive based approach with curriculum training</a:t>
            </a:r>
          </a:p>
        </p:txBody>
      </p:sp>
    </p:spTree>
    <p:extLst>
      <p:ext uri="{BB962C8B-B14F-4D97-AF65-F5344CB8AC3E}">
        <p14:creationId xmlns:p14="http://schemas.microsoft.com/office/powerpoint/2010/main" val="8287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0BF9-076D-40EE-A518-6A78BB9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86" y="0"/>
            <a:ext cx="12192000" cy="685800"/>
          </a:xfrm>
        </p:spPr>
        <p:txBody>
          <a:bodyPr/>
          <a:lstStyle/>
          <a:p>
            <a:r>
              <a:rPr lang="en-US" dirty="0"/>
              <a:t>Motivation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D55-BB0C-416D-95E3-1B4402B8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75" y="542461"/>
            <a:ext cx="8362878" cy="2464569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>
                <a:solidFill>
                  <a:srgbClr val="0070C0"/>
                </a:solidFill>
                <a:ea typeface="+mn-lt"/>
                <a:cs typeface="+mn-lt"/>
              </a:rPr>
              <a:t>Motivation: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/>
              <a:t>Hypersonic vehicles in national security missions requires real-time and adaptive trajectory generation during mission execution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Real-time trajectory generation and maneuvers are computationally prohibitive  </a:t>
            </a:r>
          </a:p>
          <a:p>
            <a:pPr lvl="1">
              <a:buFont typeface="Wingdings" pitchFamily="2" charset="2"/>
              <a:buChar char="§"/>
            </a:pPr>
            <a:endParaRPr lang="en-US" sz="1900" dirty="0"/>
          </a:p>
          <a:p>
            <a:pPr lvl="1">
              <a:buFont typeface="Wingdings" pitchFamily="2" charset="2"/>
              <a:buChar char="§"/>
            </a:pPr>
            <a:r>
              <a:rPr lang="en-US" sz="1900" dirty="0"/>
              <a:t>Artificial Intelligence (AI) techniques, such as, Reinforcement Learning (RL) enables training of an agent to operate in dynamic uncertain environments</a:t>
            </a:r>
          </a:p>
          <a:p>
            <a:pPr lvl="2">
              <a:buFont typeface="Wingdings" pitchFamily="2" charset="2"/>
              <a:buChar char="§"/>
            </a:pPr>
            <a:r>
              <a:rPr lang="en-US" sz="1700" dirty="0"/>
              <a:t>Impressive performance outcomes to learn nearly-optimal solutions in a variety of application domains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Limited testing and characterization of performance bounds of RL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32AF-E9C8-45BE-BEA2-F04058F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2DB57-59A1-AB45-9735-90EC50A08B31}"/>
              </a:ext>
            </a:extLst>
          </p:cNvPr>
          <p:cNvGrpSpPr/>
          <p:nvPr/>
        </p:nvGrpSpPr>
        <p:grpSpPr>
          <a:xfrm>
            <a:off x="8662113" y="807194"/>
            <a:ext cx="3519001" cy="5554901"/>
            <a:chOff x="8560154" y="780585"/>
            <a:chExt cx="3519001" cy="55549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A1C812-B5E1-4402-8735-E32EBB0135B1}"/>
                </a:ext>
              </a:extLst>
            </p:cNvPr>
            <p:cNvSpPr/>
            <p:nvPr/>
          </p:nvSpPr>
          <p:spPr>
            <a:xfrm rot="5400000">
              <a:off x="7542204" y="1798535"/>
              <a:ext cx="5554901" cy="3519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78FCA7-94BC-4573-8B65-40B0D9F30C0C}"/>
                </a:ext>
              </a:extLst>
            </p:cNvPr>
            <p:cNvSpPr/>
            <p:nvPr/>
          </p:nvSpPr>
          <p:spPr>
            <a:xfrm>
              <a:off x="8682843" y="921178"/>
              <a:ext cx="3189514" cy="2000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(1) RL for A4H</a:t>
              </a:r>
            </a:p>
            <a:p>
              <a:pPr algn="ctr"/>
              <a:r>
                <a:rPr lang="en-US" sz="1200" b="1" dirty="0">
                  <a:solidFill>
                    <a:srgbClr val="0000FF"/>
                  </a:solidFill>
                </a:rPr>
                <a:t>(agent-based models)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96001-BBFC-4AD6-BF02-2EC41D3865EF}"/>
                </a:ext>
              </a:extLst>
            </p:cNvPr>
            <p:cNvSpPr/>
            <p:nvPr/>
          </p:nvSpPr>
          <p:spPr>
            <a:xfrm>
              <a:off x="8682842" y="4510784"/>
              <a:ext cx="3204357" cy="1785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(3) Complex Environments</a:t>
              </a:r>
            </a:p>
            <a:p>
              <a:pPr algn="ctr"/>
              <a:r>
                <a:rPr lang="en-US" sz="1200" b="1" dirty="0">
                  <a:solidFill>
                    <a:srgbClr val="0000FF"/>
                  </a:solidFill>
                </a:rPr>
                <a:t>(moving targets, motion primitives)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772864-2EC0-4DA0-AB83-F7568142B926}"/>
                </a:ext>
              </a:extLst>
            </p:cNvPr>
            <p:cNvSpPr/>
            <p:nvPr/>
          </p:nvSpPr>
          <p:spPr>
            <a:xfrm>
              <a:off x="8682844" y="2798806"/>
              <a:ext cx="3189513" cy="1600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(2) RL Test and Evaluation </a:t>
              </a:r>
              <a:r>
                <a:rPr lang="en-US" sz="1200" b="1" dirty="0">
                  <a:solidFill>
                    <a:srgbClr val="0000FF"/>
                  </a:solidFill>
                </a:rPr>
                <a:t>(Explainable AI)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6F1146-F769-4682-AE1C-79E1F661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5304" y="3260695"/>
              <a:ext cx="2526548" cy="1102085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74D5E-FBAB-5A42-A4F8-BFA05997E9C5}"/>
              </a:ext>
            </a:extLst>
          </p:cNvPr>
          <p:cNvSpPr txBox="1">
            <a:spLocks/>
          </p:cNvSpPr>
          <p:nvPr/>
        </p:nvSpPr>
        <p:spPr>
          <a:xfrm>
            <a:off x="197275" y="2985612"/>
            <a:ext cx="8680884" cy="3491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  <a:ea typeface="+mn-lt"/>
                <a:cs typeface="+mn-lt"/>
              </a:rPr>
              <a:t>Contributions: </a:t>
            </a:r>
            <a:endParaRPr lang="en-US" sz="1800" b="1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900" b="1" dirty="0"/>
              <a:t>(1)</a:t>
            </a:r>
            <a:r>
              <a:rPr lang="en-US" sz="1900" dirty="0"/>
              <a:t> </a:t>
            </a:r>
            <a:r>
              <a:rPr lang="en-US" sz="1900" b="1" dirty="0"/>
              <a:t>Implement RL in hypersonic scenarios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/>
              <a:t>Proof-of-concept that RL can learn hypersonic dynamics, control, and constraints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/>
              <a:t>Demonstrate RL control of HGVs via </a:t>
            </a:r>
            <a:r>
              <a:rPr lang="en-US" sz="1600" dirty="0" err="1"/>
              <a:t>AoA</a:t>
            </a:r>
            <a:r>
              <a:rPr lang="en-US" sz="1600" dirty="0"/>
              <a:t> commands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900" b="1" dirty="0"/>
              <a:t>(2)</a:t>
            </a:r>
            <a:r>
              <a:rPr lang="en-US" sz="1900" dirty="0"/>
              <a:t> </a:t>
            </a:r>
            <a:r>
              <a:rPr lang="en-US" sz="1900" b="1" dirty="0"/>
              <a:t>Develop a comprehensive Test and Evaluation Framework for RL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/>
              <a:t>Explainable AI for understanding RL decision-making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/>
              <a:t>Robustness Testing of RL solutions in hypersonic scenarios</a:t>
            </a:r>
          </a:p>
          <a:p>
            <a:pPr marL="914400" lvl="2" indent="0">
              <a:buNone/>
            </a:pP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900" b="1" dirty="0"/>
              <a:t>(3)</a:t>
            </a:r>
            <a:r>
              <a:rPr lang="en-US" sz="1900" dirty="0"/>
              <a:t> </a:t>
            </a:r>
            <a:r>
              <a:rPr lang="en-US" sz="1900" b="1" dirty="0"/>
              <a:t>Apply RL in complex environments for national security missions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/>
              <a:t>Random and Moving targets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/>
              <a:t>Motions Primitives for guiding a vehicle to a moving target</a:t>
            </a: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7B440-902F-7B54-6B60-089FC390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249" y="5044982"/>
            <a:ext cx="1552842" cy="12195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B4E8CF-814B-54EF-CCAE-0278C0A0C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2" t="5856" r="9294" b="50883"/>
          <a:stretch/>
        </p:blipFill>
        <p:spPr>
          <a:xfrm>
            <a:off x="8878159" y="1618321"/>
            <a:ext cx="3039103" cy="1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A15F96-6513-854E-A3AA-F79C784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BF605D4-64FF-24BD-C8F1-3738983E5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557" y="1587089"/>
                <a:ext cx="11502886" cy="21157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Reward is shaped to minimize relative distance between the HSAV and its target</a:t>
                </a:r>
              </a:p>
              <a:p>
                <a:r>
                  <a:rPr lang="en-US" dirty="0"/>
                  <a:t>Due to difference in order of magnitude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we define a telescoped reward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Maximum reward and success bonus help the reward stay stable.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BF605D4-64FF-24BD-C8F1-3738983E5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57" y="1587089"/>
                <a:ext cx="11502886" cy="2115778"/>
              </a:xfrm>
              <a:blipFill>
                <a:blip r:embed="rId2"/>
                <a:stretch>
                  <a:fillRect l="-742" t="-3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F04D-8901-0782-4AD5-2C4DE8F5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09BE4-A122-2DA3-AFAD-6AC92618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97" y="3429000"/>
            <a:ext cx="6363866" cy="28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14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A15F96-6513-854E-A3AA-F79C784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Primitive Execution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05D4-64FF-24BD-C8F1-3738983E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587088"/>
            <a:ext cx="11502886" cy="4585112"/>
          </a:xfrm>
        </p:spPr>
        <p:txBody>
          <a:bodyPr>
            <a:normAutofit/>
          </a:bodyPr>
          <a:lstStyle/>
          <a:p>
            <a:r>
              <a:rPr lang="en-US" dirty="0"/>
              <a:t>We found that the HSAV flew right past the target and was therefore failing the mission with a constant MP time.</a:t>
            </a:r>
          </a:p>
          <a:p>
            <a:r>
              <a:rPr lang="en-US" dirty="0"/>
              <a:t>Hence, we introduced a sliding MP time from 25 seconds down to 0.5 seconds based on a rough approximation of time-to-go (i.e. the time until the HSAV intercepts the target)</a:t>
            </a:r>
          </a:p>
          <a:p>
            <a:pPr lvl="1"/>
            <a:r>
              <a:rPr lang="en-US" dirty="0"/>
              <a:t>Time-to-go = distance from HSAV to target / velocity of HSAV</a:t>
            </a:r>
          </a:p>
          <a:p>
            <a:pPr lvl="1"/>
            <a:r>
              <a:rPr lang="en-US" dirty="0"/>
              <a:t>Time-to-go &gt; 25 sec → MP time = 25 sec</a:t>
            </a:r>
          </a:p>
          <a:p>
            <a:pPr lvl="1"/>
            <a:r>
              <a:rPr lang="en-US" dirty="0"/>
              <a:t>25 sec &gt; Time-to-go &gt; 0.5 sec → MP time = Time-to-go</a:t>
            </a:r>
          </a:p>
          <a:p>
            <a:pPr lvl="1"/>
            <a:r>
              <a:rPr lang="en-US" dirty="0"/>
              <a:t>Time-to-go &lt; 0.5 sec → MP time = 0.5 sec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F04D-8901-0782-4AD5-2C4DE8F5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054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3A-77F6-DCCA-EA17-76B85AAE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Values Tuned with </a:t>
            </a:r>
            <a:r>
              <a:rPr lang="en-US" dirty="0" err="1"/>
              <a:t>Optuna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EFC40D-D1DB-6082-0061-858338727D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Optuna used to trained hyperparameters for both MP and non-MP agents</a:t>
                </a:r>
              </a:p>
              <a:p>
                <a:r>
                  <a:rPr lang="en-US" dirty="0"/>
                  <a:t>Sample of 1,000 episodes moving targets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0,500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tar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−180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r>
                  <a:rPr lang="en-US" dirty="0"/>
                  <a:t> used to evaluate mean reward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EFC40D-D1DB-6082-0061-858338727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08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5E3984-45EA-6CB8-41FA-0D13DC696B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7020" y="1600341"/>
            <a:ext cx="555741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0397-2578-BAC5-89E4-0688C484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62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3A-77F6-DCCA-EA17-76B85AAE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489"/>
          </a:xfrm>
        </p:spPr>
        <p:txBody>
          <a:bodyPr/>
          <a:lstStyle/>
          <a:p>
            <a:r>
              <a:rPr lang="en-US" dirty="0"/>
              <a:t>Results for Moving Target and Motion Primitives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0397-2578-BAC5-89E4-0688C484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43FFD3F-26E7-D3BC-21EC-A198DD7D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350" y="1089776"/>
            <a:ext cx="6679650" cy="263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MP action space significantly out-performed non-MP approach</a:t>
            </a:r>
          </a:p>
          <a:p>
            <a:pPr lvl="1"/>
            <a:r>
              <a:rPr lang="en-US" dirty="0"/>
              <a:t>MP agent was successful in 76.6% of cases</a:t>
            </a:r>
          </a:p>
          <a:p>
            <a:pPr lvl="1"/>
            <a:r>
              <a:rPr lang="en-US" dirty="0"/>
              <a:t>Non-MP agent failed in every case consistently hitting a minimum FPA constraint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4EA848-EAAF-6CCC-5622-401C39C4E469}"/>
              </a:ext>
            </a:extLst>
          </p:cNvPr>
          <p:cNvGrpSpPr/>
          <p:nvPr/>
        </p:nvGrpSpPr>
        <p:grpSpPr>
          <a:xfrm>
            <a:off x="588826" y="4309871"/>
            <a:ext cx="4425839" cy="2173618"/>
            <a:chOff x="752716" y="4189223"/>
            <a:chExt cx="4425839" cy="2136210"/>
          </a:xfrm>
        </p:grpSpPr>
        <p:pic>
          <p:nvPicPr>
            <p:cNvPr id="11" name="Content Placeholder 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EEA339C6-80C2-CC8E-804F-93350633E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16" y="4189223"/>
              <a:ext cx="4425839" cy="18446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41B424-04D8-235A-CF1D-769FF3023898}"/>
                    </a:ext>
                  </a:extLst>
                </p:cNvPr>
                <p:cNvSpPr txBox="1"/>
                <p:nvPr/>
              </p:nvSpPr>
              <p:spPr>
                <a:xfrm>
                  <a:off x="752716" y="5951367"/>
                  <a:ext cx="4425839" cy="374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Trajectories of agents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𝑡𝑎𝑟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𝑡𝑎𝑟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deg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41B424-04D8-235A-CF1D-769FF3023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16" y="5951367"/>
                  <a:ext cx="4425839" cy="374066"/>
                </a:xfrm>
                <a:prstGeom prst="rect">
                  <a:avLst/>
                </a:prstGeom>
                <a:blipFill>
                  <a:blip r:embed="rId4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440A47-D1CB-0F2B-E2F3-471094E4DD37}"/>
              </a:ext>
            </a:extLst>
          </p:cNvPr>
          <p:cNvGrpSpPr/>
          <p:nvPr/>
        </p:nvGrpSpPr>
        <p:grpSpPr>
          <a:xfrm>
            <a:off x="195153" y="713292"/>
            <a:ext cx="5213187" cy="3457264"/>
            <a:chOff x="6346012" y="2885870"/>
            <a:chExt cx="4531910" cy="3240218"/>
          </a:xfrm>
        </p:grpSpPr>
        <p:pic>
          <p:nvPicPr>
            <p:cNvPr id="7" name="Content Placeholder 6" descr="Chart&#10;&#10;Description automatically generated">
              <a:extLst>
                <a:ext uri="{FF2B5EF4-FFF2-40B4-BE49-F238E27FC236}">
                  <a16:creationId xmlns:a16="http://schemas.microsoft.com/office/drawing/2014/main" id="{363DEF1D-D54A-2870-B2AD-9023F6473B83}"/>
                </a:ext>
              </a:extLst>
            </p:cNvPr>
            <p:cNvPicPr>
              <a:picLocks noGrp="1" noChangeAspect="1"/>
            </p:cNvPicPr>
            <p:nvPr>
              <p:ph sz="half" idx="1"/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9" t="14237" r="4658" b="8228"/>
            <a:stretch/>
          </p:blipFill>
          <p:spPr>
            <a:xfrm>
              <a:off x="6436430" y="3096462"/>
              <a:ext cx="4351075" cy="3029626"/>
            </a:xfr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7BDCAC-6999-3B30-CEA2-40EB7A204C94}"/>
                </a:ext>
              </a:extLst>
            </p:cNvPr>
            <p:cNvSpPr txBox="1">
              <a:spLocks/>
            </p:cNvSpPr>
            <p:nvPr/>
          </p:nvSpPr>
          <p:spPr>
            <a:xfrm>
              <a:off x="6346012" y="2885870"/>
              <a:ext cx="4531910" cy="49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Final Distance to Target as Function of Target Heading and Velocity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96986E-4B89-9AAC-C276-BAF945981204}"/>
              </a:ext>
            </a:extLst>
          </p:cNvPr>
          <p:cNvGrpSpPr/>
          <p:nvPr/>
        </p:nvGrpSpPr>
        <p:grpSpPr>
          <a:xfrm>
            <a:off x="5824279" y="4016079"/>
            <a:ext cx="5451043" cy="1880330"/>
            <a:chOff x="5704925" y="4449224"/>
            <a:chExt cx="4864222" cy="16779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D662B9-EAE5-B400-38D0-43FD8F5D4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4925" y="4921567"/>
              <a:ext cx="4864222" cy="120556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FFE86F-DD91-34EE-2118-21A561196A87}"/>
                </a:ext>
              </a:extLst>
            </p:cNvPr>
            <p:cNvSpPr txBox="1"/>
            <p:nvPr/>
          </p:nvSpPr>
          <p:spPr>
            <a:xfrm>
              <a:off x="5704925" y="4449224"/>
              <a:ext cx="4864222" cy="46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Distribution of 10,000 Episodes of Trained Agents within Target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581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7B31-C800-046E-1F7D-9D30C236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9F0B-49C5-EAE5-60F6-C302A3EB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Summary, Publications, the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C7622-F1A0-7A2A-9A07-3388974D2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59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C9E69F-B582-43D9-9400-18A494878AF9}"/>
              </a:ext>
            </a:extLst>
          </p:cNvPr>
          <p:cNvSpPr txBox="1">
            <a:spLocks/>
          </p:cNvSpPr>
          <p:nvPr/>
        </p:nvSpPr>
        <p:spPr>
          <a:xfrm>
            <a:off x="158366" y="509926"/>
            <a:ext cx="11835160" cy="62311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>
              <a:lnSpc>
                <a:spcPct val="130000"/>
              </a:lnSpc>
              <a:spcBef>
                <a:spcPts val="0"/>
              </a:spcBef>
            </a:pPr>
            <a:r>
              <a:rPr lang="en-US" sz="1800" dirty="0"/>
              <a:t>Real-time trajectory generation and maneuvers are computationally prohibitive for hypersonic missions but needed for national security missions </a:t>
            </a:r>
          </a:p>
          <a:p>
            <a:pPr marL="692150" lvl="1" indent="-234950">
              <a:lnSpc>
                <a:spcPct val="130000"/>
              </a:lnSpc>
              <a:spcBef>
                <a:spcPts val="0"/>
              </a:spcBef>
            </a:pPr>
            <a:r>
              <a:rPr lang="en-US" sz="1800" dirty="0"/>
              <a:t>Our work extends Reinforcement Learning to hypersonic vehicles for near real-time maneuvers and guidance</a:t>
            </a:r>
          </a:p>
          <a:p>
            <a:pPr marL="914400" lvl="2">
              <a:lnSpc>
                <a:spcPct val="13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sz="1600" dirty="0"/>
          </a:p>
          <a:p>
            <a:pPr marL="2286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>
              <a:lnSpc>
                <a:spcPct val="130000"/>
              </a:lnSpc>
              <a:spcBef>
                <a:spcPts val="0"/>
              </a:spcBef>
            </a:pPr>
            <a:r>
              <a:rPr lang="en-US" sz="1600" b="1" dirty="0"/>
              <a:t>Dissemination and Publications: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300" dirty="0"/>
              <a:t>Raz et. al., </a:t>
            </a:r>
            <a:r>
              <a:rPr lang="en-US" sz="1300" i="1" dirty="0"/>
              <a:t>“Reinforcement Learning for Aerospace Vehicle Mission Planning Through Predator-Prey Models” </a:t>
            </a:r>
            <a:r>
              <a:rPr lang="en-US" sz="1300" dirty="0"/>
              <a:t>Presentation, </a:t>
            </a:r>
            <a:r>
              <a:rPr lang="en-US" sz="1300" b="1" dirty="0"/>
              <a:t>AIAA Defense Conference 2021</a:t>
            </a:r>
            <a:r>
              <a:rPr lang="en-US" sz="1300" dirty="0"/>
              <a:t>, Laurel, MD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300" dirty="0"/>
              <a:t>Raz et al., </a:t>
            </a:r>
            <a:r>
              <a:rPr lang="en-US" sz="1300" i="1" dirty="0"/>
              <a:t>“Test and Evaluation of Reinforcement Learning via Robustness Testing and Explainable AI for High-Speed Aerospace Vehicles”, </a:t>
            </a:r>
            <a:r>
              <a:rPr lang="en-US" sz="1300" b="1" dirty="0"/>
              <a:t>IEEE Aerospace 2022 Conference</a:t>
            </a:r>
            <a:r>
              <a:rPr lang="en-US" sz="1300" dirty="0"/>
              <a:t>, Big Sky, MT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300" dirty="0"/>
              <a:t>Levin et al., “Motion-Primitive based Deep Reinforcement Learning for High-Speed Aerospace Vehicle Missions”, </a:t>
            </a:r>
            <a:r>
              <a:rPr lang="en-US" sz="1300" b="1" dirty="0"/>
              <a:t>AIAA SciTech 2023 Conference</a:t>
            </a:r>
            <a:r>
              <a:rPr lang="en-US" sz="1300" dirty="0"/>
              <a:t>, Great Harbor, MD, (in review)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300" dirty="0"/>
              <a:t>Raz et al., </a:t>
            </a:r>
            <a:r>
              <a:rPr lang="en-US" sz="1300" i="1" dirty="0"/>
              <a:t>“Explainable-AI and Robustness based Test and Evaluation for Reinforcement Learning”</a:t>
            </a:r>
            <a:r>
              <a:rPr lang="en-US" sz="1300" dirty="0"/>
              <a:t>, </a:t>
            </a:r>
            <a:r>
              <a:rPr lang="en-US" sz="1300" b="1" dirty="0"/>
              <a:t>IEEE Systems Journal </a:t>
            </a:r>
            <a:r>
              <a:rPr lang="en-US" sz="1300" dirty="0"/>
              <a:t>(in work) </a:t>
            </a:r>
          </a:p>
          <a:p>
            <a:pPr marL="914400" lvl="2">
              <a:lnSpc>
                <a:spcPct val="130000"/>
              </a:lnSpc>
              <a:spcBef>
                <a:spcPts val="0"/>
              </a:spcBef>
            </a:pPr>
            <a:endParaRPr lang="en-US" sz="1600" dirty="0"/>
          </a:p>
          <a:p>
            <a:pPr marL="457200" lvl="1">
              <a:lnSpc>
                <a:spcPct val="130000"/>
              </a:lnSpc>
              <a:spcBef>
                <a:spcPts val="0"/>
              </a:spcBef>
            </a:pPr>
            <a:endParaRPr lang="en-US" sz="1600" dirty="0"/>
          </a:p>
          <a:p>
            <a:pPr marL="457200" lvl="1">
              <a:lnSpc>
                <a:spcPct val="13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1600" dirty="0"/>
          </a:p>
          <a:p>
            <a:pPr marL="0">
              <a:lnSpc>
                <a:spcPct val="130000"/>
              </a:lnSpc>
              <a:spcBef>
                <a:spcPts val="0"/>
              </a:spcBef>
            </a:pPr>
            <a:endParaRPr lang="en-US" sz="1800" b="1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1600" dirty="0"/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1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0D8DE6-B4AB-49AD-9B92-5C9F57A34AA1}"/>
              </a:ext>
            </a:extLst>
          </p:cNvPr>
          <p:cNvSpPr txBox="1">
            <a:spLocks/>
          </p:cNvSpPr>
          <p:nvPr/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B0C01A3-6FC8-4AEE-BC85-80153E98E266}" type="slidenum">
              <a:rPr lang="en-US" sz="1400" smtClean="0">
                <a:solidFill>
                  <a:prstClr val="black"/>
                </a:solidFill>
                <a:latin typeface="Arial"/>
              </a:rPr>
              <a:pPr algn="r">
                <a:defRPr/>
              </a:pPr>
              <a:t>35</a:t>
            </a:fld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AB054-F449-9048-8EAE-1382BF39B219}"/>
              </a:ext>
            </a:extLst>
          </p:cNvPr>
          <p:cNvSpPr txBox="1">
            <a:spLocks/>
          </p:cNvSpPr>
          <p:nvPr/>
        </p:nvSpPr>
        <p:spPr>
          <a:xfrm>
            <a:off x="278780" y="0"/>
            <a:ext cx="12192000" cy="751114"/>
          </a:xfrm>
          <a:prstGeom prst="rect">
            <a:avLst/>
          </a:prstGeom>
        </p:spPr>
        <p:txBody>
          <a:bodyPr/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and Takeaways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6B1DF8-14F4-55BD-C97B-491C9920F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716799"/>
              </p:ext>
            </p:extLst>
          </p:nvPr>
        </p:nvGraphicFramePr>
        <p:xfrm>
          <a:off x="580043" y="1584251"/>
          <a:ext cx="11031913" cy="145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5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F099-B615-44DD-A678-AD5C8DC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0229"/>
          </a:xfrm>
        </p:spPr>
        <p:txBody>
          <a:bodyPr/>
          <a:lstStyle/>
          <a:p>
            <a:r>
              <a:rPr lang="en-US" dirty="0"/>
              <a:t>Sandia-GMU-Purdue Team</a:t>
            </a:r>
          </a:p>
        </p:txBody>
      </p:sp>
      <p:pic>
        <p:nvPicPr>
          <p:cNvPr id="6" name="Content Placeholder 5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974C1F4-A5CD-4729-836E-2AD827F8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80" y="1231321"/>
            <a:ext cx="1400695" cy="17789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4393-005C-453E-898D-6A54A6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kris-ezra-308">
            <a:extLst>
              <a:ext uri="{FF2B5EF4-FFF2-40B4-BE49-F238E27FC236}">
                <a16:creationId xmlns:a16="http://schemas.microsoft.com/office/drawing/2014/main" id="{71BB7131-B9BF-4DA2-AF67-BA3B7D51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90" y="1228278"/>
            <a:ext cx="1754462" cy="17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A3C8A-2ACE-4F30-97A3-01021FB7349B}"/>
              </a:ext>
            </a:extLst>
          </p:cNvPr>
          <p:cNvSpPr txBox="1"/>
          <p:nvPr/>
        </p:nvSpPr>
        <p:spPr>
          <a:xfrm>
            <a:off x="4431320" y="82722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 and Co-PI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65FAF-0DD2-438E-8BD1-46BE8530710A}"/>
              </a:ext>
            </a:extLst>
          </p:cNvPr>
          <p:cNvSpPr/>
          <p:nvPr/>
        </p:nvSpPr>
        <p:spPr>
          <a:xfrm>
            <a:off x="3455124" y="777468"/>
            <a:ext cx="3701143" cy="2579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7DD5A-B307-4994-A624-48EFADA9DF46}"/>
              </a:ext>
            </a:extLst>
          </p:cNvPr>
          <p:cNvSpPr txBox="1"/>
          <p:nvPr/>
        </p:nvSpPr>
        <p:spPr>
          <a:xfrm>
            <a:off x="3629614" y="3060966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Ali Raz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390CE-419C-4C71-B5F5-A6E44FD7F702}"/>
              </a:ext>
            </a:extLst>
          </p:cNvPr>
          <p:cNvSpPr txBox="1"/>
          <p:nvPr/>
        </p:nvSpPr>
        <p:spPr>
          <a:xfrm>
            <a:off x="5319388" y="306096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Kris Ezra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C5357-574F-40CA-B64A-7F6AC600CFA7}"/>
              </a:ext>
            </a:extLst>
          </p:cNvPr>
          <p:cNvSpPr/>
          <p:nvPr/>
        </p:nvSpPr>
        <p:spPr>
          <a:xfrm>
            <a:off x="7821437" y="803687"/>
            <a:ext cx="3701143" cy="2536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31B04-D472-4536-90A4-6A529673EC44}"/>
              </a:ext>
            </a:extLst>
          </p:cNvPr>
          <p:cNvSpPr txBox="1"/>
          <p:nvPr/>
        </p:nvSpPr>
        <p:spPr>
          <a:xfrm>
            <a:off x="7897769" y="2876559"/>
            <a:ext cx="155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Dr. Linas Mockus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804BA-3727-4E46-9EED-0DE2CBD8176A}"/>
              </a:ext>
            </a:extLst>
          </p:cNvPr>
          <p:cNvSpPr txBox="1"/>
          <p:nvPr/>
        </p:nvSpPr>
        <p:spPr>
          <a:xfrm>
            <a:off x="9837179" y="287655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Rob Campbell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5ED36-8F37-4D74-9DCD-C4ACB04C17E9}"/>
              </a:ext>
            </a:extLst>
          </p:cNvPr>
          <p:cNvSpPr txBox="1"/>
          <p:nvPr/>
        </p:nvSpPr>
        <p:spPr>
          <a:xfrm>
            <a:off x="8780696" y="87867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Technical Staff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572E1-9972-4882-AF4A-23B15DEB18AD}"/>
              </a:ext>
            </a:extLst>
          </p:cNvPr>
          <p:cNvSpPr/>
          <p:nvPr/>
        </p:nvSpPr>
        <p:spPr>
          <a:xfrm>
            <a:off x="1974024" y="3539014"/>
            <a:ext cx="7587343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BCFBDC-920D-4E6B-B453-D2978A4DC716}"/>
              </a:ext>
            </a:extLst>
          </p:cNvPr>
          <p:cNvSpPr/>
          <p:nvPr/>
        </p:nvSpPr>
        <p:spPr>
          <a:xfrm>
            <a:off x="3689126" y="4152516"/>
            <a:ext cx="1127548" cy="1355405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48A8D-1688-4115-9C36-58302A4C29C7}"/>
              </a:ext>
            </a:extLst>
          </p:cNvPr>
          <p:cNvSpPr txBox="1"/>
          <p:nvPr/>
        </p:nvSpPr>
        <p:spPr>
          <a:xfrm>
            <a:off x="2147330" y="5574757"/>
            <a:ext cx="1170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Sean Nolan </a:t>
            </a:r>
          </a:p>
          <a:p>
            <a:pPr algn="ctr"/>
            <a:r>
              <a:rPr lang="en-US" sz="1100" dirty="0"/>
              <a:t>PhD Student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0FAD8-F266-46CC-A0F0-0F0DD5A31D68}"/>
              </a:ext>
            </a:extLst>
          </p:cNvPr>
          <p:cNvSpPr txBox="1"/>
          <p:nvPr/>
        </p:nvSpPr>
        <p:spPr>
          <a:xfrm>
            <a:off x="3548220" y="5574757"/>
            <a:ext cx="14093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Winston Levin </a:t>
            </a:r>
          </a:p>
          <a:p>
            <a:pPr algn="ctr"/>
            <a:r>
              <a:rPr lang="en-US" sz="1100" dirty="0"/>
              <a:t>MS Student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1047C-7735-42DA-B584-987385564DDB}"/>
              </a:ext>
            </a:extLst>
          </p:cNvPr>
          <p:cNvSpPr/>
          <p:nvPr/>
        </p:nvSpPr>
        <p:spPr>
          <a:xfrm>
            <a:off x="5190542" y="4152516"/>
            <a:ext cx="1127548" cy="1355405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3A702-CF80-4F3B-8D5B-E3699329D0EF}"/>
              </a:ext>
            </a:extLst>
          </p:cNvPr>
          <p:cNvSpPr txBox="1"/>
          <p:nvPr/>
        </p:nvSpPr>
        <p:spPr>
          <a:xfrm>
            <a:off x="5209134" y="5571516"/>
            <a:ext cx="1090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Ahmad Mia</a:t>
            </a:r>
          </a:p>
          <a:p>
            <a:pPr algn="ctr"/>
            <a:r>
              <a:rPr lang="en-US" sz="1100" dirty="0"/>
              <a:t>MS Student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2A9F7-A441-4976-9734-78892893F673}"/>
              </a:ext>
            </a:extLst>
          </p:cNvPr>
          <p:cNvSpPr txBox="1"/>
          <p:nvPr/>
        </p:nvSpPr>
        <p:spPr>
          <a:xfrm>
            <a:off x="6572368" y="5571516"/>
            <a:ext cx="13580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Lauren Risany</a:t>
            </a:r>
          </a:p>
          <a:p>
            <a:pPr algn="ctr"/>
            <a:r>
              <a:rPr lang="en-US" sz="1100" dirty="0" err="1"/>
              <a:t>Ugrad</a:t>
            </a:r>
            <a:r>
              <a:rPr lang="en-US" sz="1100" dirty="0"/>
              <a:t> / SNL Intern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B0B6A-BE08-4BBB-AAC0-A553B26C5083}"/>
              </a:ext>
            </a:extLst>
          </p:cNvPr>
          <p:cNvSpPr txBox="1"/>
          <p:nvPr/>
        </p:nvSpPr>
        <p:spPr>
          <a:xfrm>
            <a:off x="8343540" y="5574757"/>
            <a:ext cx="9204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Paige La</a:t>
            </a:r>
          </a:p>
          <a:p>
            <a:r>
              <a:rPr lang="en-US" sz="1100" dirty="0"/>
              <a:t>MS Student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A663E9-8AE3-47B2-BE58-2E3D8003E667}"/>
              </a:ext>
            </a:extLst>
          </p:cNvPr>
          <p:cNvSpPr txBox="1"/>
          <p:nvPr/>
        </p:nvSpPr>
        <p:spPr>
          <a:xfrm>
            <a:off x="3016389" y="3576253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Graduate and Undergraduate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3B677-D32C-4E82-B2C1-790EAF784B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269"/>
          <a:stretch/>
        </p:blipFill>
        <p:spPr>
          <a:xfrm>
            <a:off x="6693888" y="4144539"/>
            <a:ext cx="1127549" cy="13580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8" t="18757" r="10091"/>
          <a:stretch/>
        </p:blipFill>
        <p:spPr>
          <a:xfrm>
            <a:off x="5183284" y="4144539"/>
            <a:ext cx="1138669" cy="1363902"/>
          </a:xfrm>
          <a:prstGeom prst="rect">
            <a:avLst/>
          </a:prstGeom>
        </p:spPr>
      </p:pic>
      <p:pic>
        <p:nvPicPr>
          <p:cNvPr id="3" name="Picture 2" descr="God-sent angels&amp;#39; | Campus | purdueexponent.org">
            <a:extLst>
              <a:ext uri="{FF2B5EF4-FFF2-40B4-BE49-F238E27FC236}">
                <a16:creationId xmlns:a16="http://schemas.microsoft.com/office/drawing/2014/main" id="{A350B755-509E-47CB-8E52-B8C74FF8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130" y="1314733"/>
            <a:ext cx="1166123" cy="15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r People - Center for Integrated Systems in Aerospace (System of Systems  Lab) - Purdue University">
            <a:extLst>
              <a:ext uri="{FF2B5EF4-FFF2-40B4-BE49-F238E27FC236}">
                <a16:creationId xmlns:a16="http://schemas.microsoft.com/office/drawing/2014/main" id="{DB375AF8-5AA0-44C9-AD77-2A0C0038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16" y="4144539"/>
            <a:ext cx="1049449" cy="13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BB35E8-82D6-4CAA-A623-0E7EE3FED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1930" y="1315084"/>
            <a:ext cx="1324841" cy="15544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F2E48A7-91BA-4881-85A3-8A49F02ED6C2}"/>
              </a:ext>
            </a:extLst>
          </p:cNvPr>
          <p:cNvSpPr txBox="1"/>
          <p:nvPr/>
        </p:nvSpPr>
        <p:spPr>
          <a:xfrm>
            <a:off x="932250" y="8461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TPOC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F8EF92-0DCB-4DC7-8741-4282D9A47041}"/>
              </a:ext>
            </a:extLst>
          </p:cNvPr>
          <p:cNvSpPr/>
          <p:nvPr/>
        </p:nvSpPr>
        <p:spPr>
          <a:xfrm>
            <a:off x="317494" y="771182"/>
            <a:ext cx="2127280" cy="2579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E1945C8-FF74-40DC-920C-19658AD63B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2" y="1277766"/>
            <a:ext cx="1368260" cy="18033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9C08FEA-EB18-4F35-AC5F-51893A6A8DFC}"/>
              </a:ext>
            </a:extLst>
          </p:cNvPr>
          <p:cNvSpPr txBox="1"/>
          <p:nvPr/>
        </p:nvSpPr>
        <p:spPr>
          <a:xfrm>
            <a:off x="603852" y="3042089"/>
            <a:ext cx="153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Dr. Kyle Williams</a:t>
            </a:r>
          </a:p>
        </p:txBody>
      </p:sp>
      <p:pic>
        <p:nvPicPr>
          <p:cNvPr id="7" name="Picture 2" descr="Paige La - Women's Tennis - George Mason University Athletics">
            <a:extLst>
              <a:ext uri="{FF2B5EF4-FFF2-40B4-BE49-F238E27FC236}">
                <a16:creationId xmlns:a16="http://schemas.microsoft.com/office/drawing/2014/main" id="{22D3F2BC-79C0-B468-3E2C-D20EE886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37" y="4129543"/>
            <a:ext cx="1049449" cy="138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person, wall, indoor, ceiling&#10;&#10;Description automatically generated">
            <a:extLst>
              <a:ext uri="{FF2B5EF4-FFF2-40B4-BE49-F238E27FC236}">
                <a16:creationId xmlns:a16="http://schemas.microsoft.com/office/drawing/2014/main" id="{7FBDD059-07EC-D8D9-804D-32BBCBB5FA2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1" t="14263" r="-3060"/>
          <a:stretch/>
        </p:blipFill>
        <p:spPr>
          <a:xfrm>
            <a:off x="3611686" y="4144539"/>
            <a:ext cx="1271776" cy="13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51E3-A110-4332-9B9E-7EF3CE86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71" y="665147"/>
            <a:ext cx="11502886" cy="22918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What is RL?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A methodology to allow an agent to learn what actions to take in dynamic and uncertain environments and learn the optimal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RL interacts with the simulation environment to achieve pre-defined goals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Achieving goals is rewarded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Learning occurs from exploration of environment and exploitation of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EE8F1-6040-4E14-B735-AE43A90E2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5" b="10490"/>
          <a:stretch/>
        </p:blipFill>
        <p:spPr>
          <a:xfrm>
            <a:off x="5181600" y="3971005"/>
            <a:ext cx="6578757" cy="2291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95DCE-2B29-4BA3-AB5A-FC19849E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8457"/>
          </a:xfrm>
        </p:spPr>
        <p:txBody>
          <a:bodyPr/>
          <a:lstStyle/>
          <a:p>
            <a:r>
              <a:rPr lang="en-US" dirty="0"/>
              <a:t>Brief Introduction to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056D-D388-4AEF-A4AA-CB3EE339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D5FAC-69FC-2A44-AA6D-42340CC9BC9A}"/>
              </a:ext>
            </a:extLst>
          </p:cNvPr>
          <p:cNvSpPr txBox="1"/>
          <p:nvPr/>
        </p:nvSpPr>
        <p:spPr>
          <a:xfrm>
            <a:off x="6903880" y="3525744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5E828E-DBAE-5647-AE61-7529ED7855D0}"/>
                  </a:ext>
                </a:extLst>
              </p:cNvPr>
              <p:cNvSpPr txBox="1"/>
              <p:nvPr/>
            </p:nvSpPr>
            <p:spPr>
              <a:xfrm>
                <a:off x="257471" y="3314353"/>
                <a:ext cx="4924129" cy="279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7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  <a:ea typeface="+mn-lt"/>
                    <a:cs typeface="Arial"/>
                  </a:rPr>
                  <a:t>Pieces of an RL problem:</a:t>
                </a:r>
              </a:p>
              <a:p>
                <a:pPr marL="742950" lvl="1" indent="-285750">
                  <a:spcBef>
                    <a:spcPts val="5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00"/>
                    </a:solidFill>
                  </a:rPr>
                  <a:t>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the environment 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00"/>
                    </a:solidFill>
                  </a:rPr>
                  <a:t>Actions,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(action space)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00"/>
                    </a:solidFill>
                  </a:rPr>
                  <a:t>Reward,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00"/>
                    </a:solidFill>
                  </a:rPr>
                  <a:t>Policy,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1200150" lvl="2" indent="-28575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0000"/>
                    </a:solidFill>
                  </a:rPr>
                  <a:t>Selecting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marL="1200150" lvl="2" indent="-28575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0000"/>
                    </a:solidFill>
                  </a:rPr>
                  <a:t>Deterministic or Stochastic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00"/>
                    </a:solidFill>
                  </a:rPr>
                  <a:t>Implemented via RL algorithms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5E828E-DBAE-5647-AE61-7529ED785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71" y="3314353"/>
                <a:ext cx="4924129" cy="2794098"/>
              </a:xfrm>
              <a:prstGeom prst="rect">
                <a:avLst/>
              </a:prstGeom>
              <a:blipFill>
                <a:blip r:embed="rId3"/>
                <a:stretch>
                  <a:fillRect l="-1609" t="-5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8616-21A1-A3D4-14E9-9419B77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Hypersonic RL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1DCE-9AF0-A2C2-D250-D53C93EF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T&amp;E Framework, Proof-of-Concept mission, problem formulation, comparison with optimal control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A95F3-49D0-C504-0806-A50C0651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37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C7A4-F02A-DDD6-065B-0995FF48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Published Technical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51C2-FCE9-6D18-8F21-DF6AF6CC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results in this section are packaged and presented in the proceedings of the IEEE Aerospace 2022 and have been submitted in refined form for a journal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Citation:</a:t>
            </a:r>
          </a:p>
          <a:p>
            <a:pPr marL="0" indent="0">
              <a:buNone/>
            </a:pPr>
            <a:r>
              <a:rPr lang="en-US" dirty="0"/>
              <a:t>Raz, A. K., Nolan, S. M., Levin, W. C., Mall, K., Mia, A., </a:t>
            </a:r>
            <a:r>
              <a:rPr lang="en-US" dirty="0" err="1"/>
              <a:t>Mockus</a:t>
            </a:r>
            <a:r>
              <a:rPr lang="en-US" dirty="0"/>
              <a:t>, L., Ezra, K., and Williams, K., “Test and Evaluation of Reinforcement Learning via Robustness Testing and Explainable AI for High-Speed Aerospace Vehicles,” </a:t>
            </a:r>
            <a:r>
              <a:rPr lang="en-US" i="1" dirty="0"/>
              <a:t>IEEE Aerospace Conference Proceedings, </a:t>
            </a:r>
            <a:r>
              <a:rPr lang="en-US" dirty="0"/>
              <a:t>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8A20-3820-1ED4-77EB-E9552D14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7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6229-CEBF-3936-5009-F80D6458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25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(TC-1) Framework for Implementing RL in HGV 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7D3AC-C0F0-FFCD-0502-019AC0F0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C01A3-6FC8-4AEE-BC85-80153E98E2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3E8DE-5409-1AA9-42B6-945FB993E7B9}"/>
              </a:ext>
            </a:extLst>
          </p:cNvPr>
          <p:cNvSpPr/>
          <p:nvPr/>
        </p:nvSpPr>
        <p:spPr>
          <a:xfrm>
            <a:off x="261040" y="691404"/>
            <a:ext cx="10881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RL Requirements for HGV Applications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model of the mission, the HGV, and an interface that exposes a reward assessment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supplied set of actions which correspond to state change of HGV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method for understanding and validating agent behavior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ECC5E5-1E60-C45E-FE38-231D5CA06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16530"/>
              </p:ext>
            </p:extLst>
          </p:nvPr>
        </p:nvGraphicFramePr>
        <p:xfrm>
          <a:off x="8686800" y="4061680"/>
          <a:ext cx="3110282" cy="205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E76D591-3CDF-3368-D3A4-0D09141EE36E}"/>
              </a:ext>
            </a:extLst>
          </p:cNvPr>
          <p:cNvSpPr/>
          <p:nvPr/>
        </p:nvSpPr>
        <p:spPr>
          <a:xfrm>
            <a:off x="261040" y="2033392"/>
            <a:ext cx="2659638" cy="1849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Systems Engineering Test and Evaluation of RL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(Tool Set: SE/XAI)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E8760-A95F-D574-16F4-416CFBB7559F}"/>
              </a:ext>
            </a:extLst>
          </p:cNvPr>
          <p:cNvSpPr/>
          <p:nvPr/>
        </p:nvSpPr>
        <p:spPr>
          <a:xfrm>
            <a:off x="4182633" y="2033392"/>
            <a:ext cx="3295650" cy="18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Reinforcement Learning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(Tool Set: Python/Keras)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49FF52D-DDA5-B767-5D46-E8094F2FF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041" y="2438726"/>
            <a:ext cx="3001018" cy="13893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624C3E-271E-EE8E-D5DC-7C9A8EA0FC60}"/>
              </a:ext>
            </a:extLst>
          </p:cNvPr>
          <p:cNvCxnSpPr>
            <a:cxnSpLocks/>
          </p:cNvCxnSpPr>
          <p:nvPr/>
        </p:nvCxnSpPr>
        <p:spPr>
          <a:xfrm>
            <a:off x="10037911" y="2406651"/>
            <a:ext cx="1104259" cy="457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B9629-5E02-73DB-F76B-75A7911DA24D}"/>
              </a:ext>
            </a:extLst>
          </p:cNvPr>
          <p:cNvCxnSpPr>
            <a:cxnSpLocks/>
          </p:cNvCxnSpPr>
          <p:nvPr/>
        </p:nvCxnSpPr>
        <p:spPr>
          <a:xfrm flipH="1">
            <a:off x="6438651" y="2066689"/>
            <a:ext cx="1848817" cy="1292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E27150-D5C7-7934-EFB1-07391687CAF2}"/>
              </a:ext>
            </a:extLst>
          </p:cNvPr>
          <p:cNvCxnSpPr>
            <a:cxnSpLocks/>
          </p:cNvCxnSpPr>
          <p:nvPr/>
        </p:nvCxnSpPr>
        <p:spPr>
          <a:xfrm flipH="1">
            <a:off x="2920677" y="2974050"/>
            <a:ext cx="125462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5256D-013B-C1DA-DDAC-F5754AF55601}"/>
              </a:ext>
            </a:extLst>
          </p:cNvPr>
          <p:cNvSpPr txBox="1"/>
          <p:nvPr/>
        </p:nvSpPr>
        <p:spPr>
          <a:xfrm>
            <a:off x="3031714" y="3319499"/>
            <a:ext cx="1040821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Test and Evaluation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of RL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1C251-FA54-7C71-4195-A2A145F33793}"/>
              </a:ext>
            </a:extLst>
          </p:cNvPr>
          <p:cNvSpPr/>
          <p:nvPr/>
        </p:nvSpPr>
        <p:spPr>
          <a:xfrm>
            <a:off x="8264533" y="2033392"/>
            <a:ext cx="3295650" cy="18117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Agent-based Hypersonic Dynamics and Simulation Model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(Tool Set: Discrete Agent Framework – MATLAB/Python)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E0EEEC-3296-8DF6-651D-F477A1E6C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4912" y="2891311"/>
            <a:ext cx="876407" cy="906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276FD3-8974-82BC-B678-0162AAE48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533" y="2854716"/>
            <a:ext cx="1406095" cy="10581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C0AB3-7B3E-85F7-B926-95F9150AD4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5365" y="2907780"/>
            <a:ext cx="976447" cy="9364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B1E1-F9F5-EA5F-6756-5742A2B9971B}"/>
              </a:ext>
            </a:extLst>
          </p:cNvPr>
          <p:cNvCxnSpPr>
            <a:cxnSpLocks/>
          </p:cNvCxnSpPr>
          <p:nvPr/>
        </p:nvCxnSpPr>
        <p:spPr>
          <a:xfrm flipH="1" flipV="1">
            <a:off x="6438651" y="3725913"/>
            <a:ext cx="1825882" cy="972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223F7D-C6F0-BA47-0280-254E9BCBD8B8}"/>
              </a:ext>
            </a:extLst>
          </p:cNvPr>
          <p:cNvSpPr txBox="1"/>
          <p:nvPr/>
        </p:nvSpPr>
        <p:spPr>
          <a:xfrm>
            <a:off x="161101" y="4096300"/>
            <a:ext cx="1083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Matlab/Python Models: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Provides agent-based abstraction of HGV (EQM + vehicle constraints)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Provides agent-based abstraction of target models and assessment of rewards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Provide atmospheric models</a:t>
            </a:r>
          </a:p>
          <a:p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10F203-DAD0-61A6-56EA-60389251BC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96" y="2718152"/>
            <a:ext cx="1038304" cy="753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96B10C-1478-9DC2-0D7A-5F1799D9A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031" y="3023661"/>
            <a:ext cx="1883246" cy="821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A677B9-9DC3-6647-81D2-80B382CA6AB2}"/>
              </a:ext>
            </a:extLst>
          </p:cNvPr>
          <p:cNvSpPr txBox="1"/>
          <p:nvPr/>
        </p:nvSpPr>
        <p:spPr>
          <a:xfrm>
            <a:off x="161101" y="5293502"/>
            <a:ext cx="1083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Systems Engineering  based Test and Evaluation of RL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Robustness Testing of RL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Explainable AI for RL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Validating Optimal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007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13" grpId="0"/>
      <p:bldP spid="14" grpId="0" animBg="1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CE93-9432-4556-ACD8-D80FF615F8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69873" y="773216"/>
            <a:ext cx="8149770" cy="247072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a typeface="+mn-lt"/>
                <a:cs typeface="+mn-lt"/>
              </a:rPr>
              <a:t>Emergency Descent Problem for Hypersonic Glide Vehicle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The vehicle at 30 km altitude and 3 km/s velocity needs to descend to level flight at a safe altitude of 3 km in minimum time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Constraints must be satisfied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DA01C644-2053-4E6D-A35E-146945497B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3429000"/>
            <a:ext cx="7837714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89088A0-3BE4-4564-917F-47E67F3F3436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72357" y="773216"/>
                <a:ext cx="3530963" cy="5591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500" b="1" dirty="0">
                    <a:solidFill>
                      <a:srgbClr val="000000"/>
                    </a:solidFill>
                  </a:rPr>
                  <a:t>Vehicle Model Parameters</a:t>
                </a:r>
              </a:p>
              <a:p>
                <a:r>
                  <a:rPr lang="en-US" sz="1300" b="1" dirty="0">
                    <a:solidFill>
                      <a:srgbClr val="000000"/>
                    </a:solidFill>
                  </a:rPr>
                  <a:t>States: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altitude,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downrange angle,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velocity,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flight path angle</a:t>
                </a:r>
              </a:p>
              <a:p>
                <a:r>
                  <a:rPr lang="en-US" sz="1300" b="1" dirty="0">
                    <a:solidFill>
                      <a:srgbClr val="000000"/>
                    </a:solidFill>
                  </a:rPr>
                  <a:t>Control: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angle of attack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300" b="1" dirty="0">
                    <a:solidFill>
                      <a:srgbClr val="000000"/>
                    </a:solidFill>
                  </a:rPr>
                  <a:t>Dynamics: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𝑚𝑣</m:t>
                                    </m:r>
                                  </m:den>
                                </m:f>
                                <m:r>
                                  <a:rPr lang="en-US" sz="12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sz="12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  <a:p>
                <a:r>
                  <a:rPr lang="en-US" sz="1300" b="1" dirty="0">
                    <a:solidFill>
                      <a:srgbClr val="000000"/>
                    </a:solidFill>
                  </a:rPr>
                  <a:t>Objective:</a:t>
                </a: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func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2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1300" b="1" dirty="0">
                    <a:solidFill>
                      <a:srgbClr val="000000"/>
                    </a:solidFill>
                  </a:rPr>
                  <a:t>Initial Constraints: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05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−30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05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5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0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0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05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5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sz="105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1300" b="1" dirty="0">
                    <a:solidFill>
                      <a:srgbClr val="000000"/>
                    </a:solidFill>
                  </a:rPr>
                  <a:t>Path Constraint: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≤20°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1300" b="1" dirty="0">
                    <a:solidFill>
                      <a:srgbClr val="000000"/>
                    </a:solidFill>
                  </a:rPr>
                  <a:t>Terminal Constraints: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05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−3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05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5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89088A0-3BE4-4564-917F-47E67F3F3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7" y="773216"/>
                <a:ext cx="3530963" cy="5591008"/>
              </a:xfrm>
              <a:prstGeom prst="rect">
                <a:avLst/>
              </a:prstGeom>
              <a:blipFill>
                <a:blip r:embed="rId3"/>
                <a:stretch>
                  <a:fillRect t="-45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B9E647-C740-4D02-9198-578D40820169}"/>
              </a:ext>
            </a:extLst>
          </p:cNvPr>
          <p:cNvSpPr txBox="1">
            <a:spLocks/>
          </p:cNvSpPr>
          <p:nvPr/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B0C01A3-6FC8-4AEE-BC85-80153E98E266}" type="slidenum">
              <a:rPr lang="en-US" sz="1400" smtClean="0">
                <a:solidFill>
                  <a:prstClr val="black"/>
                </a:solidFill>
                <a:latin typeface="Arial"/>
              </a:rPr>
              <a:pPr algn="r">
                <a:defRPr/>
              </a:pPr>
              <a:t>8</a:t>
            </a:fld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BB0A83-BE7B-4345-BB52-C846865278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Proof-of-Concept High-Speed Aerospace Mission</a:t>
            </a:r>
          </a:p>
        </p:txBody>
      </p:sp>
    </p:spTree>
    <p:extLst>
      <p:ext uri="{BB962C8B-B14F-4D97-AF65-F5344CB8AC3E}">
        <p14:creationId xmlns:p14="http://schemas.microsoft.com/office/powerpoint/2010/main" val="320007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991EC38-35F2-3A44-902E-9493C6EE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85" y="2289066"/>
            <a:ext cx="5877745" cy="2553056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7EDE30-DDE5-416A-8911-E7B8912FD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398578"/>
              </p:ext>
            </p:extLst>
          </p:nvPr>
        </p:nvGraphicFramePr>
        <p:xfrm>
          <a:off x="7315200" y="897782"/>
          <a:ext cx="4280452" cy="129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509AA-0ACC-40F8-A3E0-35D367DC4CC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360459" y="1544816"/>
            <a:ext cx="1954741" cy="998687"/>
          </a:xfrm>
          <a:prstGeom prst="bentConnector3">
            <a:avLst>
              <a:gd name="adj1" fmla="val -5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57296B3-318D-4365-96F7-0BF3B8718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047248"/>
              </p:ext>
            </p:extLst>
          </p:nvPr>
        </p:nvGraphicFramePr>
        <p:xfrm>
          <a:off x="9776607" y="2781965"/>
          <a:ext cx="2087585" cy="167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588DB6F-C8F5-40A0-8148-6507DAE34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055196"/>
              </p:ext>
            </p:extLst>
          </p:nvPr>
        </p:nvGraphicFramePr>
        <p:xfrm>
          <a:off x="7399528" y="4792187"/>
          <a:ext cx="4196123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BB3B889-5862-4496-B344-F3402E1A8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857690"/>
              </p:ext>
            </p:extLst>
          </p:nvPr>
        </p:nvGraphicFramePr>
        <p:xfrm>
          <a:off x="406400" y="4034220"/>
          <a:ext cx="2388872" cy="20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A4E6D97-21F9-4D3E-A192-1D34233BA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945206"/>
              </p:ext>
            </p:extLst>
          </p:nvPr>
        </p:nvGraphicFramePr>
        <p:xfrm>
          <a:off x="106440" y="968071"/>
          <a:ext cx="3870356" cy="141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153F106-F1E9-482B-8250-AED811E7BC5E}"/>
              </a:ext>
            </a:extLst>
          </p:cNvPr>
          <p:cNvCxnSpPr>
            <a:cxnSpLocks/>
          </p:cNvCxnSpPr>
          <p:nvPr/>
        </p:nvCxnSpPr>
        <p:spPr>
          <a:xfrm flipV="1">
            <a:off x="8082455" y="3138938"/>
            <a:ext cx="1687960" cy="480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316456F-63ED-47E1-92BB-0DDC11DB38B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223641" y="4548685"/>
            <a:ext cx="2175887" cy="967402"/>
          </a:xfrm>
          <a:prstGeom prst="bentConnector3">
            <a:avLst>
              <a:gd name="adj1" fmla="val 471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EB9097-D469-4149-9F83-7B5C8EFE3684}"/>
              </a:ext>
            </a:extLst>
          </p:cNvPr>
          <p:cNvCxnSpPr>
            <a:cxnSpLocks/>
            <a:stCxn id="23" idx="1"/>
            <a:endCxn id="20" idx="0"/>
          </p:cNvCxnSpPr>
          <p:nvPr/>
        </p:nvCxnSpPr>
        <p:spPr>
          <a:xfrm flipH="1">
            <a:off x="1600836" y="3565594"/>
            <a:ext cx="820749" cy="4686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11FC27-7511-4E95-8E71-C418622B7904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2041618" y="2380971"/>
            <a:ext cx="1500368" cy="9746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76D7D913-A0C5-4912-A69D-E91FE2AED08E}"/>
              </a:ext>
            </a:extLst>
          </p:cNvPr>
          <p:cNvSpPr txBox="1">
            <a:spLocks/>
          </p:cNvSpPr>
          <p:nvPr/>
        </p:nvSpPr>
        <p:spPr>
          <a:xfrm>
            <a:off x="9448800" y="64834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B0C01A3-6FC8-4AEE-BC85-80153E98E266}" type="slidenum">
              <a:rPr lang="en-US" sz="1400" smtClean="0">
                <a:solidFill>
                  <a:prstClr val="black"/>
                </a:solidFill>
                <a:latin typeface="Arial"/>
              </a:rPr>
              <a:pPr algn="r">
                <a:defRPr/>
              </a:pPr>
              <a:t>9</a:t>
            </a:fld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84985D1-D657-5C47-8727-07384BE48D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Reinforcement Learning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126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6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theme/theme1.xml><?xml version="1.0" encoding="utf-8"?>
<a:theme xmlns:a="http://schemas.openxmlformats.org/drawingml/2006/main" name="CISA_Template_16x9 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 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A_Template_16x9 v3.pptx" id="{7FC3DAD1-9DEB-403B-8453-0EA27C167ED0}" vid="{D122454B-C017-4705-85D1-77D384900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12049</TotalTime>
  <Words>2972</Words>
  <Application>Microsoft Office PowerPoint</Application>
  <PresentationFormat>Widescreen</PresentationFormat>
  <Paragraphs>522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Georgia</vt:lpstr>
      <vt:lpstr>Helvetica Neue</vt:lpstr>
      <vt:lpstr>Helvetica Neue Light</vt:lpstr>
      <vt:lpstr>NimbusRomNo9L-Regu</vt:lpstr>
      <vt:lpstr>NimbusRomNo9L-ReguItal</vt:lpstr>
      <vt:lpstr>Wingdings</vt:lpstr>
      <vt:lpstr>CISA_Template_16x9 v4</vt:lpstr>
      <vt:lpstr>Explainable AI and Deep Reinforcement Learning for Novel Hypersonic Maneuvers</vt:lpstr>
      <vt:lpstr>Introduction</vt:lpstr>
      <vt:lpstr>Motivation and Contributions</vt:lpstr>
      <vt:lpstr>Brief Introduction to Reinforcement Learning</vt:lpstr>
      <vt:lpstr>Initial Hypersonic RL Study</vt:lpstr>
      <vt:lpstr>Published Technical Contributions</vt:lpstr>
      <vt:lpstr>(TC-1) Framework for Implementing RL in HGV Applications</vt:lpstr>
      <vt:lpstr>PowerPoint Presentation</vt:lpstr>
      <vt:lpstr>PowerPoint Presentation</vt:lpstr>
      <vt:lpstr>PowerPoint Presentation</vt:lpstr>
      <vt:lpstr>PowerPoint Presentation</vt:lpstr>
      <vt:lpstr>The Need for RL Test and Evaluation (T&amp;E)</vt:lpstr>
      <vt:lpstr>PowerPoint Presentation</vt:lpstr>
      <vt:lpstr>Robustness Testing of RL Solutions</vt:lpstr>
      <vt:lpstr>Robustness Testing Results (TC-1 and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Robustness Testing Results (TC-2)</vt:lpstr>
      <vt:lpstr>Motion Primitives Applied to Hypersonics</vt:lpstr>
      <vt:lpstr>Published Technical Contributions</vt:lpstr>
      <vt:lpstr>PowerPoint Presentation</vt:lpstr>
      <vt:lpstr>Action Space Definitions</vt:lpstr>
      <vt:lpstr>Complex Environment Challenges for RL Training</vt:lpstr>
      <vt:lpstr>Reward Shaping</vt:lpstr>
      <vt:lpstr>Motion Primitive Execution Time</vt:lpstr>
      <vt:lpstr>Hyperparameter Values Tuned with Optuna</vt:lpstr>
      <vt:lpstr>Results for Moving Target and Motion Primitives</vt:lpstr>
      <vt:lpstr>Conclusions</vt:lpstr>
      <vt:lpstr>PowerPoint Presentation</vt:lpstr>
      <vt:lpstr>Sandia-GMU-Purdue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System-of-Systems Framework for Enabling Autonomy in Hypersonics</dc:title>
  <dc:creator>Andrew Haines</dc:creator>
  <cp:lastModifiedBy>Winston Levin</cp:lastModifiedBy>
  <cp:revision>597</cp:revision>
  <dcterms:created xsi:type="dcterms:W3CDTF">2020-03-03T22:04:55Z</dcterms:created>
  <dcterms:modified xsi:type="dcterms:W3CDTF">2022-09-14T16:26:36Z</dcterms:modified>
</cp:coreProperties>
</file>