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73" r:id="rId8"/>
    <p:sldId id="281" r:id="rId9"/>
    <p:sldId id="261" r:id="rId10"/>
    <p:sldId id="262" r:id="rId11"/>
    <p:sldId id="263" r:id="rId12"/>
    <p:sldId id="274" r:id="rId13"/>
    <p:sldId id="275" r:id="rId14"/>
    <p:sldId id="276" r:id="rId15"/>
    <p:sldId id="264" r:id="rId16"/>
    <p:sldId id="269" r:id="rId17"/>
    <p:sldId id="265" r:id="rId18"/>
    <p:sldId id="270" r:id="rId19"/>
    <p:sldId id="271" r:id="rId20"/>
    <p:sldId id="278" r:id="rId21"/>
    <p:sldId id="279" r:id="rId22"/>
    <p:sldId id="277" r:id="rId23"/>
    <p:sldId id="267" r:id="rId24"/>
    <p:sldId id="284" r:id="rId25"/>
    <p:sldId id="283" r:id="rId26"/>
    <p:sldId id="285" r:id="rId27"/>
    <p:sldId id="286" r:id="rId28"/>
    <p:sldId id="288" r:id="rId29"/>
    <p:sldId id="287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66" r:id="rId39"/>
    <p:sldId id="282" r:id="rId40"/>
    <p:sldId id="297" r:id="rId41"/>
    <p:sldId id="298" r:id="rId42"/>
    <p:sldId id="299" r:id="rId43"/>
    <p:sldId id="26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1693-4D2B-48C2-B62F-53E0B8D2F351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33D2-A005-4435-8BB6-195F5E1E8C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1693-4D2B-48C2-B62F-53E0B8D2F351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33D2-A005-4435-8BB6-195F5E1E8C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1693-4D2B-48C2-B62F-53E0B8D2F351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33D2-A005-4435-8BB6-195F5E1E8C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1693-4D2B-48C2-B62F-53E0B8D2F351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33D2-A005-4435-8BB6-195F5E1E8C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1693-4D2B-48C2-B62F-53E0B8D2F351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33D2-A005-4435-8BB6-195F5E1E8C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1693-4D2B-48C2-B62F-53E0B8D2F351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33D2-A005-4435-8BB6-195F5E1E8C8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1693-4D2B-48C2-B62F-53E0B8D2F351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33D2-A005-4435-8BB6-195F5E1E8C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1693-4D2B-48C2-B62F-53E0B8D2F351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33D2-A005-4435-8BB6-195F5E1E8C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1693-4D2B-48C2-B62F-53E0B8D2F351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33D2-A005-4435-8BB6-195F5E1E8C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1693-4D2B-48C2-B62F-53E0B8D2F351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6733D2-A005-4435-8BB6-195F5E1E8C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1693-4D2B-48C2-B62F-53E0B8D2F351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33D2-A005-4435-8BB6-195F5E1E8C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EE51693-4D2B-48C2-B62F-53E0B8D2F351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B6733D2-A005-4435-8BB6-195F5E1E8C8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hyperlink" Target="https://www.supremo.co.uk/typeterm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772400" cy="1470025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ar-DZ" sz="4800" b="1" dirty="0" smtClean="0">
                <a:cs typeface="+mn-cs"/>
              </a:rPr>
              <a:t>دورة مطور ويب 2021</a:t>
            </a:r>
            <a:endParaRPr lang="en-GB" sz="4800" b="1" dirty="0"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0" y="1914461"/>
            <a:ext cx="676526" cy="7248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46" y="1894930"/>
            <a:ext cx="541439" cy="763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259" y="1891937"/>
            <a:ext cx="726894" cy="7698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917312"/>
            <a:ext cx="1074870" cy="7188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023992"/>
            <a:ext cx="1369874" cy="5641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620" y="1917312"/>
            <a:ext cx="1461525" cy="6708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807127"/>
            <a:ext cx="1584176" cy="878723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995732" y="5157192"/>
            <a:ext cx="7772400" cy="14700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9144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ar-DZ" sz="2000" b="1" dirty="0" smtClean="0">
                <a:cs typeface="+mn-cs"/>
              </a:rPr>
              <a:t>من طرف المهندس:</a:t>
            </a:r>
          </a:p>
          <a:p>
            <a:pPr algn="ctr"/>
            <a:r>
              <a:rPr lang="ar-DZ" sz="2000" b="1" dirty="0" smtClean="0">
                <a:cs typeface="+mn-cs"/>
              </a:rPr>
              <a:t>مقنين أحمد الأخضر</a:t>
            </a:r>
            <a:endParaRPr lang="en-GB" sz="2000" b="1" dirty="0">
              <a:cs typeface="+mn-cs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804" y="1941560"/>
            <a:ext cx="1315576" cy="72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algn="ctr" rtl="1">
              <a:spcBef>
                <a:spcPts val="800"/>
              </a:spcBef>
            </a:pPr>
            <a:r>
              <a:rPr lang="ar-SA" sz="2400" b="1" cap="none" dirty="0">
                <a:solidFill>
                  <a:srgbClr val="000000"/>
                </a:solidFill>
                <a:latin typeface="Franklin Gothic Book"/>
                <a:ea typeface="+mn-ea"/>
                <a:cs typeface="Arial"/>
              </a:rPr>
              <a:t>علامات</a:t>
            </a:r>
            <a:r>
              <a:rPr lang="en-GB" sz="2400" b="1" cap="none" dirty="0">
                <a:solidFill>
                  <a:srgbClr val="000000"/>
                </a:solidFill>
                <a:latin typeface="Franklin Gothic Book"/>
                <a:ea typeface="+mn-ea"/>
                <a:cs typeface="+mn-cs"/>
              </a:rPr>
              <a:t> HTML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384156"/>
          </a:xfrm>
        </p:spPr>
        <p:txBody>
          <a:bodyPr/>
          <a:lstStyle/>
          <a:p>
            <a:pPr algn="r" rtl="1">
              <a:buFont typeface="Arial" pitchFamily="34" charset="0"/>
              <a:buChar char="•"/>
            </a:pPr>
            <a:r>
              <a:rPr lang="ar-DZ" dirty="0" smtClean="0"/>
              <a:t>العلامة </a:t>
            </a:r>
            <a:r>
              <a:rPr lang="fr-FR" dirty="0" smtClean="0"/>
              <a:t>&lt;div&gt;</a:t>
            </a:r>
            <a:r>
              <a:rPr lang="ar-DZ" dirty="0" smtClean="0"/>
              <a:t> و </a:t>
            </a:r>
            <a:r>
              <a:rPr lang="fr-FR" dirty="0" smtClean="0"/>
              <a:t>&lt;</a:t>
            </a:r>
            <a:r>
              <a:rPr lang="fr-FR" dirty="0" err="1" smtClean="0"/>
              <a:t>span</a:t>
            </a:r>
            <a:r>
              <a:rPr lang="fr-FR" dirty="0" smtClean="0"/>
              <a:t>&gt;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161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4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algn="ctr" rtl="1">
              <a:spcBef>
                <a:spcPts val="800"/>
              </a:spcBef>
            </a:pPr>
            <a:r>
              <a:rPr lang="ar-SA" sz="2400" b="1" cap="none" dirty="0">
                <a:solidFill>
                  <a:srgbClr val="000000"/>
                </a:solidFill>
                <a:latin typeface="Franklin Gothic Book"/>
                <a:ea typeface="+mn-ea"/>
                <a:cs typeface="Arial"/>
              </a:rPr>
              <a:t>علامات</a:t>
            </a:r>
            <a:r>
              <a:rPr lang="en-GB" sz="2400" b="1" cap="none" dirty="0">
                <a:solidFill>
                  <a:srgbClr val="000000"/>
                </a:solidFill>
                <a:latin typeface="Franklin Gothic Book"/>
                <a:ea typeface="+mn-ea"/>
                <a:cs typeface="+mn-cs"/>
              </a:rPr>
              <a:t> HTML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384156"/>
          </a:xfrm>
        </p:spPr>
        <p:txBody>
          <a:bodyPr/>
          <a:lstStyle/>
          <a:p>
            <a:pPr algn="r" rtl="1">
              <a:buFont typeface="Arial" pitchFamily="34" charset="0"/>
              <a:buChar char="•"/>
            </a:pPr>
            <a:r>
              <a:rPr lang="ar-DZ" dirty="0" smtClean="0"/>
              <a:t>العلامة  </a:t>
            </a:r>
            <a:r>
              <a:rPr lang="en-GB" dirty="0"/>
              <a:t>&lt;! --...--&gt;</a:t>
            </a:r>
          </a:p>
          <a:p>
            <a:pPr algn="r" rtl="1">
              <a:buFont typeface="Arial" pitchFamily="34" charset="0"/>
              <a:buChar char="•"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44000" cy="11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9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rtl="1"/>
            <a:r>
              <a:rPr lang="ar-DZ" sz="2400" b="1" cap="none" dirty="0">
                <a:solidFill>
                  <a:srgbClr val="000000"/>
                </a:solidFill>
                <a:latin typeface="Franklin Gothic Book"/>
                <a:ea typeface="+mn-ea"/>
                <a:cs typeface="Arial"/>
              </a:rPr>
              <a:t>من</a:t>
            </a:r>
            <a:r>
              <a:rPr lang="en-GB" sz="2400" b="1" cap="none" dirty="0">
                <a:solidFill>
                  <a:srgbClr val="000000"/>
                </a:solidFill>
                <a:latin typeface="Franklin Gothic Book"/>
                <a:ea typeface="+mn-ea"/>
                <a:cs typeface="Arial"/>
              </a:rPr>
              <a:t>HTML </a:t>
            </a:r>
            <a:r>
              <a:rPr lang="ar-DZ" sz="2400" b="1" cap="none" dirty="0">
                <a:solidFill>
                  <a:srgbClr val="000000"/>
                </a:solidFill>
                <a:latin typeface="Franklin Gothic Book"/>
                <a:ea typeface="+mn-ea"/>
                <a:cs typeface="Arial"/>
              </a:rPr>
              <a:t> الى </a:t>
            </a:r>
            <a:r>
              <a:rPr lang="en-GB" sz="2400" b="1" cap="none" dirty="0">
                <a:solidFill>
                  <a:srgbClr val="000000"/>
                </a:solidFill>
                <a:latin typeface="Franklin Gothic Book"/>
                <a:ea typeface="+mn-ea"/>
                <a:cs typeface="Arial"/>
              </a:rPr>
              <a:t>HTML 5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80727"/>
            <a:ext cx="7560840" cy="5815549"/>
          </a:xfrm>
        </p:spPr>
      </p:pic>
    </p:spTree>
    <p:extLst>
      <p:ext uri="{BB962C8B-B14F-4D97-AF65-F5344CB8AC3E}">
        <p14:creationId xmlns:p14="http://schemas.microsoft.com/office/powerpoint/2010/main" val="310651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rtl="1"/>
            <a:r>
              <a:rPr lang="ar-DZ" sz="2400" b="1" cap="none" dirty="0">
                <a:solidFill>
                  <a:srgbClr val="000000"/>
                </a:solidFill>
                <a:latin typeface="Franklin Gothic Book"/>
                <a:cs typeface="Arial"/>
              </a:rPr>
              <a:t>من</a:t>
            </a:r>
            <a:r>
              <a:rPr lang="en-GB" sz="2400" b="1" cap="none" dirty="0">
                <a:solidFill>
                  <a:srgbClr val="000000"/>
                </a:solidFill>
                <a:latin typeface="Franklin Gothic Book"/>
                <a:cs typeface="Arial"/>
              </a:rPr>
              <a:t>HTML </a:t>
            </a:r>
            <a:r>
              <a:rPr lang="ar-DZ" sz="2400" b="1" cap="none" dirty="0">
                <a:solidFill>
                  <a:srgbClr val="000000"/>
                </a:solidFill>
                <a:latin typeface="Franklin Gothic Book"/>
                <a:cs typeface="Arial"/>
              </a:rPr>
              <a:t> الى </a:t>
            </a:r>
            <a:r>
              <a:rPr lang="en-GB" sz="2400" b="1" cap="none" dirty="0">
                <a:solidFill>
                  <a:srgbClr val="000000"/>
                </a:solidFill>
                <a:latin typeface="Franklin Gothic Book"/>
                <a:cs typeface="Arial"/>
              </a:rPr>
              <a:t>HTML 5</a:t>
            </a:r>
            <a:endParaRPr lang="en-GB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051074" cy="3744416"/>
          </a:xfrm>
        </p:spPr>
      </p:pic>
    </p:spTree>
    <p:extLst>
      <p:ext uri="{BB962C8B-B14F-4D97-AF65-F5344CB8AC3E}">
        <p14:creationId xmlns:p14="http://schemas.microsoft.com/office/powerpoint/2010/main" val="59135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rtl="1"/>
            <a:r>
              <a:rPr lang="ar-DZ" sz="2400" b="1" cap="none" dirty="0" smtClean="0">
                <a:solidFill>
                  <a:srgbClr val="000000"/>
                </a:solidFill>
                <a:latin typeface="Franklin Gothic Book"/>
                <a:cs typeface="Arial"/>
              </a:rPr>
              <a:t>بعض التحديات</a:t>
            </a:r>
            <a:endParaRPr lang="en-GB" sz="2400" b="1" cap="none" dirty="0">
              <a:solidFill>
                <a:srgbClr val="000000"/>
              </a:solidFill>
              <a:latin typeface="Franklin Gothic Book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DZ" dirty="0" smtClean="0"/>
              <a:t>باستخدام المتصفح سنحاول نسخ موقع ويب مثل </a:t>
            </a:r>
            <a:r>
              <a:rPr lang="fr-FR" dirty="0" err="1" smtClean="0"/>
              <a:t>waitbutwhy</a:t>
            </a:r>
            <a:r>
              <a:rPr lang="ar-DZ" dirty="0" smtClean="0"/>
              <a:t> الى سطح المكتب.</a:t>
            </a:r>
            <a:endParaRPr lang="en-GB" dirty="0" smtClean="0"/>
          </a:p>
          <a:p>
            <a:pPr algn="r" rtl="1"/>
            <a:r>
              <a:rPr lang="ar-DZ" dirty="0" smtClean="0"/>
              <a:t>من اراد ان يتعمق في </a:t>
            </a:r>
            <a:r>
              <a:rPr lang="fr-FR" dirty="0" smtClean="0"/>
              <a:t>HTML</a:t>
            </a:r>
            <a:r>
              <a:rPr lang="ar-DZ" dirty="0"/>
              <a:t> </a:t>
            </a:r>
            <a:r>
              <a:rPr lang="ar-DZ" dirty="0" smtClean="0"/>
              <a:t>يمكنه ان يذهب الى موقع</a:t>
            </a:r>
            <a:r>
              <a:rPr lang="en-GB" dirty="0" smtClean="0"/>
              <a:t> W3Scool </a:t>
            </a:r>
            <a:r>
              <a:rPr lang="ar-DZ" dirty="0" smtClean="0"/>
              <a:t>واجتياز الاختبار لكن من المستحسن تعلم هده اللغة مع التطبيق العملي.</a:t>
            </a:r>
          </a:p>
          <a:p>
            <a:pPr algn="r" rtl="1"/>
            <a:r>
              <a:rPr lang="ar-DZ" dirty="0" smtClean="0"/>
              <a:t>سنقوم بانشاء موقع للجمعية يحتوي على الصفحات التالية:</a:t>
            </a:r>
          </a:p>
          <a:p>
            <a:pPr algn="r" rtl="1">
              <a:buFontTx/>
              <a:buChar char="-"/>
            </a:pPr>
            <a:r>
              <a:rPr lang="ar-DZ" dirty="0" smtClean="0"/>
              <a:t>الصفحة الرئيسية للتعريف بالجمعية.</a:t>
            </a:r>
          </a:p>
          <a:p>
            <a:pPr algn="r" rtl="1">
              <a:buFontTx/>
              <a:buChar char="-"/>
            </a:pPr>
            <a:r>
              <a:rPr lang="ar-DZ" dirty="0" smtClean="0"/>
              <a:t>صفحة التسجيل للاعضاء الجدد.</a:t>
            </a:r>
          </a:p>
          <a:p>
            <a:pPr algn="r" rtl="1">
              <a:buFontTx/>
              <a:buChar char="-"/>
            </a:pPr>
            <a:r>
              <a:rPr lang="ar-DZ" dirty="0" smtClean="0"/>
              <a:t>صفحة تسجيل الدخول.</a:t>
            </a:r>
          </a:p>
          <a:p>
            <a:pPr algn="r" rtl="1">
              <a:buFontTx/>
              <a:buChar char="-"/>
            </a:pPr>
            <a:r>
              <a:rPr lang="ar-DZ" dirty="0" smtClean="0"/>
              <a:t>الصفحة الشخصية تتحتوي على النشاطات للمجموعات.</a:t>
            </a:r>
          </a:p>
          <a:p>
            <a:pPr algn="r" rtl="1">
              <a:buFontTx/>
              <a:buChar char="-"/>
            </a:pPr>
            <a:r>
              <a:rPr lang="ar-DZ" dirty="0" smtClean="0"/>
              <a:t>صفحة اتصل بنا لعنوان واتصالات الجمعية.</a:t>
            </a:r>
          </a:p>
          <a:p>
            <a:pPr marL="0" indent="0" algn="r" rtl="1"/>
            <a:r>
              <a:rPr lang="ar-DZ" dirty="0" smtClean="0"/>
              <a:t>او ان اردت يمكنك انشاء موقعك الخاص</a:t>
            </a:r>
          </a:p>
          <a:p>
            <a:pPr algn="r" rt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201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ar-DZ" sz="4000" b="1" dirty="0">
                <a:latin typeface="Arial" pitchFamily="34" charset="0"/>
                <a:cs typeface="Arial" pitchFamily="34" charset="0"/>
              </a:rPr>
              <a:t>القسم 6: </a:t>
            </a:r>
            <a:r>
              <a:rPr lang="en-GB" sz="4000" b="1" dirty="0">
                <a:latin typeface="Arial" pitchFamily="34" charset="0"/>
                <a:cs typeface="Arial" pitchFamily="34" charset="0"/>
              </a:rPr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600180"/>
          </a:xfrm>
        </p:spPr>
        <p:txBody>
          <a:bodyPr>
            <a:normAutofit/>
          </a:bodyPr>
          <a:lstStyle/>
          <a:p>
            <a:pPr lvl="0"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GB" sz="2400" dirty="0">
                <a:latin typeface="Calibri"/>
                <a:ea typeface="Calibri"/>
                <a:cs typeface="Arial"/>
                <a:hlinkClick r:id="rId2"/>
              </a:rPr>
              <a:t>https://www.supremo.co.uk/typeterms</a:t>
            </a:r>
            <a:r>
              <a:rPr lang="en-GB" sz="2400" dirty="0" smtClean="0">
                <a:latin typeface="Calibri"/>
                <a:ea typeface="Calibri"/>
                <a:cs typeface="Arial"/>
                <a:hlinkClick r:id="rId2"/>
              </a:rPr>
              <a:t>/</a:t>
            </a:r>
            <a:r>
              <a:rPr lang="ar-DZ" sz="2400" dirty="0" smtClean="0">
                <a:latin typeface="Calibri"/>
                <a:ea typeface="Calibri"/>
                <a:cs typeface="Arial"/>
              </a:rPr>
              <a:t>	</a:t>
            </a:r>
            <a:endParaRPr lang="en-GB" sz="2400" dirty="0">
              <a:latin typeface="Calibri"/>
              <a:ea typeface="Calibri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9944"/>
            <a:ext cx="9144000" cy="359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5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ar-DZ" sz="4000" b="1" dirty="0">
                <a:latin typeface="Arial" pitchFamily="34" charset="0"/>
                <a:cs typeface="Arial" pitchFamily="34" charset="0"/>
              </a:rPr>
              <a:t>القسم 6: </a:t>
            </a:r>
            <a:r>
              <a:rPr lang="en-GB" sz="4000" b="1" dirty="0">
                <a:latin typeface="Arial" pitchFamily="34" charset="0"/>
                <a:cs typeface="Arial" pitchFamily="34" charset="0"/>
              </a:rPr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12548"/>
          </a:xfrm>
        </p:spPr>
        <p:txBody>
          <a:bodyPr>
            <a:normAutofit fontScale="70000" lnSpcReduction="20000"/>
          </a:bodyPr>
          <a:lstStyle/>
          <a:p>
            <a:pPr lvl="0"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ar-DZ" sz="2400" dirty="0" smtClean="0">
                <a:latin typeface="Calibri"/>
                <a:ea typeface="Calibri"/>
              </a:rPr>
              <a:t>لماذا </a:t>
            </a:r>
            <a:r>
              <a:rPr lang="fr-FR" sz="2400" dirty="0" smtClean="0">
                <a:latin typeface="Calibri"/>
                <a:ea typeface="Calibri"/>
              </a:rPr>
              <a:t>CSS</a:t>
            </a:r>
          </a:p>
          <a:p>
            <a:pPr lvl="0"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ar-SA" sz="2400" dirty="0" smtClean="0">
                <a:latin typeface="Calibri"/>
                <a:ea typeface="Calibri"/>
              </a:rPr>
              <a:t>أول كود</a:t>
            </a:r>
            <a:r>
              <a:rPr lang="en-GB" sz="2400" dirty="0" smtClean="0">
                <a:latin typeface="Calibri"/>
                <a:ea typeface="Calibri"/>
              </a:rPr>
              <a:t> </a:t>
            </a:r>
            <a:r>
              <a:rPr lang="en-GB" sz="2400" dirty="0" smtClean="0">
                <a:latin typeface="Calibri"/>
                <a:ea typeface="Calibri"/>
                <a:cs typeface="Arial"/>
              </a:rPr>
              <a:t> CSS </a:t>
            </a:r>
            <a:endParaRPr lang="en-GB" sz="2400" dirty="0">
              <a:latin typeface="Calibri"/>
              <a:ea typeface="Calibri"/>
              <a:cs typeface="Arial"/>
            </a:endParaRPr>
          </a:p>
          <a:p>
            <a:pPr lvl="0"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ar-SA" sz="2400" dirty="0" smtClean="0">
                <a:latin typeface="Calibri"/>
                <a:ea typeface="Calibri"/>
              </a:rPr>
              <a:t>محددات</a:t>
            </a:r>
            <a:r>
              <a:rPr lang="fr-FR" sz="2400" dirty="0" smtClean="0">
                <a:latin typeface="Calibri"/>
                <a:ea typeface="Calibri"/>
              </a:rPr>
              <a:t> </a:t>
            </a:r>
            <a:r>
              <a:rPr lang="en-GB" sz="2400" dirty="0" smtClean="0">
                <a:latin typeface="Calibri"/>
                <a:ea typeface="Calibri"/>
                <a:cs typeface="Arial"/>
              </a:rPr>
              <a:t> CSS 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ar-SA" sz="2400" dirty="0">
                <a:latin typeface="Calibri"/>
                <a:ea typeface="Calibri"/>
              </a:rPr>
              <a:t>خصائص</a:t>
            </a:r>
            <a:r>
              <a:rPr lang="ar-DZ" sz="2400" dirty="0">
                <a:latin typeface="Calibri"/>
                <a:ea typeface="Calibri"/>
              </a:rPr>
              <a:t> </a:t>
            </a:r>
            <a:r>
              <a:rPr lang="en-GB" sz="2400" dirty="0">
                <a:latin typeface="Calibri"/>
                <a:ea typeface="Calibri"/>
                <a:cs typeface="Arial"/>
              </a:rPr>
              <a:t> CSS</a:t>
            </a:r>
            <a:r>
              <a:rPr lang="ar-DZ" sz="2400" dirty="0">
                <a:latin typeface="Calibri"/>
                <a:ea typeface="Calibri"/>
              </a:rPr>
              <a:t> </a:t>
            </a:r>
            <a:endParaRPr lang="en-GB" sz="2400" dirty="0">
              <a:latin typeface="Calibri"/>
              <a:ea typeface="Calibri"/>
              <a:cs typeface="Arial"/>
            </a:endParaRPr>
          </a:p>
          <a:p>
            <a:pPr lvl="0"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ar-DZ" sz="2400" dirty="0" smtClean="0"/>
              <a:t>النص والخط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ar-SA" sz="2500" dirty="0"/>
              <a:t>الصور في</a:t>
            </a:r>
            <a:r>
              <a:rPr lang="en-GB" sz="2500" dirty="0"/>
              <a:t> CSS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GB" sz="2500" dirty="0"/>
              <a:t>Box Model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GB" sz="2500" dirty="0" err="1"/>
              <a:t>px</a:t>
            </a:r>
            <a:r>
              <a:rPr lang="en-GB" sz="2500" dirty="0"/>
              <a:t> </a:t>
            </a:r>
            <a:r>
              <a:rPr lang="en-GB" sz="2500" dirty="0" err="1"/>
              <a:t>vs</a:t>
            </a:r>
            <a:r>
              <a:rPr lang="en-GB" sz="2500" dirty="0"/>
              <a:t> </a:t>
            </a:r>
            <a:r>
              <a:rPr lang="en-GB" sz="2500" dirty="0" err="1"/>
              <a:t>em</a:t>
            </a:r>
            <a:r>
              <a:rPr lang="en-GB" sz="2500" dirty="0"/>
              <a:t> </a:t>
            </a:r>
            <a:r>
              <a:rPr lang="en-GB" sz="2500" dirty="0" err="1"/>
              <a:t>vs</a:t>
            </a:r>
            <a:r>
              <a:rPr lang="en-GB" sz="2500" dirty="0"/>
              <a:t> rem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73798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algn="ctr" rtl="1">
              <a:lnSpc>
                <a:spcPct val="115000"/>
              </a:lnSpc>
              <a:spcBef>
                <a:spcPts val="800"/>
              </a:spcBef>
              <a:spcAft>
                <a:spcPts val="1000"/>
              </a:spcAft>
            </a:pPr>
            <a:r>
              <a:rPr lang="ar-DZ" sz="4000" b="1" cap="none" dirty="0" smtClean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لماذا </a:t>
            </a:r>
            <a:r>
              <a:rPr lang="en-GB" sz="4000" b="1" cap="none" dirty="0" smtClean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CSS </a:t>
            </a:r>
            <a:endParaRPr lang="en-GB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5" y="1196752"/>
            <a:ext cx="9117725" cy="3168352"/>
          </a:xfrm>
        </p:spPr>
      </p:pic>
    </p:spTree>
    <p:extLst>
      <p:ext uri="{BB962C8B-B14F-4D97-AF65-F5344CB8AC3E}">
        <p14:creationId xmlns:p14="http://schemas.microsoft.com/office/powerpoint/2010/main" val="426834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algn="ctr" rtl="1">
              <a:lnSpc>
                <a:spcPct val="115000"/>
              </a:lnSpc>
              <a:spcBef>
                <a:spcPts val="800"/>
              </a:spcBef>
              <a:spcAft>
                <a:spcPts val="1000"/>
              </a:spcAft>
            </a:pPr>
            <a:r>
              <a:rPr lang="ar-SA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أول كود</a:t>
            </a:r>
            <a:r>
              <a:rPr lang="en-GB" sz="4000" b="1" cap="none" dirty="0">
                <a:solidFill>
                  <a:srgbClr val="000000"/>
                </a:solidFill>
                <a:latin typeface="Calibri"/>
                <a:ea typeface="Calibri"/>
                <a:cs typeface="+mn-cs"/>
              </a:rPr>
              <a:t> </a:t>
            </a:r>
            <a:r>
              <a:rPr lang="en-GB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CSS </a:t>
            </a:r>
            <a:endParaRPr lang="en-GB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7" y="1124744"/>
            <a:ext cx="8666610" cy="3600399"/>
          </a:xfrm>
        </p:spPr>
      </p:pic>
    </p:spTree>
    <p:extLst>
      <p:ext uri="{BB962C8B-B14F-4D97-AF65-F5344CB8AC3E}">
        <p14:creationId xmlns:p14="http://schemas.microsoft.com/office/powerpoint/2010/main" val="87968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algn="ctr" rtl="1">
              <a:lnSpc>
                <a:spcPct val="115000"/>
              </a:lnSpc>
              <a:spcBef>
                <a:spcPts val="800"/>
              </a:spcBef>
              <a:spcAft>
                <a:spcPts val="1000"/>
              </a:spcAft>
            </a:pPr>
            <a:r>
              <a:rPr lang="ar-SA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أول كود</a:t>
            </a:r>
            <a:r>
              <a:rPr lang="en-GB" sz="4000" b="1" cap="none" dirty="0">
                <a:solidFill>
                  <a:srgbClr val="000000"/>
                </a:solidFill>
                <a:latin typeface="Calibri"/>
                <a:ea typeface="Calibri"/>
                <a:cs typeface="+mn-cs"/>
              </a:rPr>
              <a:t> </a:t>
            </a:r>
            <a:r>
              <a:rPr lang="en-GB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CSS 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3648" y="1100629"/>
            <a:ext cx="3540252" cy="384156"/>
          </a:xfrm>
        </p:spPr>
        <p:txBody>
          <a:bodyPr/>
          <a:lstStyle/>
          <a:p>
            <a:pPr algn="r" rtl="1">
              <a:buFont typeface="Arial" pitchFamily="34" charset="0"/>
              <a:buChar char="•"/>
            </a:pPr>
            <a:r>
              <a:rPr lang="ar-DZ" dirty="0" smtClean="0"/>
              <a:t>التنسيق الخطي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66675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3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ar-DZ" sz="4000" b="1" dirty="0">
                <a:latin typeface="Arial" pitchFamily="34" charset="0"/>
                <a:cs typeface="Arial" pitchFamily="34" charset="0"/>
              </a:rPr>
              <a:t>القسم </a:t>
            </a:r>
            <a:r>
              <a:rPr lang="ar-DZ" sz="4000" b="1" dirty="0" smtClean="0">
                <a:latin typeface="Arial" pitchFamily="34" charset="0"/>
                <a:cs typeface="Arial" pitchFamily="34" charset="0"/>
              </a:rPr>
              <a:t>5: </a:t>
            </a:r>
            <a:r>
              <a:rPr lang="en-GB" sz="4000" b="1" dirty="0" smtClean="0">
                <a:latin typeface="Arial" pitchFamily="34" charset="0"/>
                <a:cs typeface="Arial" pitchFamily="34" charset="0"/>
              </a:rPr>
              <a:t>HTML 5</a:t>
            </a:r>
            <a:r>
              <a:rPr lang="ar-DZ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ar-DZ" sz="4000" b="1" dirty="0">
                <a:latin typeface="Arial" pitchFamily="34" charset="0"/>
                <a:cs typeface="Arial" pitchFamily="34" charset="0"/>
              </a:rPr>
              <a:t>متقدم</a:t>
            </a:r>
            <a:endParaRPr lang="en-GB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12548"/>
          </a:xfrm>
        </p:spPr>
        <p:txBody>
          <a:bodyPr>
            <a:normAutofit/>
          </a:bodyPr>
          <a:lstStyle/>
          <a:p>
            <a:pPr lvl="0" algn="r" rtl="1">
              <a:buFont typeface="Arial" pitchFamily="34" charset="0"/>
              <a:buChar char="•"/>
            </a:pPr>
            <a:r>
              <a:rPr lang="ar-SA" sz="2400" dirty="0" smtClean="0"/>
              <a:t>نماذج</a:t>
            </a:r>
            <a:r>
              <a:rPr lang="ar-DZ" sz="2400" dirty="0" smtClean="0"/>
              <a:t> </a:t>
            </a:r>
            <a:r>
              <a:rPr lang="en-GB" sz="2400" dirty="0" smtClean="0"/>
              <a:t> </a:t>
            </a:r>
            <a:r>
              <a:rPr lang="en-GB" sz="2400" dirty="0"/>
              <a:t>HTML</a:t>
            </a:r>
          </a:p>
          <a:p>
            <a:pPr lvl="0" algn="r" rtl="1">
              <a:buFont typeface="Arial" pitchFamily="34" charset="0"/>
              <a:buChar char="•"/>
            </a:pPr>
            <a:r>
              <a:rPr lang="ar-DZ" sz="2400" dirty="0" smtClean="0"/>
              <a:t>من</a:t>
            </a:r>
            <a:r>
              <a:rPr lang="en-GB" sz="2400" dirty="0" smtClean="0"/>
              <a:t>HTML </a:t>
            </a:r>
            <a:r>
              <a:rPr lang="ar-DZ" sz="2400" dirty="0" smtClean="0"/>
              <a:t> الى </a:t>
            </a:r>
            <a:r>
              <a:rPr lang="en-GB" sz="2400" dirty="0" smtClean="0"/>
              <a:t>HTML </a:t>
            </a:r>
            <a:r>
              <a:rPr lang="en-GB" sz="2400" dirty="0"/>
              <a:t>5</a:t>
            </a:r>
          </a:p>
          <a:p>
            <a:pPr lvl="0" algn="r" rtl="1">
              <a:buFont typeface="Arial" pitchFamily="34" charset="0"/>
              <a:buChar char="•"/>
            </a:pPr>
            <a:r>
              <a:rPr lang="ar-SA" sz="2400" dirty="0"/>
              <a:t>نسخ موقع ويب</a:t>
            </a:r>
            <a:endParaRPr lang="en-GB" sz="2400" dirty="0"/>
          </a:p>
          <a:p>
            <a:pPr lvl="0" algn="r" rtl="1">
              <a:buFont typeface="Arial" pitchFamily="34" charset="0"/>
              <a:buChar char="•"/>
            </a:pPr>
            <a:r>
              <a:rPr lang="ar-SA" sz="2400" dirty="0" smtClean="0"/>
              <a:t>تحدي</a:t>
            </a:r>
            <a:r>
              <a:rPr lang="en-GB" sz="2400" dirty="0" smtClean="0"/>
              <a:t>  HTML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7350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algn="ctr" rtl="1">
              <a:lnSpc>
                <a:spcPct val="115000"/>
              </a:lnSpc>
              <a:spcBef>
                <a:spcPts val="800"/>
              </a:spcBef>
              <a:spcAft>
                <a:spcPts val="1000"/>
              </a:spcAft>
            </a:pPr>
            <a:r>
              <a:rPr lang="ar-SA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أول كود</a:t>
            </a:r>
            <a:r>
              <a:rPr lang="en-GB" sz="4000" b="1" cap="none" dirty="0">
                <a:solidFill>
                  <a:srgbClr val="000000"/>
                </a:solidFill>
                <a:latin typeface="Calibri"/>
                <a:ea typeface="Calibri"/>
                <a:cs typeface="+mn-cs"/>
              </a:rPr>
              <a:t> </a:t>
            </a:r>
            <a:r>
              <a:rPr lang="en-GB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CSS 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3648" y="1100629"/>
            <a:ext cx="3540252" cy="384156"/>
          </a:xfrm>
        </p:spPr>
        <p:txBody>
          <a:bodyPr/>
          <a:lstStyle/>
          <a:p>
            <a:pPr algn="r" rtl="1">
              <a:buFont typeface="Arial" pitchFamily="34" charset="0"/>
              <a:buChar char="•"/>
            </a:pPr>
            <a:r>
              <a:rPr lang="ar-DZ" dirty="0" smtClean="0"/>
              <a:t>التنسيق داخل علامة </a:t>
            </a:r>
            <a:r>
              <a:rPr lang="fr-FR" dirty="0" smtClean="0"/>
              <a:t>&lt;style&gt;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" y="1484784"/>
            <a:ext cx="9144000" cy="234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8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algn="ctr" rtl="1">
              <a:lnSpc>
                <a:spcPct val="115000"/>
              </a:lnSpc>
              <a:spcBef>
                <a:spcPts val="800"/>
              </a:spcBef>
              <a:spcAft>
                <a:spcPts val="1000"/>
              </a:spcAft>
            </a:pPr>
            <a:r>
              <a:rPr lang="ar-SA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أول كود</a:t>
            </a:r>
            <a:r>
              <a:rPr lang="en-GB" sz="4000" b="1" cap="none" dirty="0">
                <a:solidFill>
                  <a:srgbClr val="000000"/>
                </a:solidFill>
                <a:latin typeface="Calibri"/>
                <a:ea typeface="Calibri"/>
                <a:cs typeface="+mn-cs"/>
              </a:rPr>
              <a:t> </a:t>
            </a:r>
            <a:r>
              <a:rPr lang="en-GB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CSS 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3648" y="1100629"/>
            <a:ext cx="3540252" cy="384156"/>
          </a:xfrm>
        </p:spPr>
        <p:txBody>
          <a:bodyPr/>
          <a:lstStyle/>
          <a:p>
            <a:pPr algn="r" rtl="1">
              <a:buFont typeface="Arial" pitchFamily="34" charset="0"/>
              <a:buChar char="•"/>
            </a:pPr>
            <a:r>
              <a:rPr lang="ar-DZ" dirty="0" smtClean="0"/>
              <a:t>التنسيق داخل علامة </a:t>
            </a:r>
            <a:r>
              <a:rPr lang="fr-FR" dirty="0" smtClean="0"/>
              <a:t>&lt;style&gt;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56792"/>
            <a:ext cx="884332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7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algn="ctr" rtl="1">
              <a:lnSpc>
                <a:spcPct val="115000"/>
              </a:lnSpc>
              <a:spcBef>
                <a:spcPts val="800"/>
              </a:spcBef>
              <a:spcAft>
                <a:spcPts val="1000"/>
              </a:spcAft>
            </a:pPr>
            <a:r>
              <a:rPr lang="ar-SA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أول كود</a:t>
            </a:r>
            <a:r>
              <a:rPr lang="en-GB" sz="4000" b="1" cap="none" dirty="0">
                <a:solidFill>
                  <a:srgbClr val="000000"/>
                </a:solidFill>
                <a:latin typeface="Calibri"/>
                <a:ea typeface="Calibri"/>
                <a:cs typeface="+mn-cs"/>
              </a:rPr>
              <a:t> </a:t>
            </a:r>
            <a:r>
              <a:rPr lang="en-GB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CSS 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3648" y="1100629"/>
            <a:ext cx="3540252" cy="384156"/>
          </a:xfrm>
        </p:spPr>
        <p:txBody>
          <a:bodyPr/>
          <a:lstStyle/>
          <a:p>
            <a:pPr algn="r" rtl="1">
              <a:buFont typeface="Arial" pitchFamily="34" charset="0"/>
              <a:buChar char="•"/>
            </a:pPr>
            <a:r>
              <a:rPr lang="ar-DZ" dirty="0" smtClean="0"/>
              <a:t>ربط الملف بي الصفحة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8352928" cy="517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rtl="1"/>
            <a:r>
              <a:rPr lang="ar-SA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محددات</a:t>
            </a:r>
            <a:r>
              <a:rPr lang="fr-FR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GB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CSS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" y="1268760"/>
            <a:ext cx="9144320" cy="3240360"/>
          </a:xfrm>
        </p:spPr>
      </p:pic>
    </p:spTree>
    <p:extLst>
      <p:ext uri="{BB962C8B-B14F-4D97-AF65-F5344CB8AC3E}">
        <p14:creationId xmlns:p14="http://schemas.microsoft.com/office/powerpoint/2010/main" val="192535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rtl="1"/>
            <a:r>
              <a:rPr lang="ar-SA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محددات</a:t>
            </a:r>
            <a:r>
              <a:rPr lang="fr-FR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GB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CSS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082925" cy="3960440"/>
          </a:xfrm>
        </p:spPr>
      </p:pic>
    </p:spTree>
    <p:extLst>
      <p:ext uri="{BB962C8B-B14F-4D97-AF65-F5344CB8AC3E}">
        <p14:creationId xmlns:p14="http://schemas.microsoft.com/office/powerpoint/2010/main" val="78869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rtl="1"/>
            <a:r>
              <a:rPr lang="ar-SA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محددات</a:t>
            </a:r>
            <a:r>
              <a:rPr lang="fr-FR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GB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CSS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52736"/>
            <a:ext cx="8743121" cy="3456384"/>
          </a:xfrm>
        </p:spPr>
      </p:pic>
    </p:spTree>
    <p:extLst>
      <p:ext uri="{BB962C8B-B14F-4D97-AF65-F5344CB8AC3E}">
        <p14:creationId xmlns:p14="http://schemas.microsoft.com/office/powerpoint/2010/main" val="25071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rtl="1"/>
            <a:r>
              <a:rPr lang="ar-SA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محددات</a:t>
            </a:r>
            <a:r>
              <a:rPr lang="fr-FR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GB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CSS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08719"/>
            <a:ext cx="8784976" cy="5832649"/>
          </a:xfrm>
        </p:spPr>
      </p:pic>
    </p:spTree>
    <p:extLst>
      <p:ext uri="{BB962C8B-B14F-4D97-AF65-F5344CB8AC3E}">
        <p14:creationId xmlns:p14="http://schemas.microsoft.com/office/powerpoint/2010/main" val="146683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rtl="1"/>
            <a:r>
              <a:rPr lang="ar-SA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محددات</a:t>
            </a:r>
            <a:r>
              <a:rPr lang="fr-FR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GB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CSS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24744"/>
            <a:ext cx="8064896" cy="5535267"/>
          </a:xfrm>
        </p:spPr>
      </p:pic>
    </p:spTree>
    <p:extLst>
      <p:ext uri="{BB962C8B-B14F-4D97-AF65-F5344CB8AC3E}">
        <p14:creationId xmlns:p14="http://schemas.microsoft.com/office/powerpoint/2010/main" val="146045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rtl="1"/>
            <a:r>
              <a:rPr lang="ar-SA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محددات</a:t>
            </a:r>
            <a:r>
              <a:rPr lang="fr-FR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GB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CSS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52736"/>
            <a:ext cx="7521575" cy="135313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48880"/>
            <a:ext cx="55626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3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rtl="1"/>
            <a:r>
              <a:rPr lang="ar-SA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محددات</a:t>
            </a:r>
            <a:r>
              <a:rPr lang="fr-FR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GB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CSS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3" y="1052736"/>
            <a:ext cx="9055007" cy="3240360"/>
          </a:xfrm>
        </p:spPr>
      </p:pic>
    </p:spTree>
    <p:extLst>
      <p:ext uri="{BB962C8B-B14F-4D97-AF65-F5344CB8AC3E}">
        <p14:creationId xmlns:p14="http://schemas.microsoft.com/office/powerpoint/2010/main" val="154400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algn="ctr" rtl="1">
              <a:spcBef>
                <a:spcPts val="800"/>
              </a:spcBef>
            </a:pPr>
            <a:r>
              <a:rPr lang="ar-SA" sz="2400" b="1" cap="none" dirty="0">
                <a:solidFill>
                  <a:srgbClr val="000000"/>
                </a:solidFill>
                <a:latin typeface="Franklin Gothic Book"/>
                <a:ea typeface="+mn-ea"/>
                <a:cs typeface="Arial"/>
              </a:rPr>
              <a:t>نماذج</a:t>
            </a:r>
            <a:r>
              <a:rPr lang="ar-DZ" sz="2400" b="1" cap="none" dirty="0">
                <a:solidFill>
                  <a:srgbClr val="000000"/>
                </a:solidFill>
                <a:latin typeface="Franklin Gothic Book"/>
                <a:ea typeface="+mn-ea"/>
                <a:cs typeface="Arial"/>
              </a:rPr>
              <a:t> </a:t>
            </a:r>
            <a:r>
              <a:rPr lang="en-GB" sz="2400" b="1" cap="none" dirty="0">
                <a:solidFill>
                  <a:srgbClr val="000000"/>
                </a:solidFill>
                <a:latin typeface="Franklin Gothic Book"/>
                <a:ea typeface="+mn-ea"/>
                <a:cs typeface="+mn-cs"/>
              </a:rPr>
              <a:t> </a:t>
            </a:r>
            <a:r>
              <a:rPr lang="en-GB" sz="2400" b="1" cap="none" dirty="0" smtClean="0">
                <a:solidFill>
                  <a:srgbClr val="000000"/>
                </a:solidFill>
                <a:latin typeface="Franklin Gothic Book"/>
                <a:ea typeface="+mn-ea"/>
                <a:cs typeface="+mn-cs"/>
              </a:rPr>
              <a:t>HTML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381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5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rtl="1"/>
            <a:r>
              <a:rPr lang="ar-SA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محددات</a:t>
            </a:r>
            <a:r>
              <a:rPr lang="fr-FR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GB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CSS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52736"/>
            <a:ext cx="8853785" cy="3168352"/>
          </a:xfrm>
        </p:spPr>
      </p:pic>
    </p:spTree>
    <p:extLst>
      <p:ext uri="{BB962C8B-B14F-4D97-AF65-F5344CB8AC3E}">
        <p14:creationId xmlns:p14="http://schemas.microsoft.com/office/powerpoint/2010/main" val="3476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rtl="1"/>
            <a:r>
              <a:rPr lang="ar-SA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محددات</a:t>
            </a:r>
            <a:r>
              <a:rPr lang="fr-FR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GB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CSS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67" y="1100138"/>
            <a:ext cx="7313691" cy="3579812"/>
          </a:xfrm>
        </p:spPr>
      </p:pic>
    </p:spTree>
    <p:extLst>
      <p:ext uri="{BB962C8B-B14F-4D97-AF65-F5344CB8AC3E}">
        <p14:creationId xmlns:p14="http://schemas.microsoft.com/office/powerpoint/2010/main" val="384394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rtl="1"/>
            <a:r>
              <a:rPr lang="ar-SA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محددات</a:t>
            </a:r>
            <a:r>
              <a:rPr lang="fr-FR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GB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CSS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45" y="1100138"/>
            <a:ext cx="6742734" cy="3579812"/>
          </a:xfrm>
        </p:spPr>
      </p:pic>
    </p:spTree>
    <p:extLst>
      <p:ext uri="{BB962C8B-B14F-4D97-AF65-F5344CB8AC3E}">
        <p14:creationId xmlns:p14="http://schemas.microsoft.com/office/powerpoint/2010/main" val="236569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rtl="1"/>
            <a:r>
              <a:rPr lang="ar-SA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محددات</a:t>
            </a:r>
            <a:r>
              <a:rPr lang="fr-FR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GB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CSS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307134"/>
            <a:ext cx="7521575" cy="3165819"/>
          </a:xfrm>
        </p:spPr>
      </p:pic>
    </p:spTree>
    <p:extLst>
      <p:ext uri="{BB962C8B-B14F-4D97-AF65-F5344CB8AC3E}">
        <p14:creationId xmlns:p14="http://schemas.microsoft.com/office/powerpoint/2010/main" val="227808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rtl="1"/>
            <a:r>
              <a:rPr lang="ar-SA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محددات</a:t>
            </a:r>
            <a:r>
              <a:rPr lang="fr-FR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GB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CSS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334735"/>
            <a:ext cx="7521575" cy="3110617"/>
          </a:xfrm>
        </p:spPr>
      </p:pic>
    </p:spTree>
    <p:extLst>
      <p:ext uri="{BB962C8B-B14F-4D97-AF65-F5344CB8AC3E}">
        <p14:creationId xmlns:p14="http://schemas.microsoft.com/office/powerpoint/2010/main" val="344441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rtl="1"/>
            <a:r>
              <a:rPr lang="ar-SA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محددات</a:t>
            </a:r>
            <a:r>
              <a:rPr lang="fr-FR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GB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CSS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8907588" cy="5544616"/>
          </a:xfrm>
        </p:spPr>
      </p:pic>
    </p:spTree>
    <p:extLst>
      <p:ext uri="{BB962C8B-B14F-4D97-AF65-F5344CB8AC3E}">
        <p14:creationId xmlns:p14="http://schemas.microsoft.com/office/powerpoint/2010/main" val="126452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rtl="1"/>
            <a:r>
              <a:rPr lang="ar-SA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محددات</a:t>
            </a:r>
            <a:r>
              <a:rPr lang="fr-FR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GB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CSS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052736"/>
            <a:ext cx="6624736" cy="5251682"/>
          </a:xfrm>
        </p:spPr>
      </p:pic>
    </p:spTree>
    <p:extLst>
      <p:ext uri="{BB962C8B-B14F-4D97-AF65-F5344CB8AC3E}">
        <p14:creationId xmlns:p14="http://schemas.microsoft.com/office/powerpoint/2010/main" val="2883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rtl="1"/>
            <a:r>
              <a:rPr lang="ar-SA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محددات</a:t>
            </a:r>
            <a:r>
              <a:rPr lang="fr-FR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GB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CSS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43" y="1100138"/>
            <a:ext cx="7111138" cy="3579812"/>
          </a:xfrm>
        </p:spPr>
      </p:pic>
    </p:spTree>
    <p:extLst>
      <p:ext uri="{BB962C8B-B14F-4D97-AF65-F5344CB8AC3E}">
        <p14:creationId xmlns:p14="http://schemas.microsoft.com/office/powerpoint/2010/main" val="272890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algn="ctr" rtl="1">
              <a:lnSpc>
                <a:spcPct val="115000"/>
              </a:lnSpc>
              <a:spcBef>
                <a:spcPts val="800"/>
              </a:spcBef>
              <a:spcAft>
                <a:spcPts val="1000"/>
              </a:spcAft>
            </a:pPr>
            <a:r>
              <a:rPr lang="ar-SA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خصائص</a:t>
            </a:r>
            <a:r>
              <a:rPr lang="ar-DZ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GB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CSS</a:t>
            </a:r>
            <a:r>
              <a:rPr lang="ar-DZ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608291"/>
          </a:xfrm>
        </p:spPr>
        <p:txBody>
          <a:bodyPr/>
          <a:lstStyle/>
          <a:p>
            <a:pPr marL="0" indent="0" algn="r" rtl="1"/>
            <a:r>
              <a:rPr lang="ar-DZ" dirty="0" smtClean="0"/>
              <a:t>بعض المواقع المهمة:</a:t>
            </a:r>
          </a:p>
          <a:p>
            <a:pPr algn="r" rtl="1">
              <a:buFont typeface="Arial" pitchFamily="34" charset="0"/>
              <a:buChar char="•"/>
            </a:pPr>
            <a:r>
              <a:rPr lang="fr-FR" dirty="0" smtClean="0"/>
              <a:t>CSS-TRICKS</a:t>
            </a:r>
          </a:p>
          <a:p>
            <a:pPr algn="r" rtl="1">
              <a:buFont typeface="Arial" pitchFamily="34" charset="0"/>
              <a:buChar char="•"/>
            </a:pPr>
            <a:r>
              <a:rPr lang="fr-FR" dirty="0" err="1"/>
              <a:t>Paletton</a:t>
            </a:r>
            <a:endParaRPr lang="fr-FR" dirty="0"/>
          </a:p>
          <a:p>
            <a:pPr algn="r" rtl="1">
              <a:buFont typeface="Arial" pitchFamily="34" charset="0"/>
              <a:buChar char="•"/>
            </a:pPr>
            <a:r>
              <a:rPr lang="en-GB" dirty="0" err="1"/>
              <a:t>Unsplash</a:t>
            </a:r>
            <a:endParaRPr lang="fr-FR" dirty="0" smtClean="0"/>
          </a:p>
          <a:p>
            <a:pPr algn="r" rt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337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algn="ctr" rtl="1">
              <a:lnSpc>
                <a:spcPct val="115000"/>
              </a:lnSpc>
              <a:spcBef>
                <a:spcPts val="800"/>
              </a:spcBef>
              <a:spcAft>
                <a:spcPts val="1000"/>
              </a:spcAft>
            </a:pPr>
            <a:r>
              <a:rPr lang="ar-SA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خصائص</a:t>
            </a:r>
            <a:r>
              <a:rPr lang="ar-DZ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GB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CSS</a:t>
            </a:r>
            <a:r>
              <a:rPr lang="ar-DZ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224" y="1100629"/>
            <a:ext cx="1755676" cy="672188"/>
          </a:xfrm>
        </p:spPr>
        <p:txBody>
          <a:bodyPr/>
          <a:lstStyle/>
          <a:p>
            <a:pPr algn="r" rtl="1">
              <a:buFont typeface="Arial" pitchFamily="34" charset="0"/>
              <a:buChar char="•"/>
            </a:pPr>
            <a:r>
              <a:rPr lang="ar-DZ" dirty="0" smtClean="0"/>
              <a:t>بعض الخصائص</a:t>
            </a:r>
          </a:p>
          <a:p>
            <a:pPr lvl="2" algn="r" rtl="1">
              <a:buFont typeface="Arial" pitchFamily="34" charset="0"/>
              <a:buChar char="•"/>
            </a:pPr>
            <a:r>
              <a:rPr lang="fr-FR" dirty="0" err="1" smtClean="0"/>
              <a:t>Text-align</a:t>
            </a:r>
            <a:endParaRPr lang="fr-FR" dirty="0" smtClean="0"/>
          </a:p>
          <a:p>
            <a:pPr algn="r" rt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08720"/>
            <a:ext cx="6480720" cy="560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0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algn="ctr" rtl="1">
              <a:spcBef>
                <a:spcPts val="800"/>
              </a:spcBef>
            </a:pPr>
            <a:r>
              <a:rPr lang="ar-SA" sz="2400" b="1" cap="none" dirty="0">
                <a:solidFill>
                  <a:srgbClr val="000000"/>
                </a:solidFill>
                <a:latin typeface="Franklin Gothic Book"/>
                <a:ea typeface="+mn-ea"/>
                <a:cs typeface="Arial"/>
              </a:rPr>
              <a:t>نماذج</a:t>
            </a:r>
            <a:r>
              <a:rPr lang="ar-DZ" sz="2400" b="1" cap="none" dirty="0">
                <a:solidFill>
                  <a:srgbClr val="000000"/>
                </a:solidFill>
                <a:latin typeface="Franklin Gothic Book"/>
                <a:ea typeface="+mn-ea"/>
                <a:cs typeface="Arial"/>
              </a:rPr>
              <a:t> </a:t>
            </a:r>
            <a:r>
              <a:rPr lang="en-GB" sz="2400" b="1" cap="none" dirty="0">
                <a:solidFill>
                  <a:srgbClr val="000000"/>
                </a:solidFill>
                <a:latin typeface="Franklin Gothic Book"/>
                <a:ea typeface="+mn-ea"/>
                <a:cs typeface="+mn-cs"/>
              </a:rPr>
              <a:t> </a:t>
            </a:r>
            <a:r>
              <a:rPr lang="en-GB" sz="2400" b="1" cap="none" dirty="0" smtClean="0">
                <a:solidFill>
                  <a:srgbClr val="000000"/>
                </a:solidFill>
                <a:latin typeface="Franklin Gothic Book"/>
                <a:ea typeface="+mn-ea"/>
                <a:cs typeface="+mn-cs"/>
              </a:rPr>
              <a:t>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7660332" cy="432048"/>
          </a:xfrm>
        </p:spPr>
        <p:txBody>
          <a:bodyPr>
            <a:norm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ar-DZ" dirty="0" smtClean="0"/>
              <a:t>العلامة </a:t>
            </a:r>
            <a:r>
              <a:rPr lang="fr-FR" dirty="0" smtClean="0"/>
              <a:t>&lt;select&gt; </a:t>
            </a:r>
            <a:r>
              <a:rPr lang="ar-DZ" dirty="0"/>
              <a:t> </a:t>
            </a:r>
            <a:r>
              <a:rPr lang="ar-DZ" dirty="0" smtClean="0"/>
              <a:t>و </a:t>
            </a:r>
            <a:r>
              <a:rPr lang="fr-FR" dirty="0" smtClean="0"/>
              <a:t>&lt;option&gt; </a:t>
            </a:r>
            <a:r>
              <a:rPr lang="ar-DZ" dirty="0" smtClean="0"/>
              <a:t> </a:t>
            </a:r>
            <a:r>
              <a:rPr lang="ar-DZ" dirty="0"/>
              <a:t>و </a:t>
            </a:r>
            <a:r>
              <a:rPr lang="en-GB" dirty="0"/>
              <a:t>&lt;</a:t>
            </a:r>
            <a:r>
              <a:rPr lang="en-GB" dirty="0" err="1"/>
              <a:t>optgroup</a:t>
            </a:r>
            <a:r>
              <a:rPr lang="en-GB" dirty="0" smtClean="0"/>
              <a:t>&gt;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241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5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algn="ctr" rtl="1">
              <a:lnSpc>
                <a:spcPct val="115000"/>
              </a:lnSpc>
              <a:spcBef>
                <a:spcPts val="800"/>
              </a:spcBef>
              <a:spcAft>
                <a:spcPts val="1000"/>
              </a:spcAft>
            </a:pPr>
            <a:r>
              <a:rPr lang="ar-SA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خصائص</a:t>
            </a:r>
            <a:r>
              <a:rPr lang="ar-DZ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GB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CSS</a:t>
            </a:r>
            <a:r>
              <a:rPr lang="ar-DZ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4208" y="1100629"/>
            <a:ext cx="1899692" cy="744196"/>
          </a:xfrm>
        </p:spPr>
        <p:txBody>
          <a:bodyPr/>
          <a:lstStyle/>
          <a:p>
            <a:pPr algn="r" rtl="1">
              <a:buFont typeface="Arial" pitchFamily="34" charset="0"/>
              <a:buChar char="•"/>
            </a:pPr>
            <a:r>
              <a:rPr lang="ar-DZ" dirty="0" smtClean="0"/>
              <a:t>بعض الخصائص</a:t>
            </a:r>
          </a:p>
          <a:p>
            <a:pPr lvl="2" algn="r" rtl="1">
              <a:buFont typeface="Arial" pitchFamily="34" charset="0"/>
              <a:buChar char="•"/>
            </a:pPr>
            <a:r>
              <a:rPr lang="fr-FR" dirty="0" smtClean="0"/>
              <a:t>Border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52736"/>
            <a:ext cx="6519980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8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algn="ctr" rtl="1">
              <a:lnSpc>
                <a:spcPct val="115000"/>
              </a:lnSpc>
              <a:spcBef>
                <a:spcPts val="800"/>
              </a:spcBef>
              <a:spcAft>
                <a:spcPts val="1000"/>
              </a:spcAft>
            </a:pPr>
            <a:r>
              <a:rPr lang="ar-SA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خصائص</a:t>
            </a:r>
            <a:r>
              <a:rPr lang="ar-DZ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GB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CSS</a:t>
            </a:r>
            <a:r>
              <a:rPr lang="ar-DZ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128" y="1100629"/>
            <a:ext cx="2619772" cy="816204"/>
          </a:xfrm>
        </p:spPr>
        <p:txBody>
          <a:bodyPr/>
          <a:lstStyle/>
          <a:p>
            <a:pPr algn="r" rtl="1">
              <a:buFont typeface="Arial" pitchFamily="34" charset="0"/>
              <a:buChar char="•"/>
            </a:pPr>
            <a:r>
              <a:rPr lang="ar-DZ" dirty="0" smtClean="0"/>
              <a:t>بعض </a:t>
            </a:r>
            <a:r>
              <a:rPr lang="ar-DZ" dirty="0" smtClean="0"/>
              <a:t>الخصائص</a:t>
            </a:r>
          </a:p>
          <a:p>
            <a:pPr lvl="2" algn="r" rtl="1">
              <a:buFont typeface="Arial" pitchFamily="34" charset="0"/>
              <a:buChar char="•"/>
            </a:pPr>
            <a:r>
              <a:rPr lang="fr-FR" dirty="0" smtClean="0"/>
              <a:t>Background-image</a:t>
            </a:r>
            <a:endParaRPr lang="fr-FR" dirty="0" smtClean="0"/>
          </a:p>
          <a:p>
            <a:pPr algn="r" rt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31870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algn="ctr" rtl="1">
              <a:lnSpc>
                <a:spcPct val="115000"/>
              </a:lnSpc>
              <a:spcBef>
                <a:spcPts val="800"/>
              </a:spcBef>
              <a:spcAft>
                <a:spcPts val="1000"/>
              </a:spcAft>
            </a:pPr>
            <a:r>
              <a:rPr lang="ar-SA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خصائص</a:t>
            </a:r>
            <a:r>
              <a:rPr lang="ar-DZ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GB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CSS</a:t>
            </a:r>
            <a:r>
              <a:rPr lang="ar-DZ" sz="4000" b="1" cap="none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Arial" pitchFamily="34" charset="0"/>
              <a:buChar char="•"/>
            </a:pPr>
            <a:r>
              <a:rPr lang="ar-DZ" dirty="0" smtClean="0"/>
              <a:t>بعض </a:t>
            </a:r>
            <a:r>
              <a:rPr lang="ar-DZ" dirty="0" smtClean="0"/>
              <a:t>الخصائص</a:t>
            </a:r>
          </a:p>
          <a:p>
            <a:pPr lvl="2" algn="r" rtl="1">
              <a:buFont typeface="Arial" pitchFamily="34" charset="0"/>
              <a:buChar char="•"/>
            </a:pPr>
            <a:r>
              <a:rPr lang="fr-FR" dirty="0" err="1" smtClean="0"/>
              <a:t>Text-align</a:t>
            </a:r>
            <a:endParaRPr lang="fr-FR" dirty="0" smtClean="0"/>
          </a:p>
          <a:p>
            <a:pPr lvl="2" algn="r" rtl="1">
              <a:buFont typeface="Arial" pitchFamily="34" charset="0"/>
              <a:buChar char="•"/>
            </a:pPr>
            <a:r>
              <a:rPr lang="fr-FR" dirty="0" smtClean="0"/>
              <a:t>Border</a:t>
            </a:r>
          </a:p>
          <a:p>
            <a:pPr lvl="2" algn="r" rtl="1">
              <a:buFont typeface="Arial" pitchFamily="34" charset="0"/>
              <a:buChar char="•"/>
            </a:pPr>
            <a:r>
              <a:rPr lang="fr-FR" dirty="0" smtClean="0"/>
              <a:t>Background-image</a:t>
            </a:r>
          </a:p>
          <a:p>
            <a:pPr lvl="2" algn="r" rtl="1">
              <a:buFont typeface="Arial" pitchFamily="34" charset="0"/>
              <a:buChar char="•"/>
            </a:pPr>
            <a:r>
              <a:rPr lang="fr-FR" dirty="0" err="1" smtClean="0"/>
              <a:t>Backgroud</a:t>
            </a:r>
            <a:r>
              <a:rPr lang="fr-FR" dirty="0" smtClean="0"/>
              <a:t>-size</a:t>
            </a:r>
          </a:p>
          <a:p>
            <a:pPr lvl="2" algn="r" rtl="1">
              <a:buFont typeface="Arial" pitchFamily="34" charset="0"/>
              <a:buChar char="•"/>
            </a:pPr>
            <a:r>
              <a:rPr lang="fr-FR" dirty="0" smtClean="0"/>
              <a:t>List-style</a:t>
            </a:r>
          </a:p>
          <a:p>
            <a:pPr lvl="2" algn="r" rtl="1">
              <a:buFont typeface="Arial" pitchFamily="34" charset="0"/>
              <a:buChar char="•"/>
            </a:pPr>
            <a:r>
              <a:rPr lang="fr-FR" dirty="0" err="1" smtClean="0"/>
              <a:t>Cursor</a:t>
            </a:r>
            <a:endParaRPr lang="fr-FR" dirty="0" smtClean="0"/>
          </a:p>
          <a:p>
            <a:pPr lvl="2" algn="r" rtl="1">
              <a:buFont typeface="Arial" pitchFamily="34" charset="0"/>
              <a:buChar char="•"/>
            </a:pPr>
            <a:r>
              <a:rPr lang="fr-FR" dirty="0" smtClean="0"/>
              <a:t>Display</a:t>
            </a:r>
          </a:p>
          <a:p>
            <a:pPr algn="r" rtl="1">
              <a:buFont typeface="Arial" pitchFamily="34" charset="0"/>
              <a:buChar char="•"/>
            </a:pPr>
            <a:endParaRPr lang="fr-FR" dirty="0" smtClean="0"/>
          </a:p>
          <a:p>
            <a:pPr algn="r" rt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16512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ar-DZ" dirty="0" smtClean="0"/>
              <a:t>النص </a:t>
            </a:r>
            <a:r>
              <a:rPr lang="ar-DZ" dirty="0"/>
              <a:t>والخط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Arial" pitchFamily="34" charset="0"/>
              <a:buChar char="•"/>
            </a:pPr>
            <a:r>
              <a:rPr lang="ar-DZ" dirty="0" smtClean="0"/>
              <a:t>بعض خصائص النصوص</a:t>
            </a:r>
          </a:p>
          <a:p>
            <a:pPr lvl="2" algn="r" rtl="1">
              <a:buFont typeface="Arial" pitchFamily="34" charset="0"/>
              <a:buChar char="•"/>
            </a:pPr>
            <a:r>
              <a:rPr lang="fr-FR" dirty="0" err="1" smtClean="0"/>
              <a:t>Text-decoration</a:t>
            </a:r>
            <a:endParaRPr lang="fr-FR" dirty="0" smtClean="0"/>
          </a:p>
          <a:p>
            <a:pPr lvl="2" algn="r" rtl="1">
              <a:buFont typeface="Arial" pitchFamily="34" charset="0"/>
              <a:buChar char="•"/>
            </a:pPr>
            <a:r>
              <a:rPr lang="fr-FR" dirty="0" err="1" smtClean="0"/>
              <a:t>Text-transform</a:t>
            </a:r>
            <a:endParaRPr lang="fr-FR" dirty="0" smtClean="0"/>
          </a:p>
          <a:p>
            <a:pPr lvl="2" algn="r" rtl="1">
              <a:buFont typeface="Arial" pitchFamily="34" charset="0"/>
              <a:buChar char="•"/>
            </a:pPr>
            <a:r>
              <a:rPr lang="fr-FR" dirty="0" smtClean="0"/>
              <a:t>Line-</a:t>
            </a:r>
            <a:r>
              <a:rPr lang="fr-FR" dirty="0" err="1" smtClean="0"/>
              <a:t>height</a:t>
            </a:r>
            <a:endParaRPr lang="fr-FR" dirty="0" smtClean="0"/>
          </a:p>
          <a:p>
            <a:pPr lvl="2" algn="r" rtl="1">
              <a:buFont typeface="Arial" pitchFamily="34" charset="0"/>
              <a:buChar char="•"/>
            </a:pPr>
            <a:r>
              <a:rPr lang="fr-FR" dirty="0" smtClean="0"/>
              <a:t>Font-style</a:t>
            </a:r>
          </a:p>
          <a:p>
            <a:pPr lvl="2" algn="r" rtl="1">
              <a:buFont typeface="Arial" pitchFamily="34" charset="0"/>
              <a:buChar char="•"/>
            </a:pPr>
            <a:r>
              <a:rPr lang="fr-FR" dirty="0" smtClean="0"/>
              <a:t>Font-</a:t>
            </a:r>
            <a:r>
              <a:rPr lang="fr-FR" dirty="0" err="1" smtClean="0"/>
              <a:t>weight</a:t>
            </a:r>
            <a:endParaRPr lang="fr-FR" dirty="0" smtClean="0"/>
          </a:p>
          <a:p>
            <a:pPr lvl="2" algn="r" rtl="1">
              <a:buFont typeface="Arial" pitchFamily="34" charset="0"/>
              <a:buChar char="•"/>
            </a:pPr>
            <a:r>
              <a:rPr lang="fr-FR" dirty="0" smtClean="0"/>
              <a:t>Font-size</a:t>
            </a:r>
          </a:p>
          <a:p>
            <a:pPr lvl="2" algn="r" rtl="1">
              <a:buFont typeface="Arial" pitchFamily="34" charset="0"/>
              <a:buChar char="•"/>
            </a:pPr>
            <a:r>
              <a:rPr lang="fr-FR" dirty="0" smtClean="0"/>
              <a:t>Font-</a:t>
            </a:r>
            <a:r>
              <a:rPr lang="fr-FR" dirty="0" err="1" smtClean="0"/>
              <a:t>family</a:t>
            </a:r>
            <a:endParaRPr lang="fr-FR" dirty="0" smtClean="0"/>
          </a:p>
          <a:p>
            <a:pPr algn="r" rtl="1"/>
            <a:endParaRPr lang="fr-FR" smtClean="0"/>
          </a:p>
          <a:p>
            <a:pPr algn="r" rtl="1"/>
            <a:r>
              <a:rPr lang="fr-FR" smtClean="0"/>
              <a:t>Gooogle</a:t>
            </a:r>
            <a:r>
              <a:rPr lang="fr-FR" dirty="0" smtClean="0"/>
              <a:t> fonts</a:t>
            </a:r>
          </a:p>
          <a:p>
            <a:pPr lvl="2" algn="r" rtl="1">
              <a:buFont typeface="Arial" pitchFamily="34" charset="0"/>
              <a:buChar char="•"/>
            </a:pPr>
            <a:endParaRPr lang="fr-FR" dirty="0" smtClean="0"/>
          </a:p>
          <a:p>
            <a:pPr lvl="2" algn="r" rtl="1">
              <a:buFont typeface="Arial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25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algn="ctr" rtl="1">
              <a:spcBef>
                <a:spcPts val="800"/>
              </a:spcBef>
            </a:pPr>
            <a:r>
              <a:rPr lang="ar-SA" sz="2400" b="1" cap="none" dirty="0">
                <a:solidFill>
                  <a:srgbClr val="000000"/>
                </a:solidFill>
                <a:latin typeface="Franklin Gothic Book"/>
                <a:ea typeface="+mn-ea"/>
                <a:cs typeface="Arial"/>
              </a:rPr>
              <a:t>نماذج</a:t>
            </a:r>
            <a:r>
              <a:rPr lang="ar-DZ" sz="2400" b="1" cap="none" dirty="0">
                <a:solidFill>
                  <a:srgbClr val="000000"/>
                </a:solidFill>
                <a:latin typeface="Franklin Gothic Book"/>
                <a:ea typeface="+mn-ea"/>
                <a:cs typeface="Arial"/>
              </a:rPr>
              <a:t> </a:t>
            </a:r>
            <a:r>
              <a:rPr lang="en-GB" sz="2400" b="1" cap="none" dirty="0">
                <a:solidFill>
                  <a:srgbClr val="000000"/>
                </a:solidFill>
                <a:latin typeface="Franklin Gothic Book"/>
                <a:ea typeface="+mn-ea"/>
                <a:cs typeface="+mn-cs"/>
              </a:rPr>
              <a:t> </a:t>
            </a:r>
            <a:r>
              <a:rPr lang="en-GB" sz="2400" b="1" cap="none" dirty="0" smtClean="0">
                <a:solidFill>
                  <a:srgbClr val="000000"/>
                </a:solidFill>
                <a:latin typeface="Franklin Gothic Book"/>
                <a:ea typeface="+mn-ea"/>
                <a:cs typeface="+mn-cs"/>
              </a:rPr>
              <a:t>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00628"/>
            <a:ext cx="7660332" cy="384156"/>
          </a:xfrm>
        </p:spPr>
        <p:txBody>
          <a:bodyPr>
            <a:norm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ar-DZ" dirty="0"/>
              <a:t>العلامة </a:t>
            </a:r>
            <a:r>
              <a:rPr lang="fr-FR" dirty="0"/>
              <a:t>&lt;select&gt; </a:t>
            </a:r>
            <a:r>
              <a:rPr lang="ar-DZ" dirty="0"/>
              <a:t> و </a:t>
            </a:r>
            <a:r>
              <a:rPr lang="fr-FR" dirty="0"/>
              <a:t>&lt;option&gt; </a:t>
            </a:r>
            <a:r>
              <a:rPr lang="ar-DZ" dirty="0"/>
              <a:t> و </a:t>
            </a:r>
            <a:r>
              <a:rPr lang="en-GB" dirty="0"/>
              <a:t>&lt;</a:t>
            </a:r>
            <a:r>
              <a:rPr lang="en-GB" dirty="0" err="1"/>
              <a:t>optgroup</a:t>
            </a:r>
            <a:r>
              <a:rPr lang="en-GB" dirty="0"/>
              <a:t>&gt;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4400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2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algn="ctr" rtl="1">
              <a:spcBef>
                <a:spcPts val="800"/>
              </a:spcBef>
            </a:pPr>
            <a:r>
              <a:rPr lang="ar-SA" sz="2400" b="1" cap="none" dirty="0">
                <a:solidFill>
                  <a:srgbClr val="000000"/>
                </a:solidFill>
                <a:latin typeface="Franklin Gothic Book"/>
                <a:ea typeface="+mn-ea"/>
                <a:cs typeface="Arial"/>
              </a:rPr>
              <a:t>نماذج</a:t>
            </a:r>
            <a:r>
              <a:rPr lang="ar-DZ" sz="2400" b="1" cap="none" dirty="0">
                <a:solidFill>
                  <a:srgbClr val="000000"/>
                </a:solidFill>
                <a:latin typeface="Franklin Gothic Book"/>
                <a:ea typeface="+mn-ea"/>
                <a:cs typeface="Arial"/>
              </a:rPr>
              <a:t> </a:t>
            </a:r>
            <a:r>
              <a:rPr lang="en-GB" sz="2400" b="1" cap="none" dirty="0">
                <a:solidFill>
                  <a:srgbClr val="000000"/>
                </a:solidFill>
                <a:latin typeface="Franklin Gothic Book"/>
                <a:ea typeface="+mn-ea"/>
                <a:cs typeface="+mn-cs"/>
              </a:rPr>
              <a:t> </a:t>
            </a:r>
            <a:r>
              <a:rPr lang="en-GB" sz="2400" b="1" cap="none" dirty="0" smtClean="0">
                <a:solidFill>
                  <a:srgbClr val="000000"/>
                </a:solidFill>
                <a:latin typeface="Franklin Gothic Book"/>
                <a:ea typeface="+mn-ea"/>
                <a:cs typeface="+mn-cs"/>
              </a:rPr>
              <a:t>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00628"/>
            <a:ext cx="7660332" cy="384156"/>
          </a:xfrm>
        </p:spPr>
        <p:txBody>
          <a:bodyPr>
            <a:norm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ar-DZ" dirty="0"/>
              <a:t>العلامة </a:t>
            </a:r>
            <a:r>
              <a:rPr lang="fr-FR" dirty="0"/>
              <a:t>&lt;select&gt; </a:t>
            </a:r>
            <a:r>
              <a:rPr lang="ar-DZ" dirty="0"/>
              <a:t> و </a:t>
            </a:r>
            <a:r>
              <a:rPr lang="fr-FR" dirty="0"/>
              <a:t>&lt;option&gt; </a:t>
            </a:r>
            <a:r>
              <a:rPr lang="ar-DZ" dirty="0"/>
              <a:t> و </a:t>
            </a:r>
            <a:r>
              <a:rPr lang="en-GB" dirty="0"/>
              <a:t>&lt;</a:t>
            </a:r>
            <a:r>
              <a:rPr lang="en-GB" dirty="0" err="1"/>
              <a:t>optgroup</a:t>
            </a:r>
            <a:r>
              <a:rPr lang="en-GB" dirty="0"/>
              <a:t>&gt;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3857625" cy="278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287" y="1556792"/>
            <a:ext cx="48196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8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algn="ctr" rtl="1">
              <a:spcBef>
                <a:spcPts val="800"/>
              </a:spcBef>
            </a:pPr>
            <a:r>
              <a:rPr lang="ar-DZ" sz="2400" b="1" cap="none" dirty="0" smtClean="0">
                <a:solidFill>
                  <a:srgbClr val="000000"/>
                </a:solidFill>
                <a:latin typeface="Franklin Gothic Book"/>
                <a:ea typeface="+mn-ea"/>
                <a:cs typeface="Arial"/>
              </a:rPr>
              <a:t>ارسال نموذج</a:t>
            </a:r>
            <a:r>
              <a:rPr lang="en-GB" sz="2400" b="1" cap="none" dirty="0" smtClean="0">
                <a:solidFill>
                  <a:srgbClr val="000000"/>
                </a:solidFill>
                <a:latin typeface="Franklin Gothic Book"/>
                <a:ea typeface="+mn-ea"/>
                <a:cs typeface="+mn-cs"/>
              </a:rPr>
              <a:t>HTML 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80728"/>
            <a:ext cx="8904278" cy="5688632"/>
          </a:xfrm>
        </p:spPr>
      </p:pic>
    </p:spTree>
    <p:extLst>
      <p:ext uri="{BB962C8B-B14F-4D97-AF65-F5344CB8AC3E}">
        <p14:creationId xmlns:p14="http://schemas.microsoft.com/office/powerpoint/2010/main" val="254257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algn="ctr" rtl="1">
              <a:spcBef>
                <a:spcPts val="800"/>
              </a:spcBef>
            </a:pPr>
            <a:r>
              <a:rPr lang="ar-DZ" sz="2400" b="1" cap="none" dirty="0" smtClean="0">
                <a:solidFill>
                  <a:srgbClr val="000000"/>
                </a:solidFill>
                <a:latin typeface="Franklin Gothic Book"/>
                <a:ea typeface="+mn-ea"/>
                <a:cs typeface="Arial"/>
              </a:rPr>
              <a:t>ارسال نموذج</a:t>
            </a:r>
            <a:r>
              <a:rPr lang="en-GB" sz="2400" b="1" cap="none" dirty="0" smtClean="0">
                <a:solidFill>
                  <a:srgbClr val="000000"/>
                </a:solidFill>
                <a:latin typeface="Franklin Gothic Book"/>
                <a:ea typeface="+mn-ea"/>
                <a:cs typeface="+mn-cs"/>
              </a:rPr>
              <a:t>HTML 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73962" cy="3312368"/>
          </a:xfrm>
        </p:spPr>
      </p:pic>
    </p:spTree>
    <p:extLst>
      <p:ext uri="{BB962C8B-B14F-4D97-AF65-F5344CB8AC3E}">
        <p14:creationId xmlns:p14="http://schemas.microsoft.com/office/powerpoint/2010/main" val="398685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algn="ctr" rtl="1">
              <a:spcBef>
                <a:spcPts val="800"/>
              </a:spcBef>
            </a:pPr>
            <a:r>
              <a:rPr lang="ar-SA" sz="2400" b="1" cap="none" dirty="0">
                <a:solidFill>
                  <a:srgbClr val="000000"/>
                </a:solidFill>
                <a:latin typeface="Franklin Gothic Book"/>
                <a:ea typeface="+mn-ea"/>
                <a:cs typeface="Arial"/>
              </a:rPr>
              <a:t>علامات</a:t>
            </a:r>
            <a:r>
              <a:rPr lang="en-GB" sz="2400" b="1" cap="none" dirty="0">
                <a:solidFill>
                  <a:srgbClr val="000000"/>
                </a:solidFill>
                <a:latin typeface="Franklin Gothic Book"/>
                <a:ea typeface="+mn-ea"/>
                <a:cs typeface="+mn-cs"/>
              </a:rPr>
              <a:t> HTML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384156"/>
          </a:xfrm>
        </p:spPr>
        <p:txBody>
          <a:bodyPr/>
          <a:lstStyle/>
          <a:p>
            <a:pPr algn="r" rtl="1">
              <a:buFont typeface="Arial" pitchFamily="34" charset="0"/>
              <a:buChar char="•"/>
            </a:pPr>
            <a:r>
              <a:rPr lang="ar-DZ" dirty="0" smtClean="0"/>
              <a:t>العلامة </a:t>
            </a:r>
            <a:r>
              <a:rPr lang="fr-FR" dirty="0" smtClean="0"/>
              <a:t>&lt;div&gt;</a:t>
            </a:r>
            <a:r>
              <a:rPr lang="ar-DZ" dirty="0" smtClean="0"/>
              <a:t> و </a:t>
            </a:r>
            <a:r>
              <a:rPr lang="fr-FR" dirty="0" smtClean="0"/>
              <a:t>&lt;</a:t>
            </a:r>
            <a:r>
              <a:rPr lang="fr-FR" dirty="0" err="1" smtClean="0"/>
              <a:t>span</a:t>
            </a:r>
            <a:r>
              <a:rPr lang="fr-FR" dirty="0" smtClean="0"/>
              <a:t>&gt;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9144000" cy="232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442</TotalTime>
  <Words>343</Words>
  <Application>Microsoft Office PowerPoint</Application>
  <PresentationFormat>On-screen Show (4:3)</PresentationFormat>
  <Paragraphs>105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Angles</vt:lpstr>
      <vt:lpstr>دورة مطور ويب 2021</vt:lpstr>
      <vt:lpstr>القسم 5: HTML 5  متقدم</vt:lpstr>
      <vt:lpstr>نماذج  HTML</vt:lpstr>
      <vt:lpstr>نماذج  HTML</vt:lpstr>
      <vt:lpstr>نماذج  HTML</vt:lpstr>
      <vt:lpstr>نماذج  HTML</vt:lpstr>
      <vt:lpstr>ارسال نموذجHTML </vt:lpstr>
      <vt:lpstr>ارسال نموذجHTML </vt:lpstr>
      <vt:lpstr>علامات HTML </vt:lpstr>
      <vt:lpstr>علامات HTML </vt:lpstr>
      <vt:lpstr>علامات HTML </vt:lpstr>
      <vt:lpstr>منHTML  الى HTML 5</vt:lpstr>
      <vt:lpstr>منHTML  الى HTML 5</vt:lpstr>
      <vt:lpstr>بعض التحديات</vt:lpstr>
      <vt:lpstr>القسم 6: CSS</vt:lpstr>
      <vt:lpstr>القسم 6: CSS</vt:lpstr>
      <vt:lpstr>لماذا CSS </vt:lpstr>
      <vt:lpstr>أول كود  CSS </vt:lpstr>
      <vt:lpstr>أول كود  CSS </vt:lpstr>
      <vt:lpstr>أول كود  CSS </vt:lpstr>
      <vt:lpstr>أول كود  CSS </vt:lpstr>
      <vt:lpstr>أول كود  CSS </vt:lpstr>
      <vt:lpstr>محددات  CSS </vt:lpstr>
      <vt:lpstr>محددات  CSS </vt:lpstr>
      <vt:lpstr>محددات  CSS </vt:lpstr>
      <vt:lpstr>محددات  CSS </vt:lpstr>
      <vt:lpstr>محددات  CSS </vt:lpstr>
      <vt:lpstr>محددات  CSS </vt:lpstr>
      <vt:lpstr>محددات  CSS </vt:lpstr>
      <vt:lpstr>محددات  CSS </vt:lpstr>
      <vt:lpstr>محددات  CSS </vt:lpstr>
      <vt:lpstr>محددات  CSS </vt:lpstr>
      <vt:lpstr>محددات  CSS </vt:lpstr>
      <vt:lpstr>محددات  CSS </vt:lpstr>
      <vt:lpstr>محددات  CSS </vt:lpstr>
      <vt:lpstr>محددات  CSS </vt:lpstr>
      <vt:lpstr>محددات  CSS </vt:lpstr>
      <vt:lpstr>خصائص  CSS </vt:lpstr>
      <vt:lpstr>خصائص  CSS </vt:lpstr>
      <vt:lpstr>خصائص  CSS </vt:lpstr>
      <vt:lpstr>خصائص  CSS </vt:lpstr>
      <vt:lpstr>خصائص  CSS </vt:lpstr>
      <vt:lpstr>النص والخط</vt:lpstr>
    </vt:vector>
  </TitlesOfParts>
  <Company>JVGAS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دورة مطور ويب 2021</dc:title>
  <dc:creator>Moknine, Ahmed Lakhdar</dc:creator>
  <cp:lastModifiedBy>Moknine, Ahmed Lakhdar</cp:lastModifiedBy>
  <cp:revision>32</cp:revision>
  <dcterms:created xsi:type="dcterms:W3CDTF">2020-12-07T13:52:13Z</dcterms:created>
  <dcterms:modified xsi:type="dcterms:W3CDTF">2020-12-11T19:58:30Z</dcterms:modified>
</cp:coreProperties>
</file>