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7"/>
  </p:notesMasterIdLst>
  <p:sldIdLst>
    <p:sldId id="273" r:id="rId4"/>
    <p:sldId id="259" r:id="rId5"/>
    <p:sldId id="260" r:id="rId6"/>
    <p:sldId id="261" r:id="rId7"/>
    <p:sldId id="264" r:id="rId8"/>
    <p:sldId id="262" r:id="rId9"/>
    <p:sldId id="274" r:id="rId10"/>
    <p:sldId id="265" r:id="rId11"/>
    <p:sldId id="263" r:id="rId12"/>
    <p:sldId id="266" r:id="rId13"/>
    <p:sldId id="267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E0DA8-FB34-4F1D-8C74-29C47F50B92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EF8BD-9442-4D0A-A4B2-3160DB4E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2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5A8A1-DC91-404B-B6EF-9243D316941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50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9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33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62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1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069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0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633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44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9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6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767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107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11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3998428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438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748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777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874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841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80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49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008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83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289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64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77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6923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18756421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33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5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02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2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5675-9600-437F-AE18-98C182B84F5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1674-A0EE-4488-AB3A-42D69527B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7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21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99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87" y="1162027"/>
            <a:ext cx="7042117" cy="1384196"/>
          </a:xfrm>
        </p:spPr>
        <p:txBody>
          <a:bodyPr anchor="t"/>
          <a:lstStyle/>
          <a:p>
            <a:r>
              <a:rPr lang="en-US" sz="2000" b="1" dirty="0"/>
              <a:t>EVADC Timing</a:t>
            </a:r>
            <a:r>
              <a:rPr lang="en-US" sz="1600" b="1" dirty="0">
                <a:solidFill>
                  <a:schemeClr val="tx1"/>
                </a:solidFill>
              </a:rPr>
              <a:t/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 smtClean="0"/>
              <a:t>19 </a:t>
            </a:r>
            <a:r>
              <a:rPr lang="en-US" sz="1600" b="1" dirty="0" smtClean="0"/>
              <a:t>May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65588" y="6509187"/>
            <a:ext cx="4068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marR="3987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85369" y="6557805"/>
            <a:ext cx="24605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C_PMC_11F/5.1/27-Feb-19</a:t>
            </a:r>
          </a:p>
        </p:txBody>
      </p:sp>
    </p:spTree>
    <p:extLst>
      <p:ext uri="{BB962C8B-B14F-4D97-AF65-F5344CB8AC3E}">
        <p14:creationId xmlns:p14="http://schemas.microsoft.com/office/powerpoint/2010/main" val="29696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52010"/>
              </p:ext>
            </p:extLst>
          </p:nvPr>
        </p:nvGraphicFramePr>
        <p:xfrm>
          <a:off x="2041616" y="1464960"/>
          <a:ext cx="3653790" cy="1168832"/>
        </p:xfrm>
        <a:graphic>
          <a:graphicData uri="http://schemas.openxmlformats.org/drawingml/2006/table">
            <a:tbl>
              <a:tblPr/>
              <a:tblGrid>
                <a:gridCol w="2167502">
                  <a:extLst>
                    <a:ext uri="{9D8B030D-6E8A-4147-A177-3AD203B41FA5}">
                      <a16:colId xmlns:a16="http://schemas.microsoft.com/office/drawing/2014/main" val="1767668471"/>
                    </a:ext>
                  </a:extLst>
                </a:gridCol>
                <a:gridCol w="1486288">
                  <a:extLst>
                    <a:ext uri="{9D8B030D-6E8A-4147-A177-3AD203B41FA5}">
                      <a16:colId xmlns:a16="http://schemas.microsoft.com/office/drawing/2014/main" val="287120886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455083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 Sec Balance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35896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51818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866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7176" y="862149"/>
            <a:ext cx="727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we consider volt sec balance channel </a:t>
            </a:r>
            <a:r>
              <a:rPr lang="en-GB" dirty="0" smtClean="0"/>
              <a:t>for continuous scanning mode then</a:t>
            </a:r>
            <a:r>
              <a:rPr lang="en-GB" dirty="0" smtClean="0"/>
              <a:t> </a:t>
            </a:r>
            <a:r>
              <a:rPr lang="en-GB" dirty="0" smtClean="0"/>
              <a:t>we can get result in 2.3us ( 3 channel together)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96045"/>
              </p:ext>
            </p:extLst>
          </p:nvPr>
        </p:nvGraphicFramePr>
        <p:xfrm>
          <a:off x="1907176" y="3888629"/>
          <a:ext cx="3788230" cy="2420730"/>
        </p:xfrm>
        <a:graphic>
          <a:graphicData uri="http://schemas.openxmlformats.org/drawingml/2006/table">
            <a:tbl>
              <a:tblPr/>
              <a:tblGrid>
                <a:gridCol w="2247255">
                  <a:extLst>
                    <a:ext uri="{9D8B030D-6E8A-4147-A177-3AD203B41FA5}">
                      <a16:colId xmlns:a16="http://schemas.microsoft.com/office/drawing/2014/main" val="1594144412"/>
                    </a:ext>
                  </a:extLst>
                </a:gridCol>
                <a:gridCol w="1540975">
                  <a:extLst>
                    <a:ext uri="{9D8B030D-6E8A-4147-A177-3AD203B41FA5}">
                      <a16:colId xmlns:a16="http://schemas.microsoft.com/office/drawing/2014/main" val="3839607977"/>
                    </a:ext>
                  </a:extLst>
                </a:gridCol>
              </a:tblGrid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Affecting Pins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23266"/>
                  </a:ext>
                </a:extLst>
              </a:tr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73954"/>
                  </a:ext>
                </a:extLst>
              </a:tr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582"/>
                  </a:ext>
                </a:extLst>
              </a:tr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55863"/>
                  </a:ext>
                </a:extLst>
              </a:tr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5416"/>
                  </a:ext>
                </a:extLst>
              </a:tr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6972"/>
                  </a:ext>
                </a:extLst>
              </a:tr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95419"/>
                  </a:ext>
                </a:extLst>
              </a:tr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32442"/>
                  </a:ext>
                </a:extLst>
              </a:tr>
              <a:tr h="268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117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7176" y="3242298"/>
            <a:ext cx="604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below mentioned pins are getting </a:t>
            </a:r>
            <a:r>
              <a:rPr lang="en-GB" dirty="0" smtClean="0"/>
              <a:t>affected which has medium priority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0662"/>
              </p:ext>
            </p:extLst>
          </p:nvPr>
        </p:nvGraphicFramePr>
        <p:xfrm>
          <a:off x="5695406" y="3888629"/>
          <a:ext cx="2166438" cy="2435292"/>
        </p:xfrm>
        <a:graphic>
          <a:graphicData uri="http://schemas.openxmlformats.org/drawingml/2006/table">
            <a:tbl>
              <a:tblPr/>
              <a:tblGrid>
                <a:gridCol w="2166438">
                  <a:extLst>
                    <a:ext uri="{9D8B030D-6E8A-4147-A177-3AD203B41FA5}">
                      <a16:colId xmlns:a16="http://schemas.microsoft.com/office/drawing/2014/main" val="765354616"/>
                    </a:ext>
                  </a:extLst>
                </a:gridCol>
              </a:tblGrid>
              <a:tr h="405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7220"/>
                  </a:ext>
                </a:extLst>
              </a:tr>
              <a:tr h="405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779793"/>
                  </a:ext>
                </a:extLst>
              </a:tr>
              <a:tr h="405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98046"/>
                  </a:ext>
                </a:extLst>
              </a:tr>
              <a:tr h="405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48710"/>
                  </a:ext>
                </a:extLst>
              </a:tr>
              <a:tr h="405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43262"/>
                  </a:ext>
                </a:extLst>
              </a:tr>
              <a:tr h="405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8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Straight Connector 227"/>
          <p:cNvCxnSpPr/>
          <p:nvPr/>
        </p:nvCxnSpPr>
        <p:spPr>
          <a:xfrm flipH="1">
            <a:off x="1052762" y="1058779"/>
            <a:ext cx="42112" cy="453636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040731" y="5595145"/>
            <a:ext cx="7375358" cy="240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/>
          <p:nvPr/>
        </p:nvCxnSpPr>
        <p:spPr>
          <a:xfrm>
            <a:off x="1094874" y="1503947"/>
            <a:ext cx="1816768" cy="962527"/>
          </a:xfrm>
          <a:prstGeom prst="bentConnector3">
            <a:avLst>
              <a:gd name="adj1" fmla="val 7317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2911642" y="1540042"/>
            <a:ext cx="12032" cy="926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/>
          <p:nvPr/>
        </p:nvCxnSpPr>
        <p:spPr>
          <a:xfrm>
            <a:off x="2911642" y="1540042"/>
            <a:ext cx="1816768" cy="962527"/>
          </a:xfrm>
          <a:prstGeom prst="bentConnector3">
            <a:avLst>
              <a:gd name="adj1" fmla="val 698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V="1">
            <a:off x="4728410" y="1576137"/>
            <a:ext cx="12032" cy="926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4740442" y="1576137"/>
            <a:ext cx="1816768" cy="962527"/>
          </a:xfrm>
          <a:prstGeom prst="bentConnector3">
            <a:avLst>
              <a:gd name="adj1" fmla="val 7251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6557210" y="1612232"/>
            <a:ext cx="12032" cy="926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6569242" y="1612232"/>
            <a:ext cx="782053" cy="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flipV="1">
            <a:off x="1082842" y="2719137"/>
            <a:ext cx="1828800" cy="962526"/>
          </a:xfrm>
          <a:prstGeom prst="bentConnector3">
            <a:avLst>
              <a:gd name="adj1" fmla="val 72368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2899610" y="2731168"/>
            <a:ext cx="12032" cy="95049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/>
          <p:nvPr/>
        </p:nvCxnSpPr>
        <p:spPr>
          <a:xfrm flipV="1">
            <a:off x="2899610" y="2731168"/>
            <a:ext cx="1828800" cy="962526"/>
          </a:xfrm>
          <a:prstGeom prst="bentConnector3">
            <a:avLst>
              <a:gd name="adj1" fmla="val 71053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4716378" y="2743199"/>
            <a:ext cx="12032" cy="93445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/>
          <p:nvPr/>
        </p:nvCxnSpPr>
        <p:spPr>
          <a:xfrm flipV="1">
            <a:off x="4716378" y="2715126"/>
            <a:ext cx="1828800" cy="962526"/>
          </a:xfrm>
          <a:prstGeom prst="bentConnector3">
            <a:avLst>
              <a:gd name="adj1" fmla="val 73684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545178" y="2727157"/>
            <a:ext cx="0" cy="95049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6569242" y="3677652"/>
            <a:ext cx="175661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1231919" y="3292180"/>
            <a:ext cx="1506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 Conversion</a:t>
            </a:r>
            <a:endParaRPr lang="en-IN" sz="1100" dirty="0"/>
          </a:p>
        </p:txBody>
      </p:sp>
      <p:sp>
        <p:nvSpPr>
          <p:cNvPr id="280" name="TextBox 279"/>
          <p:cNvSpPr txBox="1"/>
          <p:nvPr/>
        </p:nvSpPr>
        <p:spPr>
          <a:xfrm>
            <a:off x="2893594" y="3307295"/>
            <a:ext cx="1506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 Conversion</a:t>
            </a:r>
            <a:endParaRPr lang="en-IN" sz="1100" dirty="0"/>
          </a:p>
        </p:txBody>
      </p:sp>
      <p:sp>
        <p:nvSpPr>
          <p:cNvPr id="281" name="TextBox 280"/>
          <p:cNvSpPr txBox="1"/>
          <p:nvPr/>
        </p:nvSpPr>
        <p:spPr>
          <a:xfrm>
            <a:off x="4853423" y="3292179"/>
            <a:ext cx="1506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 Conversion</a:t>
            </a:r>
            <a:endParaRPr lang="en-IN" sz="1100" dirty="0"/>
          </a:p>
        </p:txBody>
      </p:sp>
      <p:cxnSp>
        <p:nvCxnSpPr>
          <p:cNvPr id="284" name="Elbow Connector 283"/>
          <p:cNvCxnSpPr/>
          <p:nvPr/>
        </p:nvCxnSpPr>
        <p:spPr>
          <a:xfrm flipV="1">
            <a:off x="1052762" y="4100105"/>
            <a:ext cx="7273091" cy="1025349"/>
          </a:xfrm>
          <a:prstGeom prst="bentConnector3">
            <a:avLst>
              <a:gd name="adj1" fmla="val 87056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351295" y="1632958"/>
            <a:ext cx="0" cy="90570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7351295" y="2538664"/>
            <a:ext cx="106479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1231919" y="1540042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420414" y="1540042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620941" y="1540042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997242" y="1540042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809435" y="1540042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198457" y="1540042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3020614" y="1558089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3209109" y="1558089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3409636" y="1558089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598130" y="1558089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3987152" y="1558089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4885508" y="1586500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074003" y="1586500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5274530" y="1586500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5463024" y="1586500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5852046" y="1586500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814010" y="1554079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648826" y="1586500"/>
            <a:ext cx="0" cy="99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9264316" y="1540042"/>
            <a:ext cx="1528010" cy="14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9264316" y="3568905"/>
            <a:ext cx="1528010" cy="1403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9264316" y="2452437"/>
            <a:ext cx="1528010" cy="14037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9264316" y="1203812"/>
            <a:ext cx="17806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High priority Channel</a:t>
            </a:r>
            <a:endParaRPr lang="en-IN" sz="1300" dirty="0"/>
          </a:p>
        </p:txBody>
      </p:sp>
      <p:sp>
        <p:nvSpPr>
          <p:cNvPr id="321" name="TextBox 320"/>
          <p:cNvSpPr txBox="1"/>
          <p:nvPr/>
        </p:nvSpPr>
        <p:spPr>
          <a:xfrm>
            <a:off x="9264316" y="2102170"/>
            <a:ext cx="19250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Medium priority Channel</a:t>
            </a:r>
            <a:endParaRPr lang="en-IN" sz="1300" dirty="0"/>
          </a:p>
        </p:txBody>
      </p:sp>
      <p:sp>
        <p:nvSpPr>
          <p:cNvPr id="322" name="TextBox 321"/>
          <p:cNvSpPr txBox="1"/>
          <p:nvPr/>
        </p:nvSpPr>
        <p:spPr>
          <a:xfrm>
            <a:off x="9264315" y="3196389"/>
            <a:ext cx="17806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Low priority Channel</a:t>
            </a:r>
            <a:endParaRPr lang="en-IN" sz="1300" dirty="0"/>
          </a:p>
        </p:txBody>
      </p:sp>
      <p:sp>
        <p:nvSpPr>
          <p:cNvPr id="323" name="TextBox 322"/>
          <p:cNvSpPr txBox="1"/>
          <p:nvPr/>
        </p:nvSpPr>
        <p:spPr>
          <a:xfrm>
            <a:off x="2490537" y="3007895"/>
            <a:ext cx="40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9 </a:t>
            </a:r>
            <a:r>
              <a:rPr lang="en-GB" sz="1000" dirty="0" err="1" smtClean="0"/>
              <a:t>uS</a:t>
            </a:r>
            <a:endParaRPr lang="en-IN" sz="1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4232768" y="2979996"/>
            <a:ext cx="40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9 </a:t>
            </a:r>
            <a:r>
              <a:rPr lang="en-GB" sz="1000" dirty="0" err="1" smtClean="0"/>
              <a:t>uS</a:t>
            </a:r>
            <a:endParaRPr lang="en-IN" sz="1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6112041" y="2992606"/>
            <a:ext cx="40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9 </a:t>
            </a:r>
            <a:r>
              <a:rPr lang="en-GB" sz="1000" dirty="0" err="1" smtClean="0"/>
              <a:t>uS</a:t>
            </a:r>
            <a:endParaRPr lang="en-IN" sz="1000" dirty="0"/>
          </a:p>
        </p:txBody>
      </p:sp>
      <p:sp>
        <p:nvSpPr>
          <p:cNvPr id="326" name="TextBox 325"/>
          <p:cNvSpPr txBox="1"/>
          <p:nvPr/>
        </p:nvSpPr>
        <p:spPr>
          <a:xfrm rot="16200000">
            <a:off x="1036657" y="2095880"/>
            <a:ext cx="567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2.3 </a:t>
            </a:r>
            <a:r>
              <a:rPr lang="en-GB" sz="1000" dirty="0" err="1" smtClean="0"/>
              <a:t>uS</a:t>
            </a:r>
            <a:endParaRPr lang="en-IN" sz="1000" dirty="0"/>
          </a:p>
        </p:txBody>
      </p:sp>
      <p:sp>
        <p:nvSpPr>
          <p:cNvPr id="327" name="TextBox 326"/>
          <p:cNvSpPr txBox="1"/>
          <p:nvPr/>
        </p:nvSpPr>
        <p:spPr>
          <a:xfrm rot="16200000">
            <a:off x="1440161" y="2092523"/>
            <a:ext cx="567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2.3 </a:t>
            </a:r>
            <a:r>
              <a:rPr lang="en-GB" sz="1000" dirty="0" err="1" smtClean="0"/>
              <a:t>uS</a:t>
            </a:r>
            <a:endParaRPr lang="en-IN" sz="1000" dirty="0"/>
          </a:p>
        </p:txBody>
      </p:sp>
      <p:cxnSp>
        <p:nvCxnSpPr>
          <p:cNvPr id="329" name="Straight Arrow Connector 328"/>
          <p:cNvCxnSpPr/>
          <p:nvPr/>
        </p:nvCxnSpPr>
        <p:spPr>
          <a:xfrm>
            <a:off x="1197124" y="1350006"/>
            <a:ext cx="120919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1231919" y="1052398"/>
            <a:ext cx="109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 cycle 23 us</a:t>
            </a:r>
            <a:endParaRPr lang="en-IN" sz="1200" dirty="0"/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1040731" y="5787189"/>
            <a:ext cx="6310564" cy="12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3476955" y="5895933"/>
            <a:ext cx="151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500 </a:t>
            </a:r>
            <a:r>
              <a:rPr lang="en-GB" dirty="0" err="1" smtClean="0"/>
              <a:t>ms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1058263" y="260613"/>
            <a:ext cx="60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Conversion sequence of Priority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queue Secondary Converter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5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463" y="1110343"/>
            <a:ext cx="9000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Limitation: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Multiple queue concept but all the queue using the same two converter (Primary and Secondary)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minimum conversion time for single channel is 750ns.</a:t>
            </a:r>
          </a:p>
        </p:txBody>
      </p:sp>
    </p:spTree>
    <p:extLst>
      <p:ext uri="{BB962C8B-B14F-4D97-AF65-F5344CB8AC3E}">
        <p14:creationId xmlns:p14="http://schemas.microsoft.com/office/powerpoint/2010/main" val="331149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1152699" y="1656448"/>
            <a:ext cx="5109557" cy="1325563"/>
          </a:xfrm>
        </p:spPr>
        <p:txBody>
          <a:bodyPr/>
          <a:lstStyle/>
          <a:p>
            <a:r>
              <a:rPr lang="en-US" b="1" dirty="0">
                <a:solidFill>
                  <a:srgbClr val="003F72"/>
                </a:solidFill>
              </a:rPr>
              <a:t>THANK</a:t>
            </a:r>
            <a:r>
              <a:rPr lang="en-US" b="1" dirty="0">
                <a:solidFill>
                  <a:srgbClr val="0077BD"/>
                </a:solidFill>
              </a:rPr>
              <a:t> </a:t>
            </a:r>
            <a:r>
              <a:rPr lang="en-US" b="1" dirty="0">
                <a:solidFill>
                  <a:srgbClr val="003F72"/>
                </a:solidFill>
              </a:rPr>
              <a:t>YOU</a:t>
            </a:r>
            <a:endParaRPr lang="en-IN" b="1" dirty="0">
              <a:solidFill>
                <a:srgbClr val="003F7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40787" y="6570742"/>
            <a:ext cx="24605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C_PMC_11F/5.1/27-Feb-19</a:t>
            </a:r>
          </a:p>
        </p:txBody>
      </p:sp>
    </p:spTree>
    <p:extLst>
      <p:ext uri="{BB962C8B-B14F-4D97-AF65-F5344CB8AC3E}">
        <p14:creationId xmlns:p14="http://schemas.microsoft.com/office/powerpoint/2010/main" val="26976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46993"/>
              </p:ext>
            </p:extLst>
          </p:nvPr>
        </p:nvGraphicFramePr>
        <p:xfrm>
          <a:off x="875211" y="1293222"/>
          <a:ext cx="9235439" cy="4663440"/>
        </p:xfrm>
        <a:graphic>
          <a:graphicData uri="http://schemas.openxmlformats.org/drawingml/2006/table">
            <a:tbl>
              <a:tblPr/>
              <a:tblGrid>
                <a:gridCol w="2472004">
                  <a:extLst>
                    <a:ext uri="{9D8B030D-6E8A-4147-A177-3AD203B41FA5}">
                      <a16:colId xmlns:a16="http://schemas.microsoft.com/office/drawing/2014/main" val="300833693"/>
                    </a:ext>
                  </a:extLst>
                </a:gridCol>
                <a:gridCol w="2541150">
                  <a:extLst>
                    <a:ext uri="{9D8B030D-6E8A-4147-A177-3AD203B41FA5}">
                      <a16:colId xmlns:a16="http://schemas.microsoft.com/office/drawing/2014/main" val="1330685110"/>
                    </a:ext>
                  </a:extLst>
                </a:gridCol>
                <a:gridCol w="2683765">
                  <a:extLst>
                    <a:ext uri="{9D8B030D-6E8A-4147-A177-3AD203B41FA5}">
                      <a16:colId xmlns:a16="http://schemas.microsoft.com/office/drawing/2014/main" val="3096085775"/>
                    </a:ext>
                  </a:extLst>
                </a:gridCol>
                <a:gridCol w="1538520">
                  <a:extLst>
                    <a:ext uri="{9D8B030D-6E8A-4147-A177-3AD203B41FA5}">
                      <a16:colId xmlns:a16="http://schemas.microsoft.com/office/drawing/2014/main" val="128491801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Board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10112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AMB_SENSE_1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1933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AMB_SENSE_2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3321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95829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38257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0418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968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0158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90158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6428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9684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4294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09908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678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75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24V_SNS_PM3IN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3629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24V_SNS_PM1IN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24V_SNS_PM2IN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0483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CUR_SNS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6587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5211" y="36575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List of ADC Channels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51 </a:t>
            </a:r>
            <a:r>
              <a:rPr lang="en-GB" dirty="0" err="1" smtClean="0"/>
              <a:t>Adc</a:t>
            </a:r>
            <a:r>
              <a:rPr lang="en-GB" dirty="0" smtClean="0"/>
              <a:t> Channel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04" y="1320726"/>
            <a:ext cx="7439025" cy="3971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1904" y="5708468"/>
            <a:ext cx="714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converter  - 8 Stage queues  -  conversion time below 0.5us</a:t>
            </a:r>
          </a:p>
          <a:p>
            <a:r>
              <a:rPr lang="en-GB" dirty="0" smtClean="0"/>
              <a:t>Secondary Converter – 16 stage </a:t>
            </a:r>
            <a:r>
              <a:rPr lang="en-GB" dirty="0" err="1" smtClean="0"/>
              <a:t>queus</a:t>
            </a:r>
            <a:r>
              <a:rPr lang="en-GB" dirty="0" smtClean="0"/>
              <a:t> – conversion time below 1us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789612" y="535577"/>
            <a:ext cx="74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Datasheet Reference of converters in TC377TP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29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4642" y="467833"/>
            <a:ext cx="865490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ADC </a:t>
            </a:r>
            <a:r>
              <a:rPr lang="en-US" sz="1600" dirty="0"/>
              <a:t>Maximum frequency 20Mhz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time minimum 100ns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Result </a:t>
            </a:r>
            <a:r>
              <a:rPr lang="en-US" sz="1600" dirty="0"/>
              <a:t>generation time 650ns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time of conversion without post calibration is 768.75ns (</a:t>
            </a:r>
            <a:r>
              <a:rPr lang="en-US" sz="1600" dirty="0">
                <a:highlight>
                  <a:srgbClr val="FFFF00"/>
                </a:highlight>
              </a:rPr>
              <a:t>single channel</a:t>
            </a:r>
            <a:r>
              <a:rPr lang="en-US" sz="16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2" y="2283715"/>
            <a:ext cx="7537406" cy="28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8" y="1588769"/>
            <a:ext cx="11204394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89598" y="656546"/>
            <a:ext cx="494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time 100ns – primary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Captured Waveform Primary single channel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657" y="5055326"/>
            <a:ext cx="679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conversion to result generation takes 792ns for single channel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</a:t>
            </a:r>
            <a:r>
              <a:rPr lang="en-GB" dirty="0" smtClean="0"/>
              <a:t>8 </a:t>
            </a:r>
            <a:r>
              <a:rPr lang="en-GB" dirty="0" smtClean="0"/>
              <a:t>channel the Timing will be </a:t>
            </a:r>
            <a:r>
              <a:rPr lang="en-GB" dirty="0" smtClean="0"/>
              <a:t>6.4</a:t>
            </a:r>
            <a:r>
              <a:rPr lang="en-GB" dirty="0" smtClean="0"/>
              <a:t>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02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1965" y="836022"/>
            <a:ext cx="633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group has 3 queue with respective </a:t>
            </a:r>
            <a:r>
              <a:rPr lang="en-GB" dirty="0" smtClean="0"/>
              <a:t>stages(8/16)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Using that queue we can configure the priority of the channel.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ADC has 4 priority (</a:t>
            </a:r>
            <a:r>
              <a:rPr lang="en-GB" dirty="0" err="1" smtClean="0"/>
              <a:t>highest,high,low,lowest</a:t>
            </a:r>
            <a:r>
              <a:rPr lang="en-GB" dirty="0" smtClean="0"/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57543"/>
              </p:ext>
            </p:extLst>
          </p:nvPr>
        </p:nvGraphicFramePr>
        <p:xfrm>
          <a:off x="1201783" y="2812988"/>
          <a:ext cx="4376057" cy="2612570"/>
        </p:xfrm>
        <a:graphic>
          <a:graphicData uri="http://schemas.openxmlformats.org/drawingml/2006/table">
            <a:tbl>
              <a:tblPr/>
              <a:tblGrid>
                <a:gridCol w="2128306">
                  <a:extLst>
                    <a:ext uri="{9D8B030D-6E8A-4147-A177-3AD203B41FA5}">
                      <a16:colId xmlns:a16="http://schemas.microsoft.com/office/drawing/2014/main" val="2102081850"/>
                    </a:ext>
                  </a:extLst>
                </a:gridCol>
                <a:gridCol w="2247751">
                  <a:extLst>
                    <a:ext uri="{9D8B030D-6E8A-4147-A177-3AD203B41FA5}">
                      <a16:colId xmlns:a16="http://schemas.microsoft.com/office/drawing/2014/main" val="2937127816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 Loop Channel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CONVERTER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18327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7738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0503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9148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4483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174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9631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2848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8467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CUR_SNS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3419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5027" y="1912815"/>
            <a:ext cx="7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Primary converter dedicated to closed loop channels – </a:t>
            </a:r>
            <a:r>
              <a:rPr lang="en-GB" dirty="0" smtClean="0"/>
              <a:t>(8 </a:t>
            </a:r>
            <a:r>
              <a:rPr lang="en-GB" dirty="0" smtClean="0"/>
              <a:t>channels)</a:t>
            </a:r>
          </a:p>
          <a:p>
            <a:endParaRPr lang="en-GB" dirty="0"/>
          </a:p>
          <a:p>
            <a:endParaRPr lang="en-GB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98004"/>
              </p:ext>
            </p:extLst>
          </p:nvPr>
        </p:nvGraphicFramePr>
        <p:xfrm>
          <a:off x="5876472" y="2811202"/>
          <a:ext cx="3835400" cy="1634641"/>
        </p:xfrm>
        <a:graphic>
          <a:graphicData uri="http://schemas.openxmlformats.org/drawingml/2006/table">
            <a:tbl>
              <a:tblPr/>
              <a:tblGrid>
                <a:gridCol w="1865356">
                  <a:extLst>
                    <a:ext uri="{9D8B030D-6E8A-4147-A177-3AD203B41FA5}">
                      <a16:colId xmlns:a16="http://schemas.microsoft.com/office/drawing/2014/main" val="2467695333"/>
                    </a:ext>
                  </a:extLst>
                </a:gridCol>
                <a:gridCol w="1970044">
                  <a:extLst>
                    <a:ext uri="{9D8B030D-6E8A-4147-A177-3AD203B41FA5}">
                      <a16:colId xmlns:a16="http://schemas.microsoft.com/office/drawing/2014/main" val="3899663354"/>
                    </a:ext>
                  </a:extLst>
                </a:gridCol>
              </a:tblGrid>
              <a:tr h="2756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45195"/>
                  </a:ext>
                </a:extLst>
              </a:tr>
              <a:tr h="256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01631"/>
                  </a:ext>
                </a:extLst>
              </a:tr>
              <a:tr h="2756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75548"/>
                  </a:ext>
                </a:extLst>
              </a:tr>
              <a:tr h="2756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06422"/>
                  </a:ext>
                </a:extLst>
              </a:tr>
              <a:tr h="2756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430295"/>
                  </a:ext>
                </a:extLst>
              </a:tr>
              <a:tr h="2756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CUR_SNS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19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86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37" y="1545413"/>
            <a:ext cx="7561625" cy="345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5" y="1518453"/>
            <a:ext cx="8966129" cy="3837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962" y="2000250"/>
            <a:ext cx="2066925" cy="163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8348" y="782053"/>
            <a:ext cx="507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Conversion sequence of Priority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queue Closed Loop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6948" y="5198606"/>
            <a:ext cx="686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: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 priority queues finally go to the same converter to get the </a:t>
            </a:r>
            <a:r>
              <a:rPr kumimoji="0" lang="en-GB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adc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result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046" y="65314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time 100ns – secondary Channel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1737360"/>
            <a:ext cx="11103429" cy="2791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576" y="4781006"/>
            <a:ext cx="7119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conversion to result generation takes </a:t>
            </a:r>
            <a:r>
              <a:rPr lang="en-GB" dirty="0" smtClean="0"/>
              <a:t>750ns </a:t>
            </a:r>
            <a:r>
              <a:rPr lang="en-GB" dirty="0" smtClean="0"/>
              <a:t>for single </a:t>
            </a:r>
            <a:r>
              <a:rPr lang="en-GB" dirty="0" smtClean="0"/>
              <a:t>channel</a:t>
            </a:r>
          </a:p>
          <a:p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datasheet, the minimum time for secondary converter is 1.2us </a:t>
            </a: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41 channel the timing will be </a:t>
            </a:r>
            <a:r>
              <a:rPr lang="en-GB" dirty="0" smtClean="0"/>
              <a:t>31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93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05954"/>
              </p:ext>
            </p:extLst>
          </p:nvPr>
        </p:nvGraphicFramePr>
        <p:xfrm>
          <a:off x="1175657" y="2038606"/>
          <a:ext cx="2390505" cy="4140126"/>
        </p:xfrm>
        <a:graphic>
          <a:graphicData uri="http://schemas.openxmlformats.org/drawingml/2006/table">
            <a:tbl>
              <a:tblPr/>
              <a:tblGrid>
                <a:gridCol w="2390505">
                  <a:extLst>
                    <a:ext uri="{9D8B030D-6E8A-4147-A177-3AD203B41FA5}">
                      <a16:colId xmlns:a16="http://schemas.microsoft.com/office/drawing/2014/main" val="3902133953"/>
                    </a:ext>
                  </a:extLst>
                </a:gridCol>
              </a:tblGrid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3789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708555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30633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31099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07407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85235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51460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37781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20809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39299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40964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86822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60717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5141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475337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47317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AMB_SENSE_1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496588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AMB_SENSE_2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6494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5657" y="783771"/>
            <a:ext cx="778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Secondary converter has 41 channel ( including Volt-Sec Balance)</a:t>
            </a:r>
          </a:p>
          <a:p>
            <a:endParaRPr lang="en-GB" dirty="0"/>
          </a:p>
          <a:p>
            <a:r>
              <a:rPr lang="en-GB" dirty="0" smtClean="0"/>
              <a:t>All channel will go to single converter (Secondary Converter)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93622" y="2142309"/>
            <a:ext cx="5839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Temperature rising will happen </a:t>
            </a:r>
            <a:r>
              <a:rPr lang="en-GB" dirty="0" smtClean="0"/>
              <a:t>slowly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Low priority Channel will get converted once in every 1sec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can reduce 15 channels in this approach (11.9us)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Remaining channel will conversion will happen in every </a:t>
            </a:r>
            <a:r>
              <a:rPr lang="en-GB" dirty="0" smtClean="0"/>
              <a:t>19.1us</a:t>
            </a:r>
            <a:endParaRPr lang="en-GB" dirty="0" smtClean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42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480</Words>
  <Application>Microsoft Office PowerPoint</Application>
  <PresentationFormat>Widescreen</PresentationFormat>
  <Paragraphs>177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EVADC Timing 19 May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HMDRA</dc:creator>
  <cp:lastModifiedBy>HMDRA</cp:lastModifiedBy>
  <cp:revision>27</cp:revision>
  <dcterms:created xsi:type="dcterms:W3CDTF">2021-05-19T06:00:57Z</dcterms:created>
  <dcterms:modified xsi:type="dcterms:W3CDTF">2021-05-19T14:15:13Z</dcterms:modified>
</cp:coreProperties>
</file>