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1D1B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oo.gl/forms/Jd6qcZTninbhJ9ji2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alendar.google.com/calendar/selfsched?sstoken=UURfWTdVZzdBdy1wfGRlZmF1bHR8NzBmZjFlMDkzNmFkMzNmZDFlMmRmOTYxNDgwZjE4NzY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C1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Final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Lightning Talks!</a:t>
            </a:r>
          </a:p>
        </p:txBody>
      </p:sp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51878">
            <a:off x="6680076" y="2859658"/>
            <a:ext cx="2223075" cy="270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99030">
            <a:off x="397685" y="3409519"/>
            <a:ext cx="2119392" cy="2529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941317">
            <a:off x="701397" y="953266"/>
            <a:ext cx="2268223" cy="2700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28615" y="893476"/>
            <a:ext cx="2178652" cy="2600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900000">
            <a:off x="5709656" y="1128191"/>
            <a:ext cx="2158795" cy="262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53156" y="3493801"/>
            <a:ext cx="1752589" cy="210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1015535">
            <a:off x="4475727" y="3400469"/>
            <a:ext cx="1908356" cy="230979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 10"/>
          <p:cNvSpPr txBox="1"/>
          <p:nvPr/>
        </p:nvSpPr>
        <p:spPr>
          <a:xfrm>
            <a:off x="609600" y="6030919"/>
            <a:ext cx="8305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Disclaimer: Not actual topics for Lightning Talks.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Never Stop Learning! </a:t>
            </a:r>
          </a:p>
        </p:txBody>
      </p:sp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66800"/>
            <a:ext cx="3733800" cy="4834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6" name="TextBox 4"/>
          <p:cNvSpPr txBox="1"/>
          <p:nvPr/>
        </p:nvSpPr>
        <p:spPr>
          <a:xfrm>
            <a:off x="4267200" y="1083466"/>
            <a:ext cx="4648200" cy="3130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The key to hireability and relevance is to constantly be learning.</a:t>
            </a:r>
          </a:p>
          <a:p>
            <a:pPr marL="342900" indent="-342900">
              <a:buSzPct val="100000"/>
              <a:buFont typeface="Arial"/>
              <a:buChar char="•"/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The field is always changing and there is never a point where you can call it quits.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Stick with it! It’s a </a:t>
            </a:r>
            <a:r>
              <a:rPr b="1" u="sng"/>
              <a:t>craft</a:t>
            </a:r>
            <a:r>
              <a:t> that you continue to hone with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Final Projects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Challenge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319314" y="2819400"/>
            <a:ext cx="8341184" cy="1246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Prove yourself…</a:t>
            </a:r>
          </a:p>
          <a:p>
            <a:pPr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Also, build a full stack web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Futility of Excuses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304800" y="3212393"/>
            <a:ext cx="86106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&lt;Insert Quote on Excuses Here&gt;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Challenge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319314" y="1080756"/>
            <a:ext cx="8341184" cy="310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plenty of time to work on this.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ALL the skills you need.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a team of skilled developers.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experts willing to help.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395537" y="5169137"/>
            <a:ext cx="7072063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excuses. Time to prove yourself.</a:t>
            </a:r>
          </a:p>
        </p:txBody>
      </p:sp>
      <p:sp>
        <p:nvSpPr>
          <p:cNvPr id="131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Expectations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Expectations</a:t>
            </a:r>
          </a:p>
        </p:txBody>
      </p:sp>
      <p:sp>
        <p:nvSpPr>
          <p:cNvPr id="136" name="TextBox 5"/>
          <p:cNvSpPr txBox="1"/>
          <p:nvPr/>
        </p:nvSpPr>
        <p:spPr>
          <a:xfrm>
            <a:off x="304798" y="761999"/>
            <a:ext cx="8730345" cy="475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whatever you build to </a:t>
            </a:r>
            <a:r>
              <a:rPr u="sng"/>
              <a:t>have utility</a:t>
            </a:r>
            <a:endParaRPr u="sng"/>
          </a:p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have market or real-world research that evidences your idea has </a:t>
            </a:r>
            <a:r>
              <a:rPr u="sng"/>
              <a:t>REAL value to people</a:t>
            </a:r>
            <a:r>
              <a:t>. </a:t>
            </a: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have done </a:t>
            </a:r>
            <a:r>
              <a:rPr u="sng"/>
              <a:t>research on other web / mobile applications</a:t>
            </a:r>
            <a:r>
              <a:t> in your domain. </a:t>
            </a: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put </a:t>
            </a:r>
            <a:r>
              <a:rPr u="sng"/>
              <a:t>serious time and thought </a:t>
            </a:r>
            <a:r>
              <a:t>into this. </a:t>
            </a: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</a:t>
            </a:r>
            <a:r>
              <a:rPr u="sng"/>
              <a:t>report problems you are facing </a:t>
            </a:r>
            <a:r>
              <a:t>along the way.</a:t>
            </a: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utilize some form of </a:t>
            </a:r>
            <a:r>
              <a:rPr u="sng"/>
              <a:t>project management system.</a:t>
            </a:r>
            <a:endParaRPr u="sng"/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7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</a:t>
            </a:r>
            <a:r>
              <a:rPr u="sng"/>
              <a:t>dig deep into documentation and external resources </a:t>
            </a:r>
            <a:r>
              <a:t>to learn what you need.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838200"/>
            <a:ext cx="9149872" cy="9149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Coding Requirements </a:t>
            </a:r>
            <a:r>
              <a:rPr b="0" sz="1400"/>
              <a:t>(but not really requirements)</a:t>
            </a:r>
          </a:p>
        </p:txBody>
      </p:sp>
      <p:sp>
        <p:nvSpPr>
          <p:cNvPr id="141" name="TextBox 5"/>
          <p:cNvSpPr txBox="1"/>
          <p:nvPr/>
        </p:nvSpPr>
        <p:spPr>
          <a:xfrm>
            <a:off x="304798" y="762000"/>
            <a:ext cx="8730345" cy="534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use </a:t>
            </a:r>
            <a:r>
              <a:rPr u="sng"/>
              <a:t>ReactJS or Angular</a:t>
            </a:r>
            <a:r>
              <a:t> in </a:t>
            </a:r>
            <a:r>
              <a:rPr i="1"/>
              <a:t>some </a:t>
            </a:r>
            <a:r>
              <a:t>way (even if minimal)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use a </a:t>
            </a:r>
            <a:r>
              <a:rPr u="sng"/>
              <a:t>Node and Express Web Server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be backed by a </a:t>
            </a:r>
            <a:r>
              <a:rPr u="sng"/>
              <a:t>MySQL or MongoDB Database with a Sequelize or Mongoose ORM 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both GET and POST routes</a:t>
            </a:r>
            <a:r>
              <a:t> for retrieving and adding new data</a:t>
            </a:r>
          </a:p>
          <a:p>
            <a:pPr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 using Heroku (with Data)</a:t>
            </a:r>
            <a:endParaRPr u="sng"/>
          </a:p>
          <a:p>
            <a:pPr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utilize at least two </a:t>
            </a:r>
            <a:r>
              <a:rPr u="sng"/>
              <a:t>libraries, packages, or technologies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allow for or </a:t>
            </a:r>
            <a:r>
              <a:rPr u="sng"/>
              <a:t>involve the authentication of users </a:t>
            </a:r>
            <a:r>
              <a:t>in some way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folder structure that meets MVC Paradigm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This will be a formal presentation.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One in which you explain in detail: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overall application’s concept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motivation for its development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design process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technologies you used (and briefly how they work)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 demonstration of its functionality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Directions for future development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Treat the presentation seriously!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But Honestly…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319314" y="1080756"/>
            <a:ext cx="8341184" cy="18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Do what you want. Talk to us first. Get our input.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But if you have an idea and want to run with it, we’re not going to stop you.</a:t>
            </a:r>
          </a:p>
        </p:txBody>
      </p:sp>
      <p:sp>
        <p:nvSpPr>
          <p:cNvPr id="148" name="TextBox 4"/>
          <p:cNvSpPr txBox="1"/>
          <p:nvPr/>
        </p:nvSpPr>
        <p:spPr>
          <a:xfrm>
            <a:off x="395537" y="5169137"/>
            <a:ext cx="8341184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excuses. Time to prove yourself.</a:t>
            </a:r>
          </a:p>
        </p:txBody>
      </p:sp>
      <p:sp>
        <p:nvSpPr>
          <p:cNvPr id="149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Rectangle 6"/>
          <p:cNvSpPr txBox="1"/>
          <p:nvPr/>
        </p:nvSpPr>
        <p:spPr>
          <a:xfrm>
            <a:off x="405928" y="4495800"/>
            <a:ext cx="457200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Remember: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Deliverables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Updates</a:t>
            </a:r>
          </a:p>
        </p:txBody>
      </p:sp>
      <p:sp>
        <p:nvSpPr>
          <p:cNvPr id="155" name="TextBox 3"/>
          <p:cNvSpPr txBox="1"/>
          <p:nvPr/>
        </p:nvSpPr>
        <p:spPr>
          <a:xfrm>
            <a:off x="319314" y="907264"/>
            <a:ext cx="8341184" cy="4084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Instead of homework, you will be required to submit </a:t>
            </a:r>
            <a:r>
              <a:rPr b="1"/>
              <a:t>4 Project Deliverables</a:t>
            </a:r>
            <a:r>
              <a:t>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These will be due each Saturday from now until Presentation Day.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#1 (May 15th, 2018) – </a:t>
            </a:r>
            <a:r>
              <a:rPr b="0"/>
              <a:t>Plan, Design, and Research</a:t>
            </a:r>
            <a:endParaRPr b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#2 (May 21st, 2018) – </a:t>
            </a:r>
            <a:r>
              <a:rPr b="0"/>
              <a:t>Ready MVP (Working App!), Mini-Presentation</a:t>
            </a: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#3 (May 23rd, 2018) – </a:t>
            </a:r>
            <a:r>
              <a:rPr b="0"/>
              <a:t>Project Polish, Functionality Push, Final Plan </a:t>
            </a: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Final Presentation (May 25th, 2018) – </a:t>
            </a:r>
            <a:r>
              <a:rPr b="0"/>
              <a:t>Presentation Time!</a:t>
            </a:r>
            <a:endParaRPr b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Deliverable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Rectangle 3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Deliverable #1</a:t>
            </a:r>
          </a:p>
        </p:txBody>
      </p:sp>
      <p:sp>
        <p:nvSpPr>
          <p:cNvPr id="161" name="TextBox 4"/>
          <p:cNvSpPr txBox="1"/>
          <p:nvPr/>
        </p:nvSpPr>
        <p:spPr>
          <a:xfrm>
            <a:off x="304800" y="914400"/>
            <a:ext cx="8341184" cy="515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By EOD May 15th, 2018 you must submit a detailed plan of action for your project.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this plan, you will include: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 overview of the intended application and WHY you feel it’s valuable.</a:t>
            </a:r>
          </a:p>
          <a:p>
            <a:pPr marL="457200" indent="-457200"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breakdown of roles by group member.</a:t>
            </a:r>
          </a:p>
          <a:p>
            <a:pPr marL="457200" indent="-457200"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schedule for completion of various tasks. </a:t>
            </a:r>
          </a:p>
          <a:p>
            <a:pPr marL="457200" indent="-457200"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screenshot of your Jira, Trello, or Project Management Board that shows breakdown of tasks – assigned to group members with a schedule.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Submit project proposal here: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https://goo.gl/forms/Jd6qcZTninbhJ9ji2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30672"/>
            <a:ext cx="4027522" cy="562718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 4"/>
          <p:cNvSpPr txBox="1"/>
          <p:nvPr/>
        </p:nvSpPr>
        <p:spPr>
          <a:xfrm>
            <a:off x="4419600" y="990600"/>
            <a:ext cx="4572000" cy="142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Screen Map</a:t>
            </a:r>
          </a:p>
          <a:p>
            <a:pPr/>
            <a:r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166" name="Rectangle 5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UI/UX 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Data Flow</a:t>
            </a:r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5524" r="0" b="0"/>
          <a:stretch>
            <a:fillRect/>
          </a:stretch>
        </p:blipFill>
        <p:spPr>
          <a:xfrm>
            <a:off x="824345" y="990601"/>
            <a:ext cx="7252855" cy="526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742" y="15240"/>
            <a:ext cx="9227026" cy="585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>
            <p:ph type="title"/>
          </p:nvPr>
        </p:nvSpPr>
        <p:spPr>
          <a:xfrm>
            <a:off x="304800" y="-1"/>
            <a:ext cx="6705600" cy="653856"/>
          </a:xfrm>
          <a:prstGeom prst="rect">
            <a:avLst/>
          </a:prstGeom>
        </p:spPr>
        <p:txBody>
          <a:bodyPr/>
          <a:lstStyle/>
          <a:p>
            <a:pPr/>
            <a:r>
              <a:t>“Wait I know all of this???”</a:t>
            </a:r>
          </a:p>
        </p:txBody>
      </p:sp>
      <p:sp>
        <p:nvSpPr>
          <p:cNvPr id="66" name="Shape 70"/>
          <p:cNvSpPr txBox="1"/>
          <p:nvPr/>
        </p:nvSpPr>
        <p:spPr>
          <a:xfrm>
            <a:off x="0" y="1041306"/>
            <a:ext cx="3079750" cy="192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HTML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Bootstrap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SEO</a:t>
            </a:r>
          </a:p>
        </p:txBody>
      </p:sp>
      <p:sp>
        <p:nvSpPr>
          <p:cNvPr id="67" name="Shape 70"/>
          <p:cNvSpPr txBox="1"/>
          <p:nvPr/>
        </p:nvSpPr>
        <p:spPr>
          <a:xfrm>
            <a:off x="2896000" y="1028449"/>
            <a:ext cx="1920876" cy="105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Heroku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Git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</a:p>
        </p:txBody>
      </p:sp>
      <p:sp>
        <p:nvSpPr>
          <p:cNvPr id="68" name="Shape 70"/>
          <p:cNvSpPr txBox="1"/>
          <p:nvPr/>
        </p:nvSpPr>
        <p:spPr>
          <a:xfrm>
            <a:off x="-1" y="3581400"/>
            <a:ext cx="3962403" cy="163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APIs (Consuming)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JSON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AJAX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Real Time Cloud Database via Firebase</a:t>
            </a:r>
          </a:p>
        </p:txBody>
      </p:sp>
      <p:sp>
        <p:nvSpPr>
          <p:cNvPr id="69" name="Shape 70"/>
          <p:cNvSpPr txBox="1"/>
          <p:nvPr/>
        </p:nvSpPr>
        <p:spPr>
          <a:xfrm>
            <a:off x="5101130" y="1011636"/>
            <a:ext cx="3841751" cy="286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Templating Engines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Sessions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Node.js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Express.js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Creating APIs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MVC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 Authentication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ORM (Sequelize)</a:t>
            </a:r>
            <a:endParaRPr sz="2400"/>
          </a:p>
        </p:txBody>
      </p:sp>
      <p:sp>
        <p:nvSpPr>
          <p:cNvPr id="70" name="Shape 70"/>
          <p:cNvSpPr txBox="1"/>
          <p:nvPr/>
        </p:nvSpPr>
        <p:spPr>
          <a:xfrm>
            <a:off x="2940592" y="2679731"/>
            <a:ext cx="2130158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MySQL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MongoDB</a:t>
            </a:r>
          </a:p>
        </p:txBody>
      </p:sp>
      <p:sp>
        <p:nvSpPr>
          <p:cNvPr id="71" name="Shape 70"/>
          <p:cNvSpPr txBox="1"/>
          <p:nvPr/>
        </p:nvSpPr>
        <p:spPr>
          <a:xfrm>
            <a:off x="5070750" y="4460435"/>
            <a:ext cx="3049243" cy="134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Algorithms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Design Patterns</a:t>
            </a:r>
          </a:p>
        </p:txBody>
      </p:sp>
      <p:sp>
        <p:nvSpPr>
          <p:cNvPr id="72" name="Shape 70"/>
          <p:cNvSpPr txBox="1"/>
          <p:nvPr/>
        </p:nvSpPr>
        <p:spPr>
          <a:xfrm>
            <a:off x="464903" y="3175909"/>
            <a:ext cx="230505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 Interaction</a:t>
            </a:r>
          </a:p>
        </p:txBody>
      </p:sp>
      <p:sp>
        <p:nvSpPr>
          <p:cNvPr id="73" name="Shape 70"/>
          <p:cNvSpPr txBox="1"/>
          <p:nvPr/>
        </p:nvSpPr>
        <p:spPr>
          <a:xfrm>
            <a:off x="3382672" y="2319103"/>
            <a:ext cx="19050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74" name="Shape 70"/>
          <p:cNvSpPr txBox="1"/>
          <p:nvPr/>
        </p:nvSpPr>
        <p:spPr>
          <a:xfrm>
            <a:off x="5504958" y="4708440"/>
            <a:ext cx="2592043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CS Fundamentals </a:t>
            </a:r>
          </a:p>
        </p:txBody>
      </p:sp>
      <p:sp>
        <p:nvSpPr>
          <p:cNvPr id="75" name="Shape 70"/>
          <p:cNvSpPr txBox="1"/>
          <p:nvPr/>
        </p:nvSpPr>
        <p:spPr>
          <a:xfrm>
            <a:off x="438460" y="5453222"/>
            <a:ext cx="390494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Cutting Edge Development</a:t>
            </a:r>
          </a:p>
        </p:txBody>
      </p:sp>
      <p:sp>
        <p:nvSpPr>
          <p:cNvPr id="76" name="Shape 70"/>
          <p:cNvSpPr txBox="1"/>
          <p:nvPr/>
        </p:nvSpPr>
        <p:spPr>
          <a:xfrm>
            <a:off x="439688" y="634822"/>
            <a:ext cx="2181003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Browser</a:t>
            </a:r>
          </a:p>
        </p:txBody>
      </p:sp>
      <p:sp>
        <p:nvSpPr>
          <p:cNvPr id="77" name="Shape 70"/>
          <p:cNvSpPr txBox="1"/>
          <p:nvPr/>
        </p:nvSpPr>
        <p:spPr>
          <a:xfrm>
            <a:off x="3355059" y="634822"/>
            <a:ext cx="19050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 Tools</a:t>
            </a:r>
          </a:p>
        </p:txBody>
      </p:sp>
      <p:sp>
        <p:nvSpPr>
          <p:cNvPr id="78" name="Shape 70"/>
          <p:cNvSpPr txBox="1"/>
          <p:nvPr/>
        </p:nvSpPr>
        <p:spPr>
          <a:xfrm>
            <a:off x="5562982" y="609600"/>
            <a:ext cx="3522976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 Side</a:t>
            </a:r>
          </a:p>
        </p:txBody>
      </p:sp>
      <p:sp>
        <p:nvSpPr>
          <p:cNvPr id="79" name="Shape 70"/>
          <p:cNvSpPr txBox="1"/>
          <p:nvPr/>
        </p:nvSpPr>
        <p:spPr>
          <a:xfrm>
            <a:off x="-3208" y="5766291"/>
            <a:ext cx="221300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" name="Shape 70"/>
          <p:cNvSpPr txBox="1"/>
          <p:nvPr/>
        </p:nvSpPr>
        <p:spPr>
          <a:xfrm>
            <a:off x="590336" y="1490933"/>
            <a:ext cx="803275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“Hope to make something of myself one day…”</a:t>
            </a:r>
          </a:p>
        </p:txBody>
      </p:sp>
      <p:sp>
        <p:nvSpPr>
          <p:cNvPr id="83" name="Shape 70"/>
          <p:cNvSpPr txBox="1"/>
          <p:nvPr/>
        </p:nvSpPr>
        <p:spPr>
          <a:xfrm>
            <a:off x="971335" y="863612"/>
            <a:ext cx="727075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 land a solid career.. and be able to support a family.”</a:t>
            </a:r>
          </a:p>
        </p:txBody>
      </p:sp>
      <p:sp>
        <p:nvSpPr>
          <p:cNvPr id="84" name="Shape 70"/>
          <p:cNvSpPr txBox="1"/>
          <p:nvPr/>
        </p:nvSpPr>
        <p:spPr>
          <a:xfrm>
            <a:off x="971335" y="2195888"/>
            <a:ext cx="727075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“An opportunity to be more creative in my day-to-day work.”</a:t>
            </a:r>
          </a:p>
        </p:txBody>
      </p:sp>
      <p:sp>
        <p:nvSpPr>
          <p:cNvPr id="85" name="Shape 70"/>
          <p:cNvSpPr txBox="1"/>
          <p:nvPr/>
        </p:nvSpPr>
        <p:spPr>
          <a:xfrm>
            <a:off x="1324240" y="2807535"/>
            <a:ext cx="6564943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“…to get a better paying job.”</a:t>
            </a:r>
          </a:p>
        </p:txBody>
      </p:sp>
      <p:sp>
        <p:nvSpPr>
          <p:cNvPr id="86" name="Shape 70"/>
          <p:cNvSpPr txBox="1"/>
          <p:nvPr/>
        </p:nvSpPr>
        <p:spPr>
          <a:xfrm>
            <a:off x="412322" y="3467315"/>
            <a:ext cx="8388778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“I want nothing more in the entire world than to be a game designer.”</a:t>
            </a:r>
          </a:p>
        </p:txBody>
      </p:sp>
      <p:sp>
        <p:nvSpPr>
          <p:cNvPr id="87" name="Shape 70"/>
          <p:cNvSpPr txBox="1"/>
          <p:nvPr/>
        </p:nvSpPr>
        <p:spPr>
          <a:xfrm>
            <a:off x="412322" y="4121746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“Change careers and become a web developer.”</a:t>
            </a:r>
          </a:p>
        </p:txBody>
      </p:sp>
      <p:sp>
        <p:nvSpPr>
          <p:cNvPr id="88" name="Shape 70"/>
          <p:cNvSpPr txBox="1"/>
          <p:nvPr/>
        </p:nvSpPr>
        <p:spPr>
          <a:xfrm>
            <a:off x="412322" y="4781658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“…to build mastery. To learn a skill that I haven’t yet explored.”</a:t>
            </a:r>
          </a:p>
        </p:txBody>
      </p:sp>
      <p:sp>
        <p:nvSpPr>
          <p:cNvPr id="89" name="Shape 70"/>
          <p:cNvSpPr txBox="1"/>
          <p:nvPr/>
        </p:nvSpPr>
        <p:spPr>
          <a:xfrm>
            <a:off x="412322" y="5486400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“[a chapter] better than the last.”</a:t>
            </a:r>
          </a:p>
        </p:txBody>
      </p:sp>
      <p:sp>
        <p:nvSpPr>
          <p:cNvPr id="90" name="Rectangle 11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Goals Re-Examined…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Nudge Forward</a:t>
            </a:r>
          </a:p>
        </p:txBody>
      </p:sp>
      <p:sp>
        <p:nvSpPr>
          <p:cNvPr id="93" name="TextBox 3"/>
          <p:cNvSpPr txBox="1"/>
          <p:nvPr/>
        </p:nvSpPr>
        <p:spPr>
          <a:xfrm>
            <a:off x="304800" y="2560795"/>
            <a:ext cx="8610600" cy="225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 u="sng">
                <a:latin typeface="Arial"/>
                <a:ea typeface="Arial"/>
                <a:cs typeface="Arial"/>
                <a:sym typeface="Arial"/>
              </a:defRPr>
            </a:pPr>
            <a:r>
              <a:t>Let’s talk about your goals post-bootcamp </a:t>
            </a:r>
          </a:p>
          <a:p>
            <a:pPr algn="ctr">
              <a:defRPr b="1" sz="3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https://calendar.google.com/calendar/selfsched?sstoken=UURfWTdVZzdBdy1wfGRlZmF1bHR8NzBmZjFlMDkzNmFkMzNmZDFlMmRmOTYxNDgwZjE4NzY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What’s Left</a:t>
            </a:r>
          </a:p>
        </p:txBody>
      </p:sp>
      <p:sp>
        <p:nvSpPr>
          <p:cNvPr id="98" name="TextBox 2"/>
          <p:cNvSpPr txBox="1"/>
          <p:nvPr/>
        </p:nvSpPr>
        <p:spPr>
          <a:xfrm>
            <a:off x="304800" y="914399"/>
            <a:ext cx="8610600" cy="343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Final Projects</a:t>
            </a: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Remaining Topics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Computer Science Algorithms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Intro to Java</a:t>
            </a: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Lightning Talks: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Socket.io</a:t>
            </a: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Demo Day!!!!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5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Big News!</a:t>
            </a:r>
          </a:p>
        </p:txBody>
      </p:sp>
      <p:sp>
        <p:nvSpPr>
          <p:cNvPr id="101" name="TextBox 6"/>
          <p:cNvSpPr txBox="1"/>
          <p:nvPr/>
        </p:nvSpPr>
        <p:spPr>
          <a:xfrm>
            <a:off x="304800" y="2556393"/>
            <a:ext cx="8610600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Only 1 HW left for the rest of the class!</a:t>
            </a:r>
          </a:p>
        </p:txBody>
      </p:sp>
      <p:sp>
        <p:nvSpPr>
          <p:cNvPr id="102" name="TextBox 7"/>
          <p:cNvSpPr txBox="1"/>
          <p:nvPr/>
        </p:nvSpPr>
        <p:spPr>
          <a:xfrm>
            <a:off x="424542" y="3276600"/>
            <a:ext cx="8610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(With a small caveat)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1D1B35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