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slide" Target="slides/slide9.xml"/><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f9bd88b2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f9bd88b2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f9bd88b25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f9bd88b25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f9bd88b25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f9bd88b25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f9bd88b25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f9bd88b25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f9bd88b257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f9bd88b257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f9bd88b25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f9bd88b25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f9bd88b257_6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f9bd88b257_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f9bd88b25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f9bd88b25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3.png"/><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New York City Crime Analysis </a:t>
            </a:r>
            <a:endParaRPr/>
          </a:p>
        </p:txBody>
      </p:sp>
      <p:sp>
        <p:nvSpPr>
          <p:cNvPr id="55" name="Google Shape;55;p13"/>
          <p:cNvSpPr txBox="1"/>
          <p:nvPr>
            <p:ph idx="1" type="subTitle"/>
          </p:nvPr>
        </p:nvSpPr>
        <p:spPr>
          <a:xfrm>
            <a:off x="763225" y="3924925"/>
            <a:ext cx="7791300" cy="5061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By Jewel Irvin, </a:t>
            </a:r>
            <a:r>
              <a:rPr lang="en"/>
              <a:t>Nicholas</a:t>
            </a:r>
            <a:r>
              <a:rPr lang="en"/>
              <a:t> De-Marco, Harry Mecouch</a:t>
            </a:r>
            <a:endParaRPr/>
          </a:p>
        </p:txBody>
      </p:sp>
      <p:pic>
        <p:nvPicPr>
          <p:cNvPr id="56" name="Google Shape;56;p13"/>
          <p:cNvPicPr preferRelativeResize="0"/>
          <p:nvPr/>
        </p:nvPicPr>
        <p:blipFill>
          <a:blip r:embed="rId3">
            <a:alphaModFix/>
          </a:blip>
          <a:stretch>
            <a:fillRect/>
          </a:stretch>
        </p:blipFill>
        <p:spPr>
          <a:xfrm>
            <a:off x="-40662" y="-71175"/>
            <a:ext cx="9399072" cy="5184425"/>
          </a:xfrm>
          <a:prstGeom prst="rect">
            <a:avLst/>
          </a:prstGeom>
          <a:noFill/>
          <a:ln>
            <a:noFill/>
          </a:ln>
        </p:spPr>
      </p:pic>
      <p:sp>
        <p:nvSpPr>
          <p:cNvPr id="57" name="Google Shape;57;p13"/>
          <p:cNvSpPr txBox="1"/>
          <p:nvPr/>
        </p:nvSpPr>
        <p:spPr>
          <a:xfrm>
            <a:off x="1015225" y="1327650"/>
            <a:ext cx="77913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800">
                <a:latin typeface="Times New Roman"/>
                <a:ea typeface="Times New Roman"/>
                <a:cs typeface="Times New Roman"/>
                <a:sym typeface="Times New Roman"/>
              </a:rPr>
              <a:t>New York City Crime Analysis (2017-2021)</a:t>
            </a:r>
            <a:endParaRPr sz="4800">
              <a:latin typeface="Times New Roman"/>
              <a:ea typeface="Times New Roman"/>
              <a:cs typeface="Times New Roman"/>
              <a:sym typeface="Times New Roman"/>
            </a:endParaRPr>
          </a:p>
        </p:txBody>
      </p:sp>
      <p:sp>
        <p:nvSpPr>
          <p:cNvPr id="58" name="Google Shape;58;p13"/>
          <p:cNvSpPr txBox="1"/>
          <p:nvPr/>
        </p:nvSpPr>
        <p:spPr>
          <a:xfrm>
            <a:off x="2656425" y="3522525"/>
            <a:ext cx="4378800" cy="4002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By Jewel Irvin, Harry Mecouch, </a:t>
            </a:r>
            <a:r>
              <a:rPr lang="en">
                <a:solidFill>
                  <a:srgbClr val="FFFFFF"/>
                </a:solidFill>
                <a:latin typeface="Lato"/>
                <a:ea typeface="Lato"/>
                <a:cs typeface="Lato"/>
                <a:sym typeface="Lato"/>
              </a:rPr>
              <a:t>Nicholas</a:t>
            </a:r>
            <a:r>
              <a:rPr lang="en">
                <a:solidFill>
                  <a:srgbClr val="FFFFFF"/>
                </a:solidFill>
                <a:latin typeface="Lato"/>
                <a:ea typeface="Lato"/>
                <a:cs typeface="Lato"/>
                <a:sym typeface="Lato"/>
              </a:rPr>
              <a:t> DeMarco</a:t>
            </a:r>
            <a:endParaRPr>
              <a:solidFill>
                <a:srgbClr val="FFFF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9369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Overview</a:t>
            </a:r>
            <a:endParaRPr/>
          </a:p>
        </p:txBody>
      </p:sp>
      <p:sp>
        <p:nvSpPr>
          <p:cNvPr id="64" name="Google Shape;64;p14"/>
          <p:cNvSpPr txBox="1"/>
          <p:nvPr>
            <p:ph idx="1" type="body"/>
          </p:nvPr>
        </p:nvSpPr>
        <p:spPr>
          <a:xfrm>
            <a:off x="737400" y="1307850"/>
            <a:ext cx="7599000" cy="3274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This project aims to explore and analyze the NYPD Arrests dataset to identify trends and insights about arrests in New York City. The dataset contains information about arrests made in NYC from 2017 to 2021, including the date of the arrest, the crime committed, demographic information about the perpetrator, and information about the arrest location.</a:t>
            </a:r>
            <a:endParaRPr/>
          </a:p>
          <a:p>
            <a:pPr indent="0" lvl="0" marL="0" rtl="0" algn="l">
              <a:spcBef>
                <a:spcPts val="1200"/>
              </a:spcBef>
              <a:spcAft>
                <a:spcPts val="0"/>
              </a:spcAft>
              <a:buNone/>
            </a:pPr>
            <a:r>
              <a:rPr lang="en"/>
              <a:t>To analyze the data, we will perform a series of data cleaning and preprocessing steps to prepare the data for analysis. We will then perform exploratory data analysis to identify trends and patterns in the data and formulate questions that we would like to answer. Finally, we will build a Random Forest Classifier model to predict the level of offense of an arrest (felony or misdemeanor), and store the cleaned data in a Postgres database.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0" y="0"/>
            <a:ext cx="7038900" cy="9141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t>Data Source</a:t>
            </a:r>
            <a:endParaRPr/>
          </a:p>
        </p:txBody>
      </p:sp>
      <p:sp>
        <p:nvSpPr>
          <p:cNvPr id="70" name="Google Shape;70;p15"/>
          <p:cNvSpPr txBox="1"/>
          <p:nvPr>
            <p:ph idx="1" type="body"/>
          </p:nvPr>
        </p:nvSpPr>
        <p:spPr>
          <a:xfrm>
            <a:off x="341300" y="585625"/>
            <a:ext cx="33294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We used an official dataset that intakes every arrest of the NYPD dating back to 2006 through the end of last </a:t>
            </a:r>
            <a:r>
              <a:rPr lang="en"/>
              <a:t>year</a:t>
            </a:r>
            <a:r>
              <a:rPr lang="en"/>
              <a:t>. The dataset updates annually by Police Department (NYPD).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71" name="Google Shape;71;p15"/>
          <p:cNvSpPr txBox="1"/>
          <p:nvPr/>
        </p:nvSpPr>
        <p:spPr>
          <a:xfrm flipH="1" rot="10800000">
            <a:off x="0" y="52475"/>
            <a:ext cx="3000000" cy="400200"/>
          </a:xfrm>
          <a:prstGeom prst="rect">
            <a:avLst/>
          </a:prstGeom>
          <a:noFill/>
          <a:ln>
            <a:noFill/>
          </a:ln>
        </p:spPr>
        <p:txBody>
          <a:bodyPr anchorCtr="0" anchor="t" bIns="91425" lIns="91425" spcFirstLastPara="1" rIns="91425" wrap="square" tIns="91425">
            <a:spAutoFit/>
          </a:bodyPr>
          <a:lstStyle/>
          <a:p>
            <a:pPr indent="-304800" lvl="0" marL="457200" rtl="0" algn="l">
              <a:lnSpc>
                <a:spcPct val="150000"/>
              </a:lnSpc>
              <a:spcBef>
                <a:spcPts val="800"/>
              </a:spcBef>
              <a:spcAft>
                <a:spcPts val="0"/>
              </a:spcAft>
              <a:buClr>
                <a:srgbClr val="2B2B2B"/>
              </a:buClr>
              <a:buSzPts val="1200"/>
              <a:buFont typeface="Roboto"/>
              <a:buChar char="●"/>
            </a:pPr>
            <a:r>
              <a:t/>
            </a:r>
            <a:endParaRPr/>
          </a:p>
        </p:txBody>
      </p:sp>
      <p:pic>
        <p:nvPicPr>
          <p:cNvPr id="72" name="Google Shape;72;p15"/>
          <p:cNvPicPr preferRelativeResize="0"/>
          <p:nvPr/>
        </p:nvPicPr>
        <p:blipFill>
          <a:blip r:embed="rId3">
            <a:alphaModFix/>
          </a:blip>
          <a:stretch>
            <a:fillRect/>
          </a:stretch>
        </p:blipFill>
        <p:spPr>
          <a:xfrm>
            <a:off x="4071434" y="52475"/>
            <a:ext cx="5072567" cy="2911200"/>
          </a:xfrm>
          <a:prstGeom prst="rect">
            <a:avLst/>
          </a:prstGeom>
          <a:noFill/>
          <a:ln>
            <a:noFill/>
          </a:ln>
        </p:spPr>
      </p:pic>
      <p:pic>
        <p:nvPicPr>
          <p:cNvPr id="73" name="Google Shape;73;p15"/>
          <p:cNvPicPr preferRelativeResize="0"/>
          <p:nvPr/>
        </p:nvPicPr>
        <p:blipFill>
          <a:blip r:embed="rId4">
            <a:alphaModFix/>
          </a:blip>
          <a:stretch>
            <a:fillRect/>
          </a:stretch>
        </p:blipFill>
        <p:spPr>
          <a:xfrm>
            <a:off x="229275" y="2685375"/>
            <a:ext cx="3553450" cy="2458124"/>
          </a:xfrm>
          <a:prstGeom prst="rect">
            <a:avLst/>
          </a:prstGeom>
          <a:noFill/>
          <a:ln>
            <a:noFill/>
          </a:ln>
        </p:spPr>
      </p:pic>
      <p:sp>
        <p:nvSpPr>
          <p:cNvPr id="74" name="Google Shape;74;p15"/>
          <p:cNvSpPr txBox="1"/>
          <p:nvPr/>
        </p:nvSpPr>
        <p:spPr>
          <a:xfrm>
            <a:off x="4343550" y="3754350"/>
            <a:ext cx="423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7F7F8"/>
                </a:solidFill>
                <a:latin typeface="Lato"/>
                <a:ea typeface="Lato"/>
                <a:cs typeface="Lato"/>
                <a:sym typeface="Lato"/>
              </a:rPr>
              <a:t>https://data.cityofnewyork.us/Public-Safety/NYPD-Arrests-Data-Historic-/8h9b-rp9u</a:t>
            </a:r>
            <a:endParaRPr>
              <a:solidFill>
                <a:srgbClr val="F7F7F8"/>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Portion</a:t>
            </a:r>
            <a:endParaRPr/>
          </a:p>
        </p:txBody>
      </p:sp>
      <p:sp>
        <p:nvSpPr>
          <p:cNvPr id="80" name="Google Shape;80;p16"/>
          <p:cNvSpPr txBox="1"/>
          <p:nvPr>
            <p:ph idx="1" type="body"/>
          </p:nvPr>
        </p:nvSpPr>
        <p:spPr>
          <a:xfrm>
            <a:off x="311700" y="1152475"/>
            <a:ext cx="8520600" cy="3416400"/>
          </a:xfrm>
          <a:prstGeom prst="rect">
            <a:avLst/>
          </a:prstGeom>
          <a:noFill/>
          <a:ln cap="flat" cmpd="sng" w="9525">
            <a:solidFill>
              <a:srgbClr val="F0F3F6"/>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F0F3F6"/>
                </a:solidFill>
                <a:latin typeface="Arial"/>
                <a:ea typeface="Arial"/>
                <a:cs typeface="Arial"/>
                <a:sym typeface="Arial"/>
              </a:rPr>
              <a:t>A PostgreSQL relational database was utilized for data storage due to its ability to easily establish connections between various tables and generate results that can answer questions. Additionally, the unchanging nature of the database enables it to be seamlessly integrated with Pandas for executing ETL processes. </a:t>
            </a:r>
            <a:endParaRPr sz="1200">
              <a:solidFill>
                <a:srgbClr val="F0F3F6"/>
              </a:solidFill>
              <a:latin typeface="Arial"/>
              <a:ea typeface="Arial"/>
              <a:cs typeface="Arial"/>
              <a:sym typeface="Arial"/>
            </a:endParaRPr>
          </a:p>
          <a:p>
            <a:pPr indent="0" lvl="0" marL="0" rtl="0" algn="l">
              <a:spcBef>
                <a:spcPts val="1200"/>
              </a:spcBef>
              <a:spcAft>
                <a:spcPts val="0"/>
              </a:spcAft>
              <a:buNone/>
            </a:pPr>
            <a:r>
              <a:rPr lang="en" sz="1200">
                <a:solidFill>
                  <a:srgbClr val="F0F3F6"/>
                </a:solidFill>
                <a:latin typeface="Arial"/>
                <a:ea typeface="Arial"/>
                <a:cs typeface="Arial"/>
                <a:sym typeface="Arial"/>
              </a:rPr>
              <a:t>Tables:</a:t>
            </a:r>
            <a:endParaRPr sz="1200">
              <a:solidFill>
                <a:srgbClr val="F0F3F6"/>
              </a:solidFill>
              <a:latin typeface="Arial"/>
              <a:ea typeface="Arial"/>
              <a:cs typeface="Arial"/>
              <a:sym typeface="Arial"/>
            </a:endParaRPr>
          </a:p>
          <a:p>
            <a:pPr indent="-304800" lvl="0" marL="457200" rtl="0" algn="l">
              <a:spcBef>
                <a:spcPts val="1200"/>
              </a:spcBef>
              <a:spcAft>
                <a:spcPts val="0"/>
              </a:spcAft>
              <a:buClr>
                <a:srgbClr val="F0F3F6"/>
              </a:buClr>
              <a:buSzPts val="1200"/>
              <a:buFont typeface="Arial"/>
              <a:buChar char="●"/>
            </a:pPr>
            <a:r>
              <a:rPr lang="en" sz="1200">
                <a:solidFill>
                  <a:srgbClr val="F0F3F6"/>
                </a:solidFill>
                <a:latin typeface="Arial"/>
                <a:ea typeface="Arial"/>
                <a:cs typeface="Arial"/>
                <a:sym typeface="Arial"/>
              </a:rPr>
              <a:t>Felony</a:t>
            </a:r>
            <a:endParaRPr sz="1200">
              <a:solidFill>
                <a:srgbClr val="F0F3F6"/>
              </a:solidFill>
              <a:latin typeface="Arial"/>
              <a:ea typeface="Arial"/>
              <a:cs typeface="Arial"/>
              <a:sym typeface="Arial"/>
            </a:endParaRPr>
          </a:p>
          <a:p>
            <a:pPr indent="-304800" lvl="0" marL="457200" rtl="0" algn="l">
              <a:spcBef>
                <a:spcPts val="0"/>
              </a:spcBef>
              <a:spcAft>
                <a:spcPts val="0"/>
              </a:spcAft>
              <a:buClr>
                <a:srgbClr val="F0F3F6"/>
              </a:buClr>
              <a:buSzPts val="1200"/>
              <a:buFont typeface="Arial"/>
              <a:buChar char="●"/>
            </a:pPr>
            <a:r>
              <a:rPr lang="en" sz="1200">
                <a:solidFill>
                  <a:srgbClr val="F0F3F6"/>
                </a:solidFill>
                <a:latin typeface="Arial"/>
                <a:ea typeface="Arial"/>
                <a:cs typeface="Arial"/>
                <a:sym typeface="Arial"/>
              </a:rPr>
              <a:t>Misdemeanor</a:t>
            </a:r>
            <a:endParaRPr sz="1200">
              <a:solidFill>
                <a:srgbClr val="F0F3F6"/>
              </a:solidFill>
              <a:latin typeface="Arial"/>
              <a:ea typeface="Arial"/>
              <a:cs typeface="Arial"/>
              <a:sym typeface="Arial"/>
            </a:endParaRPr>
          </a:p>
          <a:p>
            <a:pPr indent="-304800" lvl="0" marL="457200" rtl="0" algn="l">
              <a:spcBef>
                <a:spcPts val="0"/>
              </a:spcBef>
              <a:spcAft>
                <a:spcPts val="0"/>
              </a:spcAft>
              <a:buClr>
                <a:srgbClr val="F0F3F6"/>
              </a:buClr>
              <a:buSzPts val="1200"/>
              <a:buFont typeface="Arial"/>
              <a:buChar char="●"/>
            </a:pPr>
            <a:r>
              <a:rPr lang="en" sz="1200">
                <a:solidFill>
                  <a:srgbClr val="F0F3F6"/>
                </a:solidFill>
                <a:latin typeface="Arial"/>
                <a:ea typeface="Arial"/>
                <a:cs typeface="Arial"/>
                <a:sym typeface="Arial"/>
              </a:rPr>
              <a:t>Monthly Crimes</a:t>
            </a:r>
            <a:endParaRPr sz="1200">
              <a:solidFill>
                <a:srgbClr val="F0F3F6"/>
              </a:solidFill>
              <a:latin typeface="Arial"/>
              <a:ea typeface="Arial"/>
              <a:cs typeface="Arial"/>
              <a:sym typeface="Arial"/>
            </a:endParaRPr>
          </a:p>
          <a:p>
            <a:pPr indent="-304800" lvl="0" marL="457200" rtl="0" algn="l">
              <a:spcBef>
                <a:spcPts val="0"/>
              </a:spcBef>
              <a:spcAft>
                <a:spcPts val="0"/>
              </a:spcAft>
              <a:buClr>
                <a:srgbClr val="F0F3F6"/>
              </a:buClr>
              <a:buSzPts val="1200"/>
              <a:buFont typeface="Arial"/>
              <a:buChar char="●"/>
            </a:pPr>
            <a:r>
              <a:rPr lang="en" sz="1200">
                <a:solidFill>
                  <a:srgbClr val="F0F3F6"/>
                </a:solidFill>
                <a:latin typeface="Arial"/>
                <a:ea typeface="Arial"/>
                <a:cs typeface="Arial"/>
                <a:sym typeface="Arial"/>
              </a:rPr>
              <a:t>Yearly Crimes</a:t>
            </a:r>
            <a:endParaRPr sz="1200">
              <a:solidFill>
                <a:srgbClr val="F0F3F6"/>
              </a:solidFill>
              <a:latin typeface="Arial"/>
              <a:ea typeface="Arial"/>
              <a:cs typeface="Arial"/>
              <a:sym typeface="Arial"/>
            </a:endParaRPr>
          </a:p>
          <a:p>
            <a:pPr indent="-304800" lvl="0" marL="457200" rtl="0" algn="l">
              <a:spcBef>
                <a:spcPts val="0"/>
              </a:spcBef>
              <a:spcAft>
                <a:spcPts val="0"/>
              </a:spcAft>
              <a:buClr>
                <a:srgbClr val="F0F3F6"/>
              </a:buClr>
              <a:buSzPts val="1200"/>
              <a:buFont typeface="Arial"/>
              <a:buChar char="●"/>
            </a:pPr>
            <a:r>
              <a:rPr lang="en" sz="1200">
                <a:solidFill>
                  <a:srgbClr val="F0F3F6"/>
                </a:solidFill>
                <a:latin typeface="Arial"/>
                <a:ea typeface="Arial"/>
                <a:cs typeface="Arial"/>
                <a:sym typeface="Arial"/>
              </a:rPr>
              <a:t>Violations</a:t>
            </a:r>
            <a:endParaRPr sz="1200">
              <a:solidFill>
                <a:srgbClr val="F0F3F6"/>
              </a:solidFill>
              <a:latin typeface="Arial"/>
              <a:ea typeface="Arial"/>
              <a:cs typeface="Arial"/>
              <a:sym typeface="Arial"/>
            </a:endParaRPr>
          </a:p>
          <a:p>
            <a:pPr indent="0" lvl="0" marL="457200" rtl="0" algn="l">
              <a:spcBef>
                <a:spcPts val="1200"/>
              </a:spcBef>
              <a:spcAft>
                <a:spcPts val="0"/>
              </a:spcAft>
              <a:buNone/>
            </a:pPr>
            <a:r>
              <a:t/>
            </a:r>
            <a:endParaRPr sz="1200">
              <a:solidFill>
                <a:srgbClr val="F0F3F6"/>
              </a:solidFill>
              <a:latin typeface="Arial"/>
              <a:ea typeface="Arial"/>
              <a:cs typeface="Arial"/>
              <a:sym typeface="Arial"/>
            </a:endParaRPr>
          </a:p>
          <a:p>
            <a:pPr indent="0" lvl="0" marL="0" rtl="0" algn="l">
              <a:spcBef>
                <a:spcPts val="1200"/>
              </a:spcBef>
              <a:spcAft>
                <a:spcPts val="1200"/>
              </a:spcAft>
              <a:buNone/>
            </a:pPr>
            <a:r>
              <a:t/>
            </a:r>
            <a:endParaRPr sz="1200">
              <a:solidFill>
                <a:srgbClr val="F0F3F6"/>
              </a:solidFill>
              <a:latin typeface="Arial"/>
              <a:ea typeface="Arial"/>
              <a:cs typeface="Arial"/>
              <a:sym typeface="Arial"/>
            </a:endParaRPr>
          </a:p>
        </p:txBody>
      </p:sp>
      <p:pic>
        <p:nvPicPr>
          <p:cNvPr id="81" name="Google Shape;81;p16"/>
          <p:cNvPicPr preferRelativeResize="0"/>
          <p:nvPr/>
        </p:nvPicPr>
        <p:blipFill>
          <a:blip r:embed="rId3">
            <a:alphaModFix/>
          </a:blip>
          <a:stretch>
            <a:fillRect/>
          </a:stretch>
        </p:blipFill>
        <p:spPr>
          <a:xfrm>
            <a:off x="5943725" y="3649025"/>
            <a:ext cx="2698752" cy="1286124"/>
          </a:xfrm>
          <a:prstGeom prst="rect">
            <a:avLst/>
          </a:prstGeom>
          <a:noFill/>
          <a:ln>
            <a:noFill/>
          </a:ln>
        </p:spPr>
      </p:pic>
      <p:pic>
        <p:nvPicPr>
          <p:cNvPr id="82" name="Google Shape;82;p16"/>
          <p:cNvPicPr preferRelativeResize="0"/>
          <p:nvPr/>
        </p:nvPicPr>
        <p:blipFill>
          <a:blip r:embed="rId4">
            <a:alphaModFix/>
          </a:blip>
          <a:stretch>
            <a:fillRect/>
          </a:stretch>
        </p:blipFill>
        <p:spPr>
          <a:xfrm>
            <a:off x="2375975" y="2262650"/>
            <a:ext cx="3394361" cy="2672499"/>
          </a:xfrm>
          <a:prstGeom prst="rect">
            <a:avLst/>
          </a:prstGeom>
          <a:noFill/>
          <a:ln>
            <a:noFill/>
          </a:ln>
        </p:spPr>
      </p:pic>
      <p:pic>
        <p:nvPicPr>
          <p:cNvPr id="83" name="Google Shape;83;p16"/>
          <p:cNvPicPr preferRelativeResize="0"/>
          <p:nvPr/>
        </p:nvPicPr>
        <p:blipFill>
          <a:blip r:embed="rId5">
            <a:alphaModFix/>
          </a:blip>
          <a:stretch>
            <a:fillRect/>
          </a:stretch>
        </p:blipFill>
        <p:spPr>
          <a:xfrm>
            <a:off x="5862725" y="2262650"/>
            <a:ext cx="2969585" cy="1286126"/>
          </a:xfrm>
          <a:prstGeom prst="rect">
            <a:avLst/>
          </a:prstGeom>
          <a:noFill/>
          <a:ln>
            <a:noFill/>
          </a:ln>
        </p:spPr>
      </p:pic>
      <p:pic>
        <p:nvPicPr>
          <p:cNvPr id="84" name="Google Shape;84;p16"/>
          <p:cNvPicPr preferRelativeResize="0"/>
          <p:nvPr/>
        </p:nvPicPr>
        <p:blipFill>
          <a:blip r:embed="rId6">
            <a:alphaModFix/>
          </a:blip>
          <a:stretch>
            <a:fillRect/>
          </a:stretch>
        </p:blipFill>
        <p:spPr>
          <a:xfrm>
            <a:off x="0" y="3557025"/>
            <a:ext cx="2283576" cy="147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800"/>
              </a:spcBef>
              <a:spcAft>
                <a:spcPts val="2500"/>
              </a:spcAft>
              <a:buNone/>
            </a:pPr>
            <a:r>
              <a:rPr lang="en" sz="2300"/>
              <a:t>Cleaning Data / Data Exploration Phase</a:t>
            </a:r>
            <a:endParaRPr sz="2300"/>
          </a:p>
        </p:txBody>
      </p:sp>
      <p:sp>
        <p:nvSpPr>
          <p:cNvPr id="90" name="Google Shape;9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275"/>
              <a:buNone/>
            </a:pPr>
            <a:r>
              <a:rPr lang="en" sz="1125">
                <a:latin typeface="Arial"/>
                <a:ea typeface="Arial"/>
                <a:cs typeface="Arial"/>
                <a:sym typeface="Arial"/>
              </a:rPr>
              <a:t>The first step in this project was to clean and preprocess the dataset. This involved dropping unnecessary columns, handling missing data, and encoding categorical variables. The following steps were taken to clean the data.</a:t>
            </a:r>
            <a:endParaRPr sz="1125">
              <a:latin typeface="Arial"/>
              <a:ea typeface="Arial"/>
              <a:cs typeface="Arial"/>
              <a:sym typeface="Arial"/>
            </a:endParaRPr>
          </a:p>
          <a:p>
            <a:pPr indent="0" lvl="0" marL="0" rtl="0" algn="l">
              <a:lnSpc>
                <a:spcPct val="105000"/>
              </a:lnSpc>
              <a:spcBef>
                <a:spcPts val="1200"/>
              </a:spcBef>
              <a:spcAft>
                <a:spcPts val="0"/>
              </a:spcAft>
              <a:buSzPts val="275"/>
              <a:buNone/>
            </a:pPr>
            <a:r>
              <a:rPr lang="en" sz="1125">
                <a:latin typeface="Arial"/>
                <a:ea typeface="Arial"/>
                <a:cs typeface="Arial"/>
                <a:sym typeface="Arial"/>
              </a:rPr>
              <a:t>- Dropped unnecessary columns such as arrest date, arrest key, jurisdiction code, latitude, longitude, and description columns.</a:t>
            </a:r>
            <a:endParaRPr sz="1125">
              <a:latin typeface="Arial"/>
              <a:ea typeface="Arial"/>
              <a:cs typeface="Arial"/>
              <a:sym typeface="Arial"/>
            </a:endParaRPr>
          </a:p>
          <a:p>
            <a:pPr indent="0" lvl="0" marL="0" rtl="0" algn="l">
              <a:lnSpc>
                <a:spcPct val="105000"/>
              </a:lnSpc>
              <a:spcBef>
                <a:spcPts val="1200"/>
              </a:spcBef>
              <a:spcAft>
                <a:spcPts val="0"/>
              </a:spcAft>
              <a:buSzPts val="275"/>
              <a:buNone/>
            </a:pPr>
            <a:r>
              <a:rPr lang="en" sz="1125">
                <a:latin typeface="Arial"/>
                <a:ea typeface="Arial"/>
                <a:cs typeface="Arial"/>
                <a:sym typeface="Arial"/>
              </a:rPr>
              <a:t>- Handled missing data by dropping rows with missing values.</a:t>
            </a:r>
            <a:endParaRPr sz="1125">
              <a:latin typeface="Arial"/>
              <a:ea typeface="Arial"/>
              <a:cs typeface="Arial"/>
              <a:sym typeface="Arial"/>
            </a:endParaRPr>
          </a:p>
          <a:p>
            <a:pPr indent="0" lvl="0" marL="0" rtl="0" algn="l">
              <a:lnSpc>
                <a:spcPct val="105000"/>
              </a:lnSpc>
              <a:spcBef>
                <a:spcPts val="1200"/>
              </a:spcBef>
              <a:spcAft>
                <a:spcPts val="0"/>
              </a:spcAft>
              <a:buSzPts val="275"/>
              <a:buNone/>
            </a:pPr>
            <a:r>
              <a:rPr lang="en" sz="1125">
                <a:latin typeface="Arial"/>
                <a:ea typeface="Arial"/>
                <a:cs typeface="Arial"/>
                <a:sym typeface="Arial"/>
              </a:rPr>
              <a:t>- Encoded categorical variables such as borough of arrest, age group, race, sex, and level of offense using LabelEncoder from the sklearn library.</a:t>
            </a:r>
            <a:endParaRPr sz="1125">
              <a:latin typeface="Arial"/>
              <a:ea typeface="Arial"/>
              <a:cs typeface="Arial"/>
              <a:sym typeface="Arial"/>
            </a:endParaRPr>
          </a:p>
          <a:p>
            <a:pPr indent="0" lvl="0" marL="0" rtl="0" algn="l">
              <a:lnSpc>
                <a:spcPct val="105000"/>
              </a:lnSpc>
              <a:spcBef>
                <a:spcPts val="1200"/>
              </a:spcBef>
              <a:spcAft>
                <a:spcPts val="1200"/>
              </a:spcAft>
              <a:buSzPts val="275"/>
              <a:buNone/>
            </a:pPr>
            <a:r>
              <a:rPr lang="en" sz="1125">
                <a:latin typeface="Arial"/>
                <a:ea typeface="Arial"/>
                <a:cs typeface="Arial"/>
                <a:sym typeface="Arial"/>
              </a:rPr>
              <a:t>After cleaning the data, exploratory data analysis was performed to gain insights into the dataset and visualize the distribution of the target variable. The following analyses were performed:- Checked the distribution of the target variable (level of offense) and found that it was imbalanced, with a majority of the arrests being for misdemeanors and felonies.</a:t>
            </a:r>
            <a:endParaRPr sz="1125">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47150" y="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Dashboard/ Visualizations </a:t>
            </a:r>
            <a:endParaRPr/>
          </a:p>
        </p:txBody>
      </p:sp>
      <p:pic>
        <p:nvPicPr>
          <p:cNvPr id="96" name="Google Shape;96;p18"/>
          <p:cNvPicPr preferRelativeResize="0"/>
          <p:nvPr/>
        </p:nvPicPr>
        <p:blipFill>
          <a:blip r:embed="rId3">
            <a:alphaModFix/>
          </a:blip>
          <a:stretch>
            <a:fillRect/>
          </a:stretch>
        </p:blipFill>
        <p:spPr>
          <a:xfrm>
            <a:off x="5686425" y="2452450"/>
            <a:ext cx="3457574" cy="2691051"/>
          </a:xfrm>
          <a:prstGeom prst="rect">
            <a:avLst/>
          </a:prstGeom>
          <a:noFill/>
          <a:ln>
            <a:noFill/>
          </a:ln>
        </p:spPr>
      </p:pic>
      <p:pic>
        <p:nvPicPr>
          <p:cNvPr id="97" name="Google Shape;97;p18"/>
          <p:cNvPicPr preferRelativeResize="0"/>
          <p:nvPr/>
        </p:nvPicPr>
        <p:blipFill>
          <a:blip r:embed="rId4">
            <a:alphaModFix/>
          </a:blip>
          <a:stretch>
            <a:fillRect/>
          </a:stretch>
        </p:blipFill>
        <p:spPr>
          <a:xfrm>
            <a:off x="5550700" y="0"/>
            <a:ext cx="3593300" cy="2402401"/>
          </a:xfrm>
          <a:prstGeom prst="rect">
            <a:avLst/>
          </a:prstGeom>
          <a:noFill/>
          <a:ln>
            <a:noFill/>
          </a:ln>
        </p:spPr>
      </p:pic>
      <p:pic>
        <p:nvPicPr>
          <p:cNvPr id="98" name="Google Shape;98;p18"/>
          <p:cNvPicPr preferRelativeResize="0"/>
          <p:nvPr/>
        </p:nvPicPr>
        <p:blipFill>
          <a:blip r:embed="rId5">
            <a:alphaModFix/>
          </a:blip>
          <a:stretch>
            <a:fillRect/>
          </a:stretch>
        </p:blipFill>
        <p:spPr>
          <a:xfrm>
            <a:off x="1111575" y="492900"/>
            <a:ext cx="3366024" cy="2214575"/>
          </a:xfrm>
          <a:prstGeom prst="rect">
            <a:avLst/>
          </a:prstGeom>
          <a:noFill/>
          <a:ln>
            <a:noFill/>
          </a:ln>
        </p:spPr>
      </p:pic>
      <p:pic>
        <p:nvPicPr>
          <p:cNvPr id="99" name="Google Shape;99;p18"/>
          <p:cNvPicPr preferRelativeResize="0"/>
          <p:nvPr/>
        </p:nvPicPr>
        <p:blipFill>
          <a:blip r:embed="rId6">
            <a:alphaModFix/>
          </a:blip>
          <a:stretch>
            <a:fillRect/>
          </a:stretch>
        </p:blipFill>
        <p:spPr>
          <a:xfrm>
            <a:off x="1111575" y="2707475"/>
            <a:ext cx="3366024" cy="2436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Portion</a:t>
            </a:r>
            <a:endParaRPr/>
          </a:p>
        </p:txBody>
      </p:sp>
      <p:sp>
        <p:nvSpPr>
          <p:cNvPr id="105" name="Google Shape;105;p19"/>
          <p:cNvSpPr txBox="1"/>
          <p:nvPr>
            <p:ph idx="1" type="body"/>
          </p:nvPr>
        </p:nvSpPr>
        <p:spPr>
          <a:xfrm>
            <a:off x="1259675" y="1552425"/>
            <a:ext cx="7038900" cy="29112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a:t>-The goal of this portion of the analysis was to train a machine learning model to predict whether an arrest resulted in a misdemeanor or a felony. </a:t>
            </a:r>
            <a:endParaRPr/>
          </a:p>
          <a:p>
            <a:pPr indent="0" lvl="0" marL="0" rtl="0" algn="l">
              <a:spcBef>
                <a:spcPts val="1200"/>
              </a:spcBef>
              <a:spcAft>
                <a:spcPts val="0"/>
              </a:spcAft>
              <a:buNone/>
            </a:pPr>
            <a:r>
              <a:rPr lang="en"/>
              <a:t>-To achieve this goal, I used a ML approach that involved training a Random Forest Classifier on the demographic features of the arrestees and the boro of the arrest. </a:t>
            </a:r>
            <a:endParaRPr/>
          </a:p>
          <a:p>
            <a:pPr indent="0" lvl="0" marL="0" rtl="0" algn="l">
              <a:spcBef>
                <a:spcPts val="1200"/>
              </a:spcBef>
              <a:spcAft>
                <a:spcPts val="0"/>
              </a:spcAft>
              <a:buNone/>
            </a:pPr>
            <a:r>
              <a:rPr lang="en"/>
              <a:t>-The result of the analysis show that the RFC model achieved an accuracy score of .62, meaning the model correctly predicted the class for approximately 62% of the observations. </a:t>
            </a:r>
            <a:endParaRPr/>
          </a:p>
          <a:p>
            <a:pPr indent="0" lvl="0" marL="0" rtl="0" algn="l">
              <a:spcBef>
                <a:spcPts val="1200"/>
              </a:spcBef>
              <a:spcAft>
                <a:spcPts val="1200"/>
              </a:spcAft>
              <a:buNone/>
            </a:pPr>
            <a:r>
              <a:rPr lang="en"/>
              <a:t>-In conclusion, the analysis showed that an RFC model trained on demographic features of NYC arrestees had difficulty distinguishing between the two law categories. This indicates that further analysis and experimentation may be necessary to improve its performance and gain a more nuanced understanding of the factors that contribute to arrest outcomes in NYC.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94925" y="4568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11" name="Google Shape;11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12" name="Google Shape;112;p20"/>
          <p:cNvPicPr preferRelativeResize="0"/>
          <p:nvPr/>
        </p:nvPicPr>
        <p:blipFill>
          <a:blip r:embed="rId3">
            <a:alphaModFix/>
          </a:blip>
          <a:stretch>
            <a:fillRect/>
          </a:stretch>
        </p:blipFill>
        <p:spPr>
          <a:xfrm>
            <a:off x="1773350" y="1511525"/>
            <a:ext cx="4902225" cy="2709176"/>
          </a:xfrm>
          <a:prstGeom prst="rect">
            <a:avLst/>
          </a:prstGeom>
          <a:noFill/>
          <a:ln>
            <a:noFill/>
          </a:ln>
        </p:spPr>
      </p:pic>
      <p:pic>
        <p:nvPicPr>
          <p:cNvPr id="113" name="Google Shape;113;p20"/>
          <p:cNvPicPr preferRelativeResize="0"/>
          <p:nvPr/>
        </p:nvPicPr>
        <p:blipFill>
          <a:blip r:embed="rId4">
            <a:alphaModFix/>
          </a:blip>
          <a:stretch>
            <a:fillRect/>
          </a:stretch>
        </p:blipFill>
        <p:spPr>
          <a:xfrm>
            <a:off x="2016497" y="116575"/>
            <a:ext cx="4130300" cy="1782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of Analysis/ Recommendations </a:t>
            </a:r>
            <a:endParaRPr/>
          </a:p>
        </p:txBody>
      </p:sp>
      <p:sp>
        <p:nvSpPr>
          <p:cNvPr id="119" name="Google Shape;119;p21"/>
          <p:cNvSpPr txBox="1"/>
          <p:nvPr>
            <p:ph idx="1" type="body"/>
          </p:nvPr>
        </p:nvSpPr>
        <p:spPr>
          <a:xfrm>
            <a:off x="242700" y="508900"/>
            <a:ext cx="8277900" cy="43272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F"/>
                </a:solidFill>
                <a:highlight>
                  <a:srgbClr val="FFFFFF"/>
                </a:highlight>
              </a:rPr>
              <a:t>The data shows that felonies have remained relatively stable over time. </a:t>
            </a:r>
            <a:r>
              <a:rPr lang="en" sz="1200">
                <a:solidFill>
                  <a:srgbClr val="24292F"/>
                </a:solidFill>
                <a:highlight>
                  <a:srgbClr val="FFFFFF"/>
                </a:highlight>
              </a:rPr>
              <a:t>The</a:t>
            </a:r>
            <a:r>
              <a:rPr lang="en" sz="1200">
                <a:solidFill>
                  <a:srgbClr val="24292F"/>
                </a:solidFill>
                <a:highlight>
                  <a:srgbClr val="FFFFFF"/>
                </a:highlight>
              </a:rPr>
              <a:t> data shows a sharp decline in misdemeanors from 2017 to 2019. This could be because felonies are typically more serious crimes that require more extensive investigation and prosecution, and therefore may not be as affected by changes in policing strategies or changes in societal behaviors. Additionally, the types of crimes that are classified as felonies may not have changed significantly over the years, which could also explain the stable trend.</a:t>
            </a:r>
            <a:endParaRPr sz="1200">
              <a:solidFill>
                <a:srgbClr val="24292F"/>
              </a:solidFill>
              <a:highlight>
                <a:srgbClr val="FFFFFF"/>
              </a:highlight>
            </a:endParaRPr>
          </a:p>
          <a:p>
            <a:pPr indent="0" lvl="0" marL="0" rtl="0" algn="l">
              <a:spcBef>
                <a:spcPts val="1200"/>
              </a:spcBef>
              <a:spcAft>
                <a:spcPts val="0"/>
              </a:spcAft>
              <a:buNone/>
            </a:pPr>
            <a:r>
              <a:rPr lang="en" sz="1200">
                <a:solidFill>
                  <a:srgbClr val="24292F"/>
                </a:solidFill>
                <a:highlight>
                  <a:srgbClr val="FFFFFF"/>
                </a:highlight>
              </a:rPr>
              <a:t>While there may not be a direct correlation between the decline in misdemeanors and the stable trend in felonies, there are several possible factors that could be contributing to both trends. For example, changes in policing strategies and changes in societal norms and behaviors could be impacting both the number of misdemeanors and the types of felonies being committed. It is also possible that changes in the legal system, such as changes in sentencing guidelines or diversion programs, could be influencing both trends. Further analysis would be necessary to determine the extent of the correlation, if any.</a:t>
            </a:r>
            <a:endParaRPr sz="1200">
              <a:solidFill>
                <a:srgbClr val="24292F"/>
              </a:solidFill>
              <a:highlight>
                <a:srgbClr val="FFFFFF"/>
              </a:highlight>
            </a:endParaRPr>
          </a:p>
          <a:p>
            <a:pPr indent="0" lvl="0" marL="0" rtl="0" algn="l">
              <a:spcBef>
                <a:spcPts val="1200"/>
              </a:spcBef>
              <a:spcAft>
                <a:spcPts val="0"/>
              </a:spcAft>
              <a:buNone/>
            </a:pPr>
            <a:r>
              <a:rPr lang="en" sz="1200">
                <a:solidFill>
                  <a:srgbClr val="24292F"/>
                </a:solidFill>
                <a:highlight>
                  <a:srgbClr val="FFFFFF"/>
                </a:highlight>
              </a:rPr>
              <a:t>COVID-19 is likely to have played a significant role in the decline of misdemeanors over time. The pandemic led to a number of changes in daily life, including the implementation of lockdowns and social distancing measures, which likely resulted in a decrease in public gatherings and activities. This may have resulted in a decrease in the likelihood of committing misdemeanors, such as disorderly conduct, loitering, or minor drug offenses, which often occur in public spaces.</a:t>
            </a:r>
            <a:endParaRPr sz="1200">
              <a:solidFill>
                <a:srgbClr val="24292F"/>
              </a:solidFill>
              <a:highlight>
                <a:srgbClr val="FFFFFF"/>
              </a:highlight>
            </a:endParaRPr>
          </a:p>
          <a:p>
            <a:pPr indent="0" lvl="0" marL="0" rtl="0" algn="l">
              <a:spcBef>
                <a:spcPts val="1200"/>
              </a:spcBef>
              <a:spcAft>
                <a:spcPts val="0"/>
              </a:spcAft>
              <a:buNone/>
            </a:pPr>
            <a:r>
              <a:rPr lang="en" sz="1200">
                <a:solidFill>
                  <a:srgbClr val="24292F"/>
                </a:solidFill>
                <a:highlight>
                  <a:srgbClr val="FFFFFF"/>
                </a:highlight>
              </a:rPr>
              <a:t>New Question: where are the most popular hotspots of crime in NYC, and what factors may be contributing to the spatial patterns of crime? By performing a hotspot analysis and identifying areas of high and low crime rates, we can develop a more nuanced understanding of the spatial distribution of crime and identify potential causes and solutions.</a:t>
            </a:r>
            <a:endParaRPr sz="1200">
              <a:solidFill>
                <a:srgbClr val="24292F"/>
              </a:solidFill>
              <a:highlight>
                <a:srgbClr val="FFFFFF"/>
              </a:highlight>
            </a:endParaRPr>
          </a:p>
          <a:p>
            <a:pPr indent="0" lvl="0" marL="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1200"/>
              </a:spcAft>
              <a:buNone/>
            </a:pPr>
            <a:r>
              <a:t/>
            </a:r>
            <a:endParaRPr sz="1200">
              <a:solidFill>
                <a:srgbClr val="24292F"/>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