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5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63" r:id="rId9"/>
    <p:sldId id="267" r:id="rId10"/>
    <p:sldId id="266" r:id="rId11"/>
    <p:sldId id="262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9C18FE-9B98-8270-5840-10CA01ECEB45}" v="411" dt="2024-04-23T21:53:26.624"/>
    <p1510:client id="{2B4751FA-C22E-83A9-FC0C-7ACD4FAD62DE}" v="895" dt="2024-04-23T22:32:25.698"/>
    <p1510:client id="{A99E07D1-617D-8247-3CE4-3575FD73DB9E}" v="24" dt="2024-04-23T21:59:47.20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7D6C5B1-FE4E-8A43-84A0-A9BFE41528EE}" type="doc">
      <dgm:prSet loTypeId="urn:microsoft.com/office/officeart/2005/8/layout/bList2" loCatId="" qsTypeId="urn:microsoft.com/office/officeart/2005/8/quickstyle/simple1" qsCatId="simple" csTypeId="urn:microsoft.com/office/officeart/2005/8/colors/accent0_3" csCatId="mainScheme" phldr="1"/>
      <dgm:spPr/>
    </dgm:pt>
    <dgm:pt modelId="{62EB098A-7108-0B43-9EC6-915A25C7F455}">
      <dgm:prSet phldrT="[Text]"/>
      <dgm:spPr/>
      <dgm:t>
        <a:bodyPr/>
        <a:lstStyle/>
        <a:p>
          <a:r>
            <a:rPr lang="en-GB"/>
            <a:t>Objective</a:t>
          </a:r>
        </a:p>
      </dgm:t>
    </dgm:pt>
    <dgm:pt modelId="{01278E31-B454-6446-8632-676CD7DCD4F2}" type="parTrans" cxnId="{227E1730-5444-2D42-B4B3-0D82CCC96CD9}">
      <dgm:prSet/>
      <dgm:spPr/>
      <dgm:t>
        <a:bodyPr/>
        <a:lstStyle/>
        <a:p>
          <a:endParaRPr lang="en-GB"/>
        </a:p>
      </dgm:t>
    </dgm:pt>
    <dgm:pt modelId="{5CFA195B-25DE-0A4C-BDBA-13C75231675E}" type="sibTrans" cxnId="{227E1730-5444-2D42-B4B3-0D82CCC96CD9}">
      <dgm:prSet/>
      <dgm:spPr/>
      <dgm:t>
        <a:bodyPr/>
        <a:lstStyle/>
        <a:p>
          <a:endParaRPr lang="en-GB"/>
        </a:p>
      </dgm:t>
    </dgm:pt>
    <dgm:pt modelId="{C5BF1DA9-092C-AA4B-9CD2-D3262201737C}">
      <dgm:prSet phldrT="[Text]"/>
      <dgm:spPr/>
      <dgm:t>
        <a:bodyPr/>
        <a:lstStyle/>
        <a:p>
          <a:r>
            <a:rPr lang="en-GB"/>
            <a:t>Problem</a:t>
          </a:r>
        </a:p>
      </dgm:t>
    </dgm:pt>
    <dgm:pt modelId="{BD36232D-475F-7B4D-BB9C-28787738E1D9}" type="parTrans" cxnId="{2B1C4981-82CE-E14F-834E-1CD9F84DA59B}">
      <dgm:prSet/>
      <dgm:spPr/>
      <dgm:t>
        <a:bodyPr/>
        <a:lstStyle/>
        <a:p>
          <a:endParaRPr lang="en-GB"/>
        </a:p>
      </dgm:t>
    </dgm:pt>
    <dgm:pt modelId="{6402956D-FEC1-4342-AFD6-6262713AD252}" type="sibTrans" cxnId="{2B1C4981-82CE-E14F-834E-1CD9F84DA59B}">
      <dgm:prSet/>
      <dgm:spPr/>
      <dgm:t>
        <a:bodyPr/>
        <a:lstStyle/>
        <a:p>
          <a:endParaRPr lang="en-GB"/>
        </a:p>
      </dgm:t>
    </dgm:pt>
    <dgm:pt modelId="{9F8B3564-AAAB-D34B-A4AC-13B241A87CAA}">
      <dgm:prSet custT="1"/>
      <dgm:spPr/>
      <dgm:t>
        <a:bodyPr/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GB" sz="1400" b="0" i="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analyze past sales patterns predict future sales performance</a:t>
          </a:r>
        </a:p>
      </dgm:t>
    </dgm:pt>
    <dgm:pt modelId="{1ED7F3A0-2F17-C045-B57E-F052421C1225}" type="parTrans" cxnId="{6C74A554-604E-154C-B31A-858BA58039A7}">
      <dgm:prSet/>
      <dgm:spPr/>
      <dgm:t>
        <a:bodyPr/>
        <a:lstStyle/>
        <a:p>
          <a:endParaRPr lang="en-GB"/>
        </a:p>
      </dgm:t>
    </dgm:pt>
    <dgm:pt modelId="{4588238C-D08B-D446-A233-FE85B1ECC7E9}" type="sibTrans" cxnId="{6C74A554-604E-154C-B31A-858BA58039A7}">
      <dgm:prSet/>
      <dgm:spPr/>
      <dgm:t>
        <a:bodyPr/>
        <a:lstStyle/>
        <a:p>
          <a:endParaRPr lang="en-GB"/>
        </a:p>
      </dgm:t>
    </dgm:pt>
    <dgm:pt modelId="{06FC472F-409C-FD43-B35D-807BB0084FC0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IN" b="0" i="0"/>
            <a:t>Develop a model to forecast weekly sales considering factors such as:</a:t>
          </a:r>
          <a:endParaRPr lang="en-GB"/>
        </a:p>
      </dgm:t>
    </dgm:pt>
    <dgm:pt modelId="{4EC455F6-FB04-F84D-A6A5-389A8168F890}" type="parTrans" cxnId="{CC2D84AA-9DD7-A541-80D4-122F7DFA93E3}">
      <dgm:prSet/>
      <dgm:spPr/>
      <dgm:t>
        <a:bodyPr/>
        <a:lstStyle/>
        <a:p>
          <a:endParaRPr lang="en-GB"/>
        </a:p>
      </dgm:t>
    </dgm:pt>
    <dgm:pt modelId="{0EB05089-6FAB-AA4F-98A8-EEC2DB9CC33A}" type="sibTrans" cxnId="{CC2D84AA-9DD7-A541-80D4-122F7DFA93E3}">
      <dgm:prSet/>
      <dgm:spPr/>
      <dgm:t>
        <a:bodyPr/>
        <a:lstStyle/>
        <a:p>
          <a:endParaRPr lang="en-GB"/>
        </a:p>
      </dgm:t>
    </dgm:pt>
    <dgm:pt modelId="{2EC893E4-D384-FB44-8E6A-FA057B135FB1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IN" b="0" i="0"/>
            <a:t>Seasonality</a:t>
          </a:r>
        </a:p>
      </dgm:t>
    </dgm:pt>
    <dgm:pt modelId="{B5979D51-FD88-AB49-BF77-9D39A7094D89}" type="parTrans" cxnId="{F4065182-501E-3A46-BFBA-5243BC2C6D04}">
      <dgm:prSet/>
      <dgm:spPr/>
      <dgm:t>
        <a:bodyPr/>
        <a:lstStyle/>
        <a:p>
          <a:endParaRPr lang="en-GB"/>
        </a:p>
      </dgm:t>
    </dgm:pt>
    <dgm:pt modelId="{1826D305-97CF-5E48-B35F-D12C8FEBE589}" type="sibTrans" cxnId="{F4065182-501E-3A46-BFBA-5243BC2C6D04}">
      <dgm:prSet/>
      <dgm:spPr/>
      <dgm:t>
        <a:bodyPr/>
        <a:lstStyle/>
        <a:p>
          <a:endParaRPr lang="en-GB"/>
        </a:p>
      </dgm:t>
    </dgm:pt>
    <dgm:pt modelId="{DC6F5909-39D9-5F45-A98C-BE0C0DC4C96D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IN" b="0" i="0"/>
            <a:t>Holidays</a:t>
          </a:r>
        </a:p>
      </dgm:t>
    </dgm:pt>
    <dgm:pt modelId="{54DCA08D-DC65-D246-976D-9BD2CB247389}" type="parTrans" cxnId="{26559766-2A12-9F42-AB5D-542AF4A791A1}">
      <dgm:prSet/>
      <dgm:spPr/>
      <dgm:t>
        <a:bodyPr/>
        <a:lstStyle/>
        <a:p>
          <a:endParaRPr lang="en-GB"/>
        </a:p>
      </dgm:t>
    </dgm:pt>
    <dgm:pt modelId="{E3F0963A-AB2D-8E42-9BF6-3A790F70BAFF}" type="sibTrans" cxnId="{26559766-2A12-9F42-AB5D-542AF4A791A1}">
      <dgm:prSet/>
      <dgm:spPr/>
      <dgm:t>
        <a:bodyPr/>
        <a:lstStyle/>
        <a:p>
          <a:endParaRPr lang="en-GB"/>
        </a:p>
      </dgm:t>
    </dgm:pt>
    <dgm:pt modelId="{E36C1E01-9FA8-0B4A-B4B1-C9FBEF74CFF2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IN" b="0" i="0"/>
            <a:t>Promotional events</a:t>
          </a:r>
        </a:p>
      </dgm:t>
    </dgm:pt>
    <dgm:pt modelId="{645CBF11-67D7-2846-AE07-DC129DE8D8FF}" type="parTrans" cxnId="{D12603E1-1A86-A64E-B49A-8A9B144F7251}">
      <dgm:prSet/>
      <dgm:spPr/>
      <dgm:t>
        <a:bodyPr/>
        <a:lstStyle/>
        <a:p>
          <a:endParaRPr lang="en-GB"/>
        </a:p>
      </dgm:t>
    </dgm:pt>
    <dgm:pt modelId="{398A030E-6CDE-9545-9967-0173B2496079}" type="sibTrans" cxnId="{D12603E1-1A86-A64E-B49A-8A9B144F7251}">
      <dgm:prSet/>
      <dgm:spPr/>
      <dgm:t>
        <a:bodyPr/>
        <a:lstStyle/>
        <a:p>
          <a:endParaRPr lang="en-GB"/>
        </a:p>
      </dgm:t>
    </dgm:pt>
    <dgm:pt modelId="{CDF22960-6AF4-0C40-8639-FEDF69BCA84C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IN" b="0" i="0"/>
            <a:t>Economic conditions</a:t>
          </a:r>
        </a:p>
      </dgm:t>
    </dgm:pt>
    <dgm:pt modelId="{EF498A7E-6C42-934F-A8EB-0F7B291F878A}" type="parTrans" cxnId="{D23C51F6-8A7E-BD4D-BFF9-255F4154D0CE}">
      <dgm:prSet/>
      <dgm:spPr/>
      <dgm:t>
        <a:bodyPr/>
        <a:lstStyle/>
        <a:p>
          <a:endParaRPr lang="en-GB"/>
        </a:p>
      </dgm:t>
    </dgm:pt>
    <dgm:pt modelId="{3232BA3D-8227-1249-9576-29D537D6923C}" type="sibTrans" cxnId="{D23C51F6-8A7E-BD4D-BFF9-255F4154D0CE}">
      <dgm:prSet/>
      <dgm:spPr/>
      <dgm:t>
        <a:bodyPr/>
        <a:lstStyle/>
        <a:p>
          <a:endParaRPr lang="en-GB"/>
        </a:p>
      </dgm:t>
    </dgm:pt>
    <dgm:pt modelId="{B29A603B-56D8-E84B-A3F2-5EBE7C2F82D3}">
      <dgm:prSet phldrT="[Text]"/>
      <dgm:spPr/>
      <dgm:t>
        <a:bodyPr/>
        <a:lstStyle/>
        <a:p>
          <a:r>
            <a:rPr lang="en-GB"/>
            <a:t>Importance</a:t>
          </a:r>
        </a:p>
      </dgm:t>
    </dgm:pt>
    <dgm:pt modelId="{EBD9DB5B-F5D0-0641-94EB-C338468DA0DC}" type="sibTrans" cxnId="{086F7703-F73A-E646-813A-A63C0CD4FAC4}">
      <dgm:prSet/>
      <dgm:spPr/>
      <dgm:t>
        <a:bodyPr/>
        <a:lstStyle/>
        <a:p>
          <a:endParaRPr lang="en-GB"/>
        </a:p>
      </dgm:t>
    </dgm:pt>
    <dgm:pt modelId="{D5EC2C16-AF8B-C64A-B0C3-A065E48D8295}" type="parTrans" cxnId="{086F7703-F73A-E646-813A-A63C0CD4FAC4}">
      <dgm:prSet/>
      <dgm:spPr/>
      <dgm:t>
        <a:bodyPr/>
        <a:lstStyle/>
        <a:p>
          <a:endParaRPr lang="en-GB"/>
        </a:p>
      </dgm:t>
    </dgm:pt>
    <dgm:pt modelId="{49CCF830-2FAE-1C4F-BB0D-0E70D955906D}">
      <dgm:prSet/>
      <dgm:spPr/>
      <dgm:t>
        <a:bodyPr/>
        <a:lstStyle/>
        <a:p>
          <a:endParaRPr lang="en-GB"/>
        </a:p>
      </dgm:t>
    </dgm:pt>
    <dgm:pt modelId="{85DD2634-0089-314B-B3CD-5BC392031965}" type="parTrans" cxnId="{3A881366-5922-B84B-B11F-7F60DC835440}">
      <dgm:prSet/>
      <dgm:spPr/>
      <dgm:t>
        <a:bodyPr/>
        <a:lstStyle/>
        <a:p>
          <a:endParaRPr lang="en-GB"/>
        </a:p>
      </dgm:t>
    </dgm:pt>
    <dgm:pt modelId="{A070F8D8-3DFB-3A4C-9F6D-3C9EF3DA9EAF}" type="sibTrans" cxnId="{3A881366-5922-B84B-B11F-7F60DC835440}">
      <dgm:prSet/>
      <dgm:spPr/>
      <dgm:t>
        <a:bodyPr/>
        <a:lstStyle/>
        <a:p>
          <a:endParaRPr lang="en-GB"/>
        </a:p>
      </dgm:t>
    </dgm:pt>
    <dgm:pt modelId="{F4622C2B-7D35-9749-8490-454534D9E0AE}">
      <dgm:prSet/>
      <dgm:spPr/>
      <dgm:t>
        <a:bodyPr/>
        <a:lstStyle/>
        <a:p>
          <a:r>
            <a:rPr lang="en-GB"/>
            <a:t>Accurate sales forecasting enables efficient inventory management, targeted marketing campaigns, and informed decision-making for sustained business growth</a:t>
          </a:r>
        </a:p>
      </dgm:t>
    </dgm:pt>
    <dgm:pt modelId="{9008C5E9-F985-3844-B32D-150C5E53016B}" type="parTrans" cxnId="{767D8ED4-6C7D-C04D-B26A-5DCF91B5FD29}">
      <dgm:prSet/>
      <dgm:spPr/>
      <dgm:t>
        <a:bodyPr/>
        <a:lstStyle/>
        <a:p>
          <a:endParaRPr lang="en-GB"/>
        </a:p>
      </dgm:t>
    </dgm:pt>
    <dgm:pt modelId="{946BC10B-F123-4941-8E99-232E38C91D4F}" type="sibTrans" cxnId="{767D8ED4-6C7D-C04D-B26A-5DCF91B5FD29}">
      <dgm:prSet/>
      <dgm:spPr/>
      <dgm:t>
        <a:bodyPr/>
        <a:lstStyle/>
        <a:p>
          <a:endParaRPr lang="en-GB"/>
        </a:p>
      </dgm:t>
    </dgm:pt>
    <dgm:pt modelId="{D2AD4D13-C235-744B-9972-082348356977}" type="pres">
      <dgm:prSet presAssocID="{C7D6C5B1-FE4E-8A43-84A0-A9BFE41528EE}" presName="diagram" presStyleCnt="0">
        <dgm:presLayoutVars>
          <dgm:dir/>
          <dgm:animLvl val="lvl"/>
          <dgm:resizeHandles val="exact"/>
        </dgm:presLayoutVars>
      </dgm:prSet>
      <dgm:spPr/>
    </dgm:pt>
    <dgm:pt modelId="{97018397-4ABF-9A4C-BD4A-EA14FA913A30}" type="pres">
      <dgm:prSet presAssocID="{62EB098A-7108-0B43-9EC6-915A25C7F455}" presName="compNode" presStyleCnt="0"/>
      <dgm:spPr/>
    </dgm:pt>
    <dgm:pt modelId="{D482F0F5-E24B-EB42-98DC-7A30A1DDE75B}" type="pres">
      <dgm:prSet presAssocID="{62EB098A-7108-0B43-9EC6-915A25C7F455}" presName="childRect" presStyleLbl="bgAcc1" presStyleIdx="0" presStyleCnt="3">
        <dgm:presLayoutVars>
          <dgm:bulletEnabled val="1"/>
        </dgm:presLayoutVars>
      </dgm:prSet>
      <dgm:spPr/>
    </dgm:pt>
    <dgm:pt modelId="{27DF6074-9DB8-B645-8031-5232B652DA7E}" type="pres">
      <dgm:prSet presAssocID="{62EB098A-7108-0B43-9EC6-915A25C7F455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19F4337D-8B07-D242-B27A-39BC17EA25FF}" type="pres">
      <dgm:prSet presAssocID="{62EB098A-7108-0B43-9EC6-915A25C7F455}" presName="parentRect" presStyleLbl="alignNode1" presStyleIdx="0" presStyleCnt="3"/>
      <dgm:spPr/>
    </dgm:pt>
    <dgm:pt modelId="{F441A828-5C94-D64B-A1D5-8B459C6964B9}" type="pres">
      <dgm:prSet presAssocID="{62EB098A-7108-0B43-9EC6-915A25C7F455}" presName="adorn" presStyleLbl="fgAccFollow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rget"/>
        </a:ext>
      </dgm:extLst>
    </dgm:pt>
    <dgm:pt modelId="{5BB5DC61-8AB7-A541-981A-8E5B51004BA3}" type="pres">
      <dgm:prSet presAssocID="{5CFA195B-25DE-0A4C-BDBA-13C75231675E}" presName="sibTrans" presStyleLbl="sibTrans2D1" presStyleIdx="0" presStyleCnt="0"/>
      <dgm:spPr/>
    </dgm:pt>
    <dgm:pt modelId="{05D7E9D1-C5CA-844A-BBF2-31CDDDA3B716}" type="pres">
      <dgm:prSet presAssocID="{C5BF1DA9-092C-AA4B-9CD2-D3262201737C}" presName="compNode" presStyleCnt="0"/>
      <dgm:spPr/>
    </dgm:pt>
    <dgm:pt modelId="{2B0C646F-DD6D-8048-BAB5-7D62911B00B1}" type="pres">
      <dgm:prSet presAssocID="{C5BF1DA9-092C-AA4B-9CD2-D3262201737C}" presName="childRect" presStyleLbl="bgAcc1" presStyleIdx="1" presStyleCnt="3">
        <dgm:presLayoutVars>
          <dgm:bulletEnabled val="1"/>
        </dgm:presLayoutVars>
      </dgm:prSet>
      <dgm:spPr/>
    </dgm:pt>
    <dgm:pt modelId="{85F98813-DAFA-8D4A-AB82-B50F5F676DAA}" type="pres">
      <dgm:prSet presAssocID="{C5BF1DA9-092C-AA4B-9CD2-D3262201737C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1AD59F2C-FCAD-3941-8D9E-2176327F4C6D}" type="pres">
      <dgm:prSet presAssocID="{C5BF1DA9-092C-AA4B-9CD2-D3262201737C}" presName="parentRect" presStyleLbl="alignNode1" presStyleIdx="1" presStyleCnt="3"/>
      <dgm:spPr/>
    </dgm:pt>
    <dgm:pt modelId="{0E642053-D548-1649-89BA-C3557189C8D1}" type="pres">
      <dgm:prSet presAssocID="{C5BF1DA9-092C-AA4B-9CD2-D3262201737C}" presName="adorn" presStyleLbl="fgAccFollowNod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Question mark"/>
        </a:ext>
      </dgm:extLst>
    </dgm:pt>
    <dgm:pt modelId="{7192F674-60B6-4C4A-B50E-1AC565E9D8DB}" type="pres">
      <dgm:prSet presAssocID="{6402956D-FEC1-4342-AFD6-6262713AD252}" presName="sibTrans" presStyleLbl="sibTrans2D1" presStyleIdx="0" presStyleCnt="0"/>
      <dgm:spPr/>
    </dgm:pt>
    <dgm:pt modelId="{1B3DEC58-643F-CF45-8294-523988DE3B53}" type="pres">
      <dgm:prSet presAssocID="{B29A603B-56D8-E84B-A3F2-5EBE7C2F82D3}" presName="compNode" presStyleCnt="0"/>
      <dgm:spPr/>
    </dgm:pt>
    <dgm:pt modelId="{3589FA03-147A-E34D-A4E8-EBBB4DABDB0C}" type="pres">
      <dgm:prSet presAssocID="{B29A603B-56D8-E84B-A3F2-5EBE7C2F82D3}" presName="childRect" presStyleLbl="bgAcc1" presStyleIdx="2" presStyleCnt="3">
        <dgm:presLayoutVars>
          <dgm:bulletEnabled val="1"/>
        </dgm:presLayoutVars>
      </dgm:prSet>
      <dgm:spPr/>
    </dgm:pt>
    <dgm:pt modelId="{2A88C6C2-A834-F745-AD16-FF24F480CEA1}" type="pres">
      <dgm:prSet presAssocID="{B29A603B-56D8-E84B-A3F2-5EBE7C2F82D3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938AF5EB-B0E2-2D47-9355-2700F772DF27}" type="pres">
      <dgm:prSet presAssocID="{B29A603B-56D8-E84B-A3F2-5EBE7C2F82D3}" presName="parentRect" presStyleLbl="alignNode1" presStyleIdx="2" presStyleCnt="3"/>
      <dgm:spPr/>
    </dgm:pt>
    <dgm:pt modelId="{75DE8EBC-CAA2-B14A-B557-5D9F1350F442}" type="pres">
      <dgm:prSet presAssocID="{B29A603B-56D8-E84B-A3F2-5EBE7C2F82D3}" presName="adorn" presStyleLbl="fgAccFollowNod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esentation with checklist"/>
        </a:ext>
      </dgm:extLst>
    </dgm:pt>
  </dgm:ptLst>
  <dgm:cxnLst>
    <dgm:cxn modelId="{086F7703-F73A-E646-813A-A63C0CD4FAC4}" srcId="{C7D6C5B1-FE4E-8A43-84A0-A9BFE41528EE}" destId="{B29A603B-56D8-E84B-A3F2-5EBE7C2F82D3}" srcOrd="2" destOrd="0" parTransId="{D5EC2C16-AF8B-C64A-B0C3-A065E48D8295}" sibTransId="{EBD9DB5B-F5D0-0641-94EB-C338468DA0DC}"/>
    <dgm:cxn modelId="{2F04E21A-B8E2-5941-AB44-C5ADC6150A1B}" type="presOf" srcId="{B29A603B-56D8-E84B-A3F2-5EBE7C2F82D3}" destId="{938AF5EB-B0E2-2D47-9355-2700F772DF27}" srcOrd="1" destOrd="0" presId="urn:microsoft.com/office/officeart/2005/8/layout/bList2"/>
    <dgm:cxn modelId="{55C43F20-A853-5149-9CC1-3E2804C68271}" type="presOf" srcId="{9F8B3564-AAAB-D34B-A4AC-13B241A87CAA}" destId="{D482F0F5-E24B-EB42-98DC-7A30A1DDE75B}" srcOrd="0" destOrd="0" presId="urn:microsoft.com/office/officeart/2005/8/layout/bList2"/>
    <dgm:cxn modelId="{F3CEDB24-8988-0046-9B00-605C646689ED}" type="presOf" srcId="{CDF22960-6AF4-0C40-8639-FEDF69BCA84C}" destId="{2B0C646F-DD6D-8048-BAB5-7D62911B00B1}" srcOrd="0" destOrd="4" presId="urn:microsoft.com/office/officeart/2005/8/layout/bList2"/>
    <dgm:cxn modelId="{227E1730-5444-2D42-B4B3-0D82CCC96CD9}" srcId="{C7D6C5B1-FE4E-8A43-84A0-A9BFE41528EE}" destId="{62EB098A-7108-0B43-9EC6-915A25C7F455}" srcOrd="0" destOrd="0" parTransId="{01278E31-B454-6446-8632-676CD7DCD4F2}" sibTransId="{5CFA195B-25DE-0A4C-BDBA-13C75231675E}"/>
    <dgm:cxn modelId="{283CC838-7958-F44B-AC80-E58402D52741}" type="presOf" srcId="{C7D6C5B1-FE4E-8A43-84A0-A9BFE41528EE}" destId="{D2AD4D13-C235-744B-9972-082348356977}" srcOrd="0" destOrd="0" presId="urn:microsoft.com/office/officeart/2005/8/layout/bList2"/>
    <dgm:cxn modelId="{3A881366-5922-B84B-B11F-7F60DC835440}" srcId="{B29A603B-56D8-E84B-A3F2-5EBE7C2F82D3}" destId="{49CCF830-2FAE-1C4F-BB0D-0E70D955906D}" srcOrd="0" destOrd="0" parTransId="{85DD2634-0089-314B-B3CD-5BC392031965}" sibTransId="{A070F8D8-3DFB-3A4C-9F6D-3C9EF3DA9EAF}"/>
    <dgm:cxn modelId="{26559766-2A12-9F42-AB5D-542AF4A791A1}" srcId="{06FC472F-409C-FD43-B35D-807BB0084FC0}" destId="{DC6F5909-39D9-5F45-A98C-BE0C0DC4C96D}" srcOrd="1" destOrd="0" parTransId="{54DCA08D-DC65-D246-976D-9BD2CB247389}" sibTransId="{E3F0963A-AB2D-8E42-9BF6-3A790F70BAFF}"/>
    <dgm:cxn modelId="{3142DA68-460C-9143-BCC0-EA127CC9BF01}" type="presOf" srcId="{2EC893E4-D384-FB44-8E6A-FA057B135FB1}" destId="{2B0C646F-DD6D-8048-BAB5-7D62911B00B1}" srcOrd="0" destOrd="1" presId="urn:microsoft.com/office/officeart/2005/8/layout/bList2"/>
    <dgm:cxn modelId="{2EE94F4C-0991-D946-9A4E-526766A34C63}" type="presOf" srcId="{49CCF830-2FAE-1C4F-BB0D-0E70D955906D}" destId="{3589FA03-147A-E34D-A4E8-EBBB4DABDB0C}" srcOrd="0" destOrd="0" presId="urn:microsoft.com/office/officeart/2005/8/layout/bList2"/>
    <dgm:cxn modelId="{DD534452-C02D-0D4B-88E4-FAE8291A4DD2}" type="presOf" srcId="{C5BF1DA9-092C-AA4B-9CD2-D3262201737C}" destId="{1AD59F2C-FCAD-3941-8D9E-2176327F4C6D}" srcOrd="1" destOrd="0" presId="urn:microsoft.com/office/officeart/2005/8/layout/bList2"/>
    <dgm:cxn modelId="{6C74A554-604E-154C-B31A-858BA58039A7}" srcId="{62EB098A-7108-0B43-9EC6-915A25C7F455}" destId="{9F8B3564-AAAB-D34B-A4AC-13B241A87CAA}" srcOrd="0" destOrd="0" parTransId="{1ED7F3A0-2F17-C045-B57E-F052421C1225}" sibTransId="{4588238C-D08B-D446-A233-FE85B1ECC7E9}"/>
    <dgm:cxn modelId="{058E7675-2D95-C544-8951-4D988994928C}" type="presOf" srcId="{62EB098A-7108-0B43-9EC6-915A25C7F455}" destId="{19F4337D-8B07-D242-B27A-39BC17EA25FF}" srcOrd="1" destOrd="0" presId="urn:microsoft.com/office/officeart/2005/8/layout/bList2"/>
    <dgm:cxn modelId="{415B2A57-1228-A049-BC65-25B33CCE5F20}" type="presOf" srcId="{6402956D-FEC1-4342-AFD6-6262713AD252}" destId="{7192F674-60B6-4C4A-B50E-1AC565E9D8DB}" srcOrd="0" destOrd="0" presId="urn:microsoft.com/office/officeart/2005/8/layout/bList2"/>
    <dgm:cxn modelId="{2B1C4981-82CE-E14F-834E-1CD9F84DA59B}" srcId="{C7D6C5B1-FE4E-8A43-84A0-A9BFE41528EE}" destId="{C5BF1DA9-092C-AA4B-9CD2-D3262201737C}" srcOrd="1" destOrd="0" parTransId="{BD36232D-475F-7B4D-BB9C-28787738E1D9}" sibTransId="{6402956D-FEC1-4342-AFD6-6262713AD252}"/>
    <dgm:cxn modelId="{F4065182-501E-3A46-BFBA-5243BC2C6D04}" srcId="{06FC472F-409C-FD43-B35D-807BB0084FC0}" destId="{2EC893E4-D384-FB44-8E6A-FA057B135FB1}" srcOrd="0" destOrd="0" parTransId="{B5979D51-FD88-AB49-BF77-9D39A7094D89}" sibTransId="{1826D305-97CF-5E48-B35F-D12C8FEBE589}"/>
    <dgm:cxn modelId="{4C4257A0-D700-FE43-9161-47EDDAA0E860}" type="presOf" srcId="{06FC472F-409C-FD43-B35D-807BB0084FC0}" destId="{2B0C646F-DD6D-8048-BAB5-7D62911B00B1}" srcOrd="0" destOrd="0" presId="urn:microsoft.com/office/officeart/2005/8/layout/bList2"/>
    <dgm:cxn modelId="{CC2D84AA-9DD7-A541-80D4-122F7DFA93E3}" srcId="{C5BF1DA9-092C-AA4B-9CD2-D3262201737C}" destId="{06FC472F-409C-FD43-B35D-807BB0084FC0}" srcOrd="0" destOrd="0" parTransId="{4EC455F6-FB04-F84D-A6A5-389A8168F890}" sibTransId="{0EB05089-6FAB-AA4F-98A8-EEC2DB9CC33A}"/>
    <dgm:cxn modelId="{051B4BBF-ECCA-0A4E-BBF7-929563D6B200}" type="presOf" srcId="{F4622C2B-7D35-9749-8490-454534D9E0AE}" destId="{3589FA03-147A-E34D-A4E8-EBBB4DABDB0C}" srcOrd="0" destOrd="1" presId="urn:microsoft.com/office/officeart/2005/8/layout/bList2"/>
    <dgm:cxn modelId="{6C774FC9-3A7D-5048-8BBA-A4BA10C2AA8A}" type="presOf" srcId="{DC6F5909-39D9-5F45-A98C-BE0C0DC4C96D}" destId="{2B0C646F-DD6D-8048-BAB5-7D62911B00B1}" srcOrd="0" destOrd="2" presId="urn:microsoft.com/office/officeart/2005/8/layout/bList2"/>
    <dgm:cxn modelId="{767D8ED4-6C7D-C04D-B26A-5DCF91B5FD29}" srcId="{B29A603B-56D8-E84B-A3F2-5EBE7C2F82D3}" destId="{F4622C2B-7D35-9749-8490-454534D9E0AE}" srcOrd="1" destOrd="0" parTransId="{9008C5E9-F985-3844-B32D-150C5E53016B}" sibTransId="{946BC10B-F123-4941-8E99-232E38C91D4F}"/>
    <dgm:cxn modelId="{D12603E1-1A86-A64E-B49A-8A9B144F7251}" srcId="{06FC472F-409C-FD43-B35D-807BB0084FC0}" destId="{E36C1E01-9FA8-0B4A-B4B1-C9FBEF74CFF2}" srcOrd="2" destOrd="0" parTransId="{645CBF11-67D7-2846-AE07-DC129DE8D8FF}" sibTransId="{398A030E-6CDE-9545-9967-0173B2496079}"/>
    <dgm:cxn modelId="{F7749CE3-7906-0143-B3DC-AB81C842C746}" type="presOf" srcId="{E36C1E01-9FA8-0B4A-B4B1-C9FBEF74CFF2}" destId="{2B0C646F-DD6D-8048-BAB5-7D62911B00B1}" srcOrd="0" destOrd="3" presId="urn:microsoft.com/office/officeart/2005/8/layout/bList2"/>
    <dgm:cxn modelId="{54D59BE8-F832-6140-973D-06E5223E3F68}" type="presOf" srcId="{5CFA195B-25DE-0A4C-BDBA-13C75231675E}" destId="{5BB5DC61-8AB7-A541-981A-8E5B51004BA3}" srcOrd="0" destOrd="0" presId="urn:microsoft.com/office/officeart/2005/8/layout/bList2"/>
    <dgm:cxn modelId="{DB64AAEB-FF02-554B-BDE8-82EB88B00636}" type="presOf" srcId="{C5BF1DA9-092C-AA4B-9CD2-D3262201737C}" destId="{85F98813-DAFA-8D4A-AB82-B50F5F676DAA}" srcOrd="0" destOrd="0" presId="urn:microsoft.com/office/officeart/2005/8/layout/bList2"/>
    <dgm:cxn modelId="{575144F3-635B-C746-BA2D-778062705392}" type="presOf" srcId="{62EB098A-7108-0B43-9EC6-915A25C7F455}" destId="{27DF6074-9DB8-B645-8031-5232B652DA7E}" srcOrd="0" destOrd="0" presId="urn:microsoft.com/office/officeart/2005/8/layout/bList2"/>
    <dgm:cxn modelId="{D23C51F6-8A7E-BD4D-BFF9-255F4154D0CE}" srcId="{06FC472F-409C-FD43-B35D-807BB0084FC0}" destId="{CDF22960-6AF4-0C40-8639-FEDF69BCA84C}" srcOrd="3" destOrd="0" parTransId="{EF498A7E-6C42-934F-A8EB-0F7B291F878A}" sibTransId="{3232BA3D-8227-1249-9576-29D537D6923C}"/>
    <dgm:cxn modelId="{17DCACFA-5722-D044-872E-304718EE958A}" type="presOf" srcId="{B29A603B-56D8-E84B-A3F2-5EBE7C2F82D3}" destId="{2A88C6C2-A834-F745-AD16-FF24F480CEA1}" srcOrd="0" destOrd="0" presId="urn:microsoft.com/office/officeart/2005/8/layout/bList2"/>
    <dgm:cxn modelId="{F04743F9-072A-DA4C-902C-E8FD05A92FB0}" type="presParOf" srcId="{D2AD4D13-C235-744B-9972-082348356977}" destId="{97018397-4ABF-9A4C-BD4A-EA14FA913A30}" srcOrd="0" destOrd="0" presId="urn:microsoft.com/office/officeart/2005/8/layout/bList2"/>
    <dgm:cxn modelId="{21C085ED-1F22-7041-9ECF-19F5C8C6229A}" type="presParOf" srcId="{97018397-4ABF-9A4C-BD4A-EA14FA913A30}" destId="{D482F0F5-E24B-EB42-98DC-7A30A1DDE75B}" srcOrd="0" destOrd="0" presId="urn:microsoft.com/office/officeart/2005/8/layout/bList2"/>
    <dgm:cxn modelId="{1B2B5CAE-21DE-344B-8DA6-8B573C9D0FE3}" type="presParOf" srcId="{97018397-4ABF-9A4C-BD4A-EA14FA913A30}" destId="{27DF6074-9DB8-B645-8031-5232B652DA7E}" srcOrd="1" destOrd="0" presId="urn:microsoft.com/office/officeart/2005/8/layout/bList2"/>
    <dgm:cxn modelId="{C0AB89D0-DCC0-6D4A-8F30-7E4A699DC1DD}" type="presParOf" srcId="{97018397-4ABF-9A4C-BD4A-EA14FA913A30}" destId="{19F4337D-8B07-D242-B27A-39BC17EA25FF}" srcOrd="2" destOrd="0" presId="urn:microsoft.com/office/officeart/2005/8/layout/bList2"/>
    <dgm:cxn modelId="{F1E1382F-98AC-7F42-982A-DAB4A3FE44E6}" type="presParOf" srcId="{97018397-4ABF-9A4C-BD4A-EA14FA913A30}" destId="{F441A828-5C94-D64B-A1D5-8B459C6964B9}" srcOrd="3" destOrd="0" presId="urn:microsoft.com/office/officeart/2005/8/layout/bList2"/>
    <dgm:cxn modelId="{44934AEA-E357-184A-B33B-349AFEC5628F}" type="presParOf" srcId="{D2AD4D13-C235-744B-9972-082348356977}" destId="{5BB5DC61-8AB7-A541-981A-8E5B51004BA3}" srcOrd="1" destOrd="0" presId="urn:microsoft.com/office/officeart/2005/8/layout/bList2"/>
    <dgm:cxn modelId="{1F43E938-B65B-FE40-B4E9-3713ECD85D8C}" type="presParOf" srcId="{D2AD4D13-C235-744B-9972-082348356977}" destId="{05D7E9D1-C5CA-844A-BBF2-31CDDDA3B716}" srcOrd="2" destOrd="0" presId="urn:microsoft.com/office/officeart/2005/8/layout/bList2"/>
    <dgm:cxn modelId="{E65F85B4-823D-DE4C-A4CE-24A883FE6134}" type="presParOf" srcId="{05D7E9D1-C5CA-844A-BBF2-31CDDDA3B716}" destId="{2B0C646F-DD6D-8048-BAB5-7D62911B00B1}" srcOrd="0" destOrd="0" presId="urn:microsoft.com/office/officeart/2005/8/layout/bList2"/>
    <dgm:cxn modelId="{2098AC25-9460-F742-94FE-9C7B3267F7FE}" type="presParOf" srcId="{05D7E9D1-C5CA-844A-BBF2-31CDDDA3B716}" destId="{85F98813-DAFA-8D4A-AB82-B50F5F676DAA}" srcOrd="1" destOrd="0" presId="urn:microsoft.com/office/officeart/2005/8/layout/bList2"/>
    <dgm:cxn modelId="{C57F3AAE-DEB3-E44C-8D54-E9D986FFDE72}" type="presParOf" srcId="{05D7E9D1-C5CA-844A-BBF2-31CDDDA3B716}" destId="{1AD59F2C-FCAD-3941-8D9E-2176327F4C6D}" srcOrd="2" destOrd="0" presId="urn:microsoft.com/office/officeart/2005/8/layout/bList2"/>
    <dgm:cxn modelId="{5F3E5C0A-0BAD-E049-A313-AA9D512B6DFD}" type="presParOf" srcId="{05D7E9D1-C5CA-844A-BBF2-31CDDDA3B716}" destId="{0E642053-D548-1649-89BA-C3557189C8D1}" srcOrd="3" destOrd="0" presId="urn:microsoft.com/office/officeart/2005/8/layout/bList2"/>
    <dgm:cxn modelId="{E2828F0F-67DF-A14B-AAA0-4B0BE0B6C1E3}" type="presParOf" srcId="{D2AD4D13-C235-744B-9972-082348356977}" destId="{7192F674-60B6-4C4A-B50E-1AC565E9D8DB}" srcOrd="3" destOrd="0" presId="urn:microsoft.com/office/officeart/2005/8/layout/bList2"/>
    <dgm:cxn modelId="{BB179AD1-68CD-7440-848D-614B80C01E12}" type="presParOf" srcId="{D2AD4D13-C235-744B-9972-082348356977}" destId="{1B3DEC58-643F-CF45-8294-523988DE3B53}" srcOrd="4" destOrd="0" presId="urn:microsoft.com/office/officeart/2005/8/layout/bList2"/>
    <dgm:cxn modelId="{94A6CDB0-D6F0-7947-8E52-7B9B171510BD}" type="presParOf" srcId="{1B3DEC58-643F-CF45-8294-523988DE3B53}" destId="{3589FA03-147A-E34D-A4E8-EBBB4DABDB0C}" srcOrd="0" destOrd="0" presId="urn:microsoft.com/office/officeart/2005/8/layout/bList2"/>
    <dgm:cxn modelId="{5187266F-8898-B343-8507-0B8FF203ECC8}" type="presParOf" srcId="{1B3DEC58-643F-CF45-8294-523988DE3B53}" destId="{2A88C6C2-A834-F745-AD16-FF24F480CEA1}" srcOrd="1" destOrd="0" presId="urn:microsoft.com/office/officeart/2005/8/layout/bList2"/>
    <dgm:cxn modelId="{DACD92D1-3F1B-EE49-A1C6-1EAB12DC0DDB}" type="presParOf" srcId="{1B3DEC58-643F-CF45-8294-523988DE3B53}" destId="{938AF5EB-B0E2-2D47-9355-2700F772DF27}" srcOrd="2" destOrd="0" presId="urn:microsoft.com/office/officeart/2005/8/layout/bList2"/>
    <dgm:cxn modelId="{85825E30-58BC-7840-BE6A-95C9CF6BDD49}" type="presParOf" srcId="{1B3DEC58-643F-CF45-8294-523988DE3B53}" destId="{75DE8EBC-CAA2-B14A-B557-5D9F1350F442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82F0F5-E24B-EB42-98DC-7A30A1DDE75B}">
      <dsp:nvSpPr>
        <dsp:cNvPr id="0" name=""/>
        <dsp:cNvSpPr/>
      </dsp:nvSpPr>
      <dsp:spPr>
        <a:xfrm>
          <a:off x="6025" y="395937"/>
          <a:ext cx="2602586" cy="1942775"/>
        </a:xfrm>
        <a:prstGeom prst="round2SameRect">
          <a:avLst>
            <a:gd name="adj1" fmla="val 8000"/>
            <a:gd name="adj2" fmla="val 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53340" rIns="17780" bIns="1778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GB" sz="1400" b="0" i="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analyze past sales patterns predict future sales performance</a:t>
          </a:r>
        </a:p>
      </dsp:txBody>
      <dsp:txXfrm>
        <a:off x="51547" y="441459"/>
        <a:ext cx="2511542" cy="1897253"/>
      </dsp:txXfrm>
    </dsp:sp>
    <dsp:sp modelId="{19F4337D-8B07-D242-B27A-39BC17EA25FF}">
      <dsp:nvSpPr>
        <dsp:cNvPr id="0" name=""/>
        <dsp:cNvSpPr/>
      </dsp:nvSpPr>
      <dsp:spPr>
        <a:xfrm>
          <a:off x="6025" y="2338712"/>
          <a:ext cx="2602586" cy="835393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0" rIns="29210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/>
            <a:t>Objective</a:t>
          </a:r>
        </a:p>
      </dsp:txBody>
      <dsp:txXfrm>
        <a:off x="6025" y="2338712"/>
        <a:ext cx="1832807" cy="835393"/>
      </dsp:txXfrm>
    </dsp:sp>
    <dsp:sp modelId="{F441A828-5C94-D64B-A1D5-8B459C6964B9}">
      <dsp:nvSpPr>
        <dsp:cNvPr id="0" name=""/>
        <dsp:cNvSpPr/>
      </dsp:nvSpPr>
      <dsp:spPr>
        <a:xfrm>
          <a:off x="1912455" y="2471407"/>
          <a:ext cx="910905" cy="910905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rnd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0C646F-DD6D-8048-BAB5-7D62911B00B1}">
      <dsp:nvSpPr>
        <dsp:cNvPr id="0" name=""/>
        <dsp:cNvSpPr/>
      </dsp:nvSpPr>
      <dsp:spPr>
        <a:xfrm>
          <a:off x="3049032" y="395937"/>
          <a:ext cx="2602586" cy="1942775"/>
        </a:xfrm>
        <a:prstGeom prst="round2SameRect">
          <a:avLst>
            <a:gd name="adj1" fmla="val 8000"/>
            <a:gd name="adj2" fmla="val 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53340" rIns="17780" bIns="1778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IN" sz="1400" b="0" i="0" kern="1200"/>
            <a:t>Develop a model to forecast weekly sales considering factors such as:</a:t>
          </a:r>
          <a:endParaRPr lang="en-GB" sz="1400" kern="120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IN" sz="1400" b="0" i="0" kern="1200"/>
            <a:t>Seasonality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IN" sz="1400" b="0" i="0" kern="1200"/>
            <a:t>Holidays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IN" sz="1400" b="0" i="0" kern="1200"/>
            <a:t>Promotional events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IN" sz="1400" b="0" i="0" kern="1200"/>
            <a:t>Economic conditions</a:t>
          </a:r>
        </a:p>
      </dsp:txBody>
      <dsp:txXfrm>
        <a:off x="3094554" y="441459"/>
        <a:ext cx="2511542" cy="1897253"/>
      </dsp:txXfrm>
    </dsp:sp>
    <dsp:sp modelId="{1AD59F2C-FCAD-3941-8D9E-2176327F4C6D}">
      <dsp:nvSpPr>
        <dsp:cNvPr id="0" name=""/>
        <dsp:cNvSpPr/>
      </dsp:nvSpPr>
      <dsp:spPr>
        <a:xfrm>
          <a:off x="3049032" y="2338712"/>
          <a:ext cx="2602586" cy="835393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0" rIns="29210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/>
            <a:t>Problem</a:t>
          </a:r>
        </a:p>
      </dsp:txBody>
      <dsp:txXfrm>
        <a:off x="3049032" y="2338712"/>
        <a:ext cx="1832807" cy="835393"/>
      </dsp:txXfrm>
    </dsp:sp>
    <dsp:sp modelId="{0E642053-D548-1649-89BA-C3557189C8D1}">
      <dsp:nvSpPr>
        <dsp:cNvPr id="0" name=""/>
        <dsp:cNvSpPr/>
      </dsp:nvSpPr>
      <dsp:spPr>
        <a:xfrm>
          <a:off x="4955462" y="2471407"/>
          <a:ext cx="910905" cy="910905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rnd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89FA03-147A-E34D-A4E8-EBBB4DABDB0C}">
      <dsp:nvSpPr>
        <dsp:cNvPr id="0" name=""/>
        <dsp:cNvSpPr/>
      </dsp:nvSpPr>
      <dsp:spPr>
        <a:xfrm>
          <a:off x="6092038" y="395937"/>
          <a:ext cx="2602586" cy="1942775"/>
        </a:xfrm>
        <a:prstGeom prst="round2SameRect">
          <a:avLst>
            <a:gd name="adj1" fmla="val 8000"/>
            <a:gd name="adj2" fmla="val 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53340" rIns="17780" bIns="1778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GB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kern="1200"/>
            <a:t>Accurate sales forecasting enables efficient inventory management, targeted marketing campaigns, and informed decision-making for sustained business growth</a:t>
          </a:r>
        </a:p>
      </dsp:txBody>
      <dsp:txXfrm>
        <a:off x="6137560" y="441459"/>
        <a:ext cx="2511542" cy="1897253"/>
      </dsp:txXfrm>
    </dsp:sp>
    <dsp:sp modelId="{938AF5EB-B0E2-2D47-9355-2700F772DF27}">
      <dsp:nvSpPr>
        <dsp:cNvPr id="0" name=""/>
        <dsp:cNvSpPr/>
      </dsp:nvSpPr>
      <dsp:spPr>
        <a:xfrm>
          <a:off x="6092038" y="2338712"/>
          <a:ext cx="2602586" cy="835393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0" rIns="29210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/>
            <a:t>Importance</a:t>
          </a:r>
        </a:p>
      </dsp:txBody>
      <dsp:txXfrm>
        <a:off x="6092038" y="2338712"/>
        <a:ext cx="1832807" cy="835393"/>
      </dsp:txXfrm>
    </dsp:sp>
    <dsp:sp modelId="{75DE8EBC-CAA2-B14A-B557-5D9F1350F442}">
      <dsp:nvSpPr>
        <dsp:cNvPr id="0" name=""/>
        <dsp:cNvSpPr/>
      </dsp:nvSpPr>
      <dsp:spPr>
        <a:xfrm>
          <a:off x="7998469" y="2471407"/>
          <a:ext cx="910905" cy="910905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rnd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D1FF2D-174E-7545-A86C-AA29CE3BEF0B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26B9C6-EE01-4546-A049-DFFE50A29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44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+mj-lt"/>
              <a:buAutoNum type="arabicPeriod"/>
            </a:pPr>
            <a:r>
              <a:rPr lang="en-IN" b="1" i="0">
                <a:solidFill>
                  <a:srgbClr val="0D0D0D"/>
                </a:solidFill>
                <a:effectLst/>
                <a:latin typeface="Söhne"/>
              </a:rPr>
              <a:t>Introduction:</a:t>
            </a:r>
            <a:endParaRPr lang="en-IN" b="0" i="0">
              <a:solidFill>
                <a:srgbClr val="0D0D0D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IN" b="0" i="0">
                <a:solidFill>
                  <a:srgbClr val="0D0D0D"/>
                </a:solidFill>
                <a:effectLst/>
                <a:latin typeface="Söhne"/>
              </a:rPr>
              <a:t>Aim to predict future sales across various Walmart stores and departments using historical data.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IN" b="0" i="0">
                <a:solidFill>
                  <a:srgbClr val="0D0D0D"/>
                </a:solidFill>
                <a:effectLst/>
                <a:latin typeface="Söhne"/>
              </a:rPr>
              <a:t>Utilize predictive analytics and machine learning techniques to enhance sales forecasting accuracy.</a:t>
            </a:r>
          </a:p>
          <a:p>
            <a:pPr algn="l">
              <a:buFont typeface="+mj-lt"/>
              <a:buAutoNum type="arabicPeriod"/>
            </a:pPr>
            <a:r>
              <a:rPr lang="en-IN" b="1" i="0">
                <a:solidFill>
                  <a:srgbClr val="0D0D0D"/>
                </a:solidFill>
                <a:effectLst/>
                <a:latin typeface="Söhne"/>
              </a:rPr>
              <a:t>Problem Statement:</a:t>
            </a:r>
            <a:endParaRPr lang="en-IN" b="0" i="0">
              <a:solidFill>
                <a:srgbClr val="0D0D0D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IN" b="0" i="0">
                <a:solidFill>
                  <a:srgbClr val="0D0D0D"/>
                </a:solidFill>
                <a:effectLst/>
                <a:latin typeface="Söhne"/>
              </a:rPr>
              <a:t>Develop a model to forecast weekly sales considering factors such as:</a:t>
            </a:r>
          </a:p>
          <a:p>
            <a:pPr marL="1143000" lvl="2" indent="-228600" algn="l">
              <a:buFont typeface="+mj-lt"/>
              <a:buAutoNum type="arabicPeriod"/>
            </a:pPr>
            <a:r>
              <a:rPr lang="en-IN" b="0" i="0">
                <a:solidFill>
                  <a:srgbClr val="0D0D0D"/>
                </a:solidFill>
                <a:effectLst/>
                <a:latin typeface="Söhne"/>
              </a:rPr>
              <a:t>Seasonality</a:t>
            </a:r>
          </a:p>
          <a:p>
            <a:pPr marL="1143000" lvl="2" indent="-228600" algn="l">
              <a:buFont typeface="+mj-lt"/>
              <a:buAutoNum type="arabicPeriod"/>
            </a:pPr>
            <a:r>
              <a:rPr lang="en-IN" b="0" i="0">
                <a:solidFill>
                  <a:srgbClr val="0D0D0D"/>
                </a:solidFill>
                <a:effectLst/>
                <a:latin typeface="Söhne"/>
              </a:rPr>
              <a:t>Holidays</a:t>
            </a:r>
          </a:p>
          <a:p>
            <a:pPr marL="1143000" lvl="2" indent="-228600" algn="l">
              <a:buFont typeface="+mj-lt"/>
              <a:buAutoNum type="arabicPeriod"/>
            </a:pPr>
            <a:r>
              <a:rPr lang="en-IN" b="0" i="0">
                <a:solidFill>
                  <a:srgbClr val="0D0D0D"/>
                </a:solidFill>
                <a:effectLst/>
                <a:latin typeface="Söhne"/>
              </a:rPr>
              <a:t>Promotional events</a:t>
            </a:r>
          </a:p>
          <a:p>
            <a:pPr marL="1143000" lvl="2" indent="-228600" algn="l">
              <a:buFont typeface="+mj-lt"/>
              <a:buAutoNum type="arabicPeriod"/>
            </a:pPr>
            <a:r>
              <a:rPr lang="en-IN" b="0" i="0">
                <a:solidFill>
                  <a:srgbClr val="0D0D0D"/>
                </a:solidFill>
                <a:effectLst/>
                <a:latin typeface="Söhne"/>
              </a:rPr>
              <a:t>Economic conditions</a:t>
            </a:r>
          </a:p>
          <a:p>
            <a:pPr algn="l">
              <a:buFont typeface="+mj-lt"/>
              <a:buAutoNum type="arabicPeriod"/>
            </a:pPr>
            <a:r>
              <a:rPr lang="en-IN" b="1" i="0">
                <a:solidFill>
                  <a:srgbClr val="0D0D0D"/>
                </a:solidFill>
                <a:effectLst/>
                <a:latin typeface="Söhne"/>
              </a:rPr>
              <a:t>Significance:</a:t>
            </a:r>
            <a:endParaRPr lang="en-IN" b="0" i="0">
              <a:solidFill>
                <a:srgbClr val="0D0D0D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IN" b="0" i="0">
                <a:solidFill>
                  <a:srgbClr val="0D0D0D"/>
                </a:solidFill>
                <a:effectLst/>
                <a:latin typeface="Söhne"/>
              </a:rPr>
              <a:t>Accurate sales forecasts help in inventory and staff management, especially during peak shopping seasons.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IN" b="0" i="0">
                <a:solidFill>
                  <a:srgbClr val="0D0D0D"/>
                </a:solidFill>
                <a:effectLst/>
                <a:latin typeface="Söhne"/>
              </a:rPr>
              <a:t>Improve decision-making processes through better resource allocation and marketing strategies.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6B9C6-EE01-4546-A049-DFFE50A2900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979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b="1">
                <a:effectLst/>
              </a:rPr>
              <a:t>Source of Data:</a:t>
            </a:r>
            <a:endParaRPr lang="en-IN">
              <a:effectLst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>
                <a:effectLst/>
              </a:rPr>
              <a:t>The data is sourced from a Kaggle dataset specifically focusing on Walmart's historical sales.</a:t>
            </a:r>
          </a:p>
          <a:p>
            <a:r>
              <a:rPr lang="en-IN" b="1">
                <a:effectLst/>
              </a:rPr>
              <a:t>Dataset Components:</a:t>
            </a:r>
            <a:endParaRPr lang="en-IN">
              <a:effectLst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>
                <a:effectLst/>
              </a:rPr>
              <a:t>Sales data from various departments and stores.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>
                <a:effectLst/>
              </a:rPr>
              <a:t>Information on store types and sizes.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>
                <a:effectLst/>
              </a:rPr>
              <a:t>Regional economic indicators such as fuel prices.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>
                <a:effectLst/>
              </a:rPr>
              <a:t>Promotional data including markdowns and special offers.</a:t>
            </a:r>
          </a:p>
          <a:p>
            <a:r>
              <a:rPr lang="en-IN" b="1">
                <a:effectLst/>
              </a:rPr>
              <a:t>Data Preparation:</a:t>
            </a:r>
            <a:endParaRPr lang="en-IN">
              <a:effectLst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>
                <a:effectLst/>
              </a:rPr>
              <a:t>Created test and train datasets to facilitate model development.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>
                <a:effectLst/>
              </a:rPr>
              <a:t>Data cleaning to handle missing values and outliers to ensure data quality and consistency.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6B9C6-EE01-4546-A049-DFFE50A2900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5367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b="1">
              <a:effectLst/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6B9C6-EE01-4546-A049-DFFE50A2900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2577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b="1">
              <a:effectLst/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6B9C6-EE01-4546-A049-DFFE50A2900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0589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b="1">
              <a:effectLst/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6B9C6-EE01-4546-A049-DFFE50A2900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6797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b="1">
              <a:effectLst/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6B9C6-EE01-4546-A049-DFFE50A2900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2861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b="1"/>
              <a:t>High Accuracy:</a:t>
            </a:r>
            <a:r>
              <a:rPr lang="en-US"/>
              <a:t> The accuracy is quite high at 98.021%, which is typically excellent for most predictive modeling tasks.</a:t>
            </a:r>
          </a:p>
          <a:p>
            <a:pPr marL="285750" indent="-285750">
              <a:buFont typeface="Arial"/>
              <a:buChar char="•"/>
            </a:pPr>
            <a:r>
              <a:rPr lang="en-US" b="1"/>
              <a:t>Mean Absolute Error (MAE):</a:t>
            </a:r>
            <a:r>
              <a:rPr lang="en-US"/>
              <a:t> The MAE of 1336.029 indicates that the predictions are, on average, within this range of the actual values, which could be considered good depending on the scale of sales data.</a:t>
            </a:r>
            <a:endParaRPr lang="en-GB"/>
          </a:p>
          <a:p>
            <a:pPr marL="285750" indent="-285750">
              <a:buFont typeface="Arial"/>
              <a:buChar char="•"/>
            </a:pPr>
            <a:r>
              <a:rPr lang="en-US" b="1"/>
              <a:t>High Mean Squared Error (MSE):</a:t>
            </a:r>
            <a:r>
              <a:rPr lang="en-US"/>
              <a:t> The large MSE value of 9745770.756 suggests the presence of outliers or extreme values that the model is sensitive to.</a:t>
            </a:r>
            <a:endParaRPr lang="en-GB"/>
          </a:p>
          <a:p>
            <a:pPr marL="285750" indent="-285750">
              <a:buFont typeface="Arial"/>
              <a:buChar char="•"/>
            </a:pPr>
            <a:r>
              <a:rPr lang="en-US" b="1"/>
              <a:t>Root Mean Squared Error (RMSE):</a:t>
            </a:r>
            <a:r>
              <a:rPr lang="en-US"/>
              <a:t> The RMSE of 3121.822, which is higher than MAE, also points towards the presence of outliers affecting the model predictions.</a:t>
            </a:r>
            <a:endParaRPr lang="en-GB"/>
          </a:p>
          <a:p>
            <a:pPr marL="285750" indent="-285750">
              <a:buFont typeface="Arial"/>
              <a:buChar char="•"/>
            </a:pPr>
            <a:r>
              <a:rPr lang="en-US" b="1"/>
              <a:t>R-squared Value:</a:t>
            </a:r>
            <a:r>
              <a:rPr lang="en-US"/>
              <a:t> An R-squared of 0.98021 implies the model explains 98.021% of the variance in the target variable, signifying a very good fit.</a:t>
            </a:r>
            <a:endParaRPr lang="en-GB"/>
          </a:p>
          <a:p>
            <a:endParaRPr lang="en-US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6B9C6-EE01-4546-A049-DFFE50A2900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3163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b="1"/>
              <a:t>Store Size Dominates:</a:t>
            </a:r>
            <a:r>
              <a:rPr lang="en-US"/>
              <a:t> The most substantial predictor with a 34.96% influence, indicating larger stores may see higher sales volumes.</a:t>
            </a:r>
          </a:p>
          <a:p>
            <a:pPr marL="285750" indent="-285750">
              <a:buFont typeface="Arial"/>
              <a:buChar char="•"/>
            </a:pPr>
            <a:r>
              <a:rPr lang="en-US" b="1"/>
              <a:t>Department Significance:</a:t>
            </a:r>
            <a:r>
              <a:rPr lang="en-US"/>
              <a:t> Commands a 21.46% importance, suggesting sales vary significantly across different store departments.</a:t>
            </a:r>
            <a:endParaRPr lang="en-GB"/>
          </a:p>
          <a:p>
            <a:pPr marL="285750" indent="-285750">
              <a:buFont typeface="Arial"/>
              <a:buChar char="•"/>
            </a:pPr>
            <a:r>
              <a:rPr lang="en-US" b="1"/>
              <a:t>Type of Store Matters:</a:t>
            </a:r>
            <a:r>
              <a:rPr lang="en-US"/>
              <a:t> Holds a 14.69% score, which may reflect how sales differ between store formats (e.g., Supercenter vs. Neighborhood Market).</a:t>
            </a:r>
            <a:endParaRPr lang="en-GB"/>
          </a:p>
          <a:p>
            <a:pPr marL="285750" indent="-285750">
              <a:buFont typeface="Arial"/>
              <a:buChar char="•"/>
            </a:pPr>
            <a:r>
              <a:rPr lang="en-US" b="1"/>
              <a:t>Location Influence:</a:t>
            </a:r>
            <a:r>
              <a:rPr lang="en-US"/>
              <a:t> Individual store locations play a smaller but noteworthy role at 9.87%, possibly due to demographic or geographic factors.</a:t>
            </a:r>
            <a:endParaRPr lang="en-GB"/>
          </a:p>
          <a:p>
            <a:pPr marL="285750" indent="-285750">
              <a:buFont typeface="Arial"/>
              <a:buChar char="•"/>
            </a:pPr>
            <a:r>
              <a:rPr lang="en-US" b="1"/>
              <a:t>Economic Context:</a:t>
            </a:r>
            <a:r>
              <a:rPr lang="en-US"/>
              <a:t> Consumer Price Index (CPI) impacts sales with a 3.82% score, possibly reflecting the sensitivity of sales to economic conditions.</a:t>
            </a:r>
            <a:endParaRPr lang="en-GB"/>
          </a:p>
          <a:p>
            <a:pPr marL="285750" indent="-285750">
              <a:buFont typeface="Arial"/>
              <a:buChar char="•"/>
            </a:pPr>
            <a:r>
              <a:rPr lang="en-US" b="1"/>
              <a:t>Weekly Patterns:</a:t>
            </a:r>
            <a:r>
              <a:rPr lang="en-US"/>
              <a:t> Week of the year has a 3.06% importance, highlighting regular weekly sales cycles or effects of specific promotions.</a:t>
            </a:r>
            <a:endParaRPr lang="en-GB"/>
          </a:p>
          <a:p>
            <a:pPr marL="285750" indent="-285750">
              <a:buFont typeface="Arial"/>
              <a:buChar char="•"/>
            </a:pPr>
            <a:r>
              <a:rPr lang="en-US" b="1"/>
              <a:t>Holiday Impact:</a:t>
            </a:r>
            <a:r>
              <a:rPr lang="en-US"/>
              <a:t> Being a holiday week accounts for 2.49% importance, suggesting a modest increase in sales during holiday periods.</a:t>
            </a:r>
            <a:endParaRPr lang="en-GB"/>
          </a:p>
          <a:p>
            <a:pPr marL="285750" indent="-285750">
              <a:buFont typeface="Arial"/>
              <a:buChar char="•"/>
            </a:pPr>
            <a:r>
              <a:rPr lang="en-US" b="1"/>
              <a:t>Seasonal Trends:</a:t>
            </a:r>
            <a:r>
              <a:rPr lang="en-US"/>
              <a:t> Month of the year has a 2.34% score, indicating a minor effect of seasonality on sales.</a:t>
            </a:r>
            <a:endParaRPr lang="en-GB"/>
          </a:p>
          <a:p>
            <a:pPr marL="285750" indent="-285750">
              <a:buFont typeface="Arial"/>
              <a:buChar char="•"/>
            </a:pPr>
            <a:r>
              <a:rPr lang="en-US" b="1"/>
              <a:t>Year-Over-Year Changes:</a:t>
            </a:r>
            <a:r>
              <a:rPr lang="en-US"/>
              <a:t> Year feature with 1.98% importance, reflecting long-term trends or shifts in sales patterns.</a:t>
            </a:r>
            <a:endParaRPr lang="en-GB"/>
          </a:p>
          <a:p>
            <a:pPr marL="285750" indent="-285750">
              <a:buFont typeface="Arial"/>
              <a:buChar char="•"/>
            </a:pPr>
            <a:r>
              <a:rPr lang="en-US" b="1"/>
              <a:t>Employment Conditions:</a:t>
            </a:r>
            <a:r>
              <a:rPr lang="en-US"/>
              <a:t> Unemployment rate is the least influential at 1.12%, suggesting lower impact on sales forecasting in this model</a:t>
            </a:r>
            <a:endParaRPr lang="en-GB"/>
          </a:p>
          <a:p>
            <a:endParaRPr lang="en-US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6B9C6-EE01-4546-A049-DFFE50A2900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536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126C8-A55B-254E-BD3E-743C41633E77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54AB0918-4578-2B4C-B28F-CB679A028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270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126C8-A55B-254E-BD3E-743C41633E77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4AB0918-4578-2B4C-B28F-CB679A028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24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126C8-A55B-254E-BD3E-743C41633E77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4AB0918-4578-2B4C-B28F-CB679A028622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34783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126C8-A55B-254E-BD3E-743C41633E77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4AB0918-4578-2B4C-B28F-CB679A028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1467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126C8-A55B-254E-BD3E-743C41633E77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4AB0918-4578-2B4C-B28F-CB679A028622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640034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126C8-A55B-254E-BD3E-743C41633E77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4AB0918-4578-2B4C-B28F-CB679A028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181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126C8-A55B-254E-BD3E-743C41633E77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B0918-4578-2B4C-B28F-CB679A028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4089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126C8-A55B-254E-BD3E-743C41633E77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B0918-4578-2B4C-B28F-CB679A028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963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126C8-A55B-254E-BD3E-743C41633E77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B0918-4578-2B4C-B28F-CB679A028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495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126C8-A55B-254E-BD3E-743C41633E77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4AB0918-4578-2B4C-B28F-CB679A028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823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126C8-A55B-254E-BD3E-743C41633E77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4AB0918-4578-2B4C-B28F-CB679A028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745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126C8-A55B-254E-BD3E-743C41633E77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4AB0918-4578-2B4C-B28F-CB679A028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587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126C8-A55B-254E-BD3E-743C41633E77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B0918-4578-2B4C-B28F-CB679A028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650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126C8-A55B-254E-BD3E-743C41633E77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B0918-4578-2B4C-B28F-CB679A028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756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126C8-A55B-254E-BD3E-743C41633E77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B0918-4578-2B4C-B28F-CB679A028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939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126C8-A55B-254E-BD3E-743C41633E77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4AB0918-4578-2B4C-B28F-CB679A028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02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0126C8-A55B-254E-BD3E-743C41633E77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54AB0918-4578-2B4C-B28F-CB679A028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82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  <p:sldLayoutId id="2147483757" r:id="rId12"/>
    <p:sldLayoutId id="2147483758" r:id="rId13"/>
    <p:sldLayoutId id="2147483759" r:id="rId14"/>
    <p:sldLayoutId id="2147483760" r:id="rId15"/>
    <p:sldLayoutId id="214748376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E338D9F-F035-4D47-AE4B-5C658C80C6A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2000"/>
          </a:blip>
          <a:stretch>
            <a:fillRect/>
          </a:stretch>
        </p:blipFill>
        <p:spPr>
          <a:xfrm>
            <a:off x="1774371" y="537028"/>
            <a:ext cx="10417629" cy="632097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7FA31F3-9FCE-134D-9310-20ABC71499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82813" y="954338"/>
            <a:ext cx="8915399" cy="918005"/>
          </a:xfrm>
        </p:spPr>
        <p:txBody>
          <a:bodyPr/>
          <a:lstStyle/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Walmart Sales Forecasting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70B834-B596-B541-B121-5C28380206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91254" y="5074053"/>
            <a:ext cx="8915399" cy="1126283"/>
          </a:xfrm>
        </p:spPr>
        <p:txBody>
          <a:bodyPr/>
          <a:lstStyle/>
          <a:p>
            <a:r>
              <a:rPr lang="en-US" b="1"/>
              <a:t>Group 10</a:t>
            </a:r>
          </a:p>
          <a:p>
            <a:endParaRPr lang="en-US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2588D0B6-C208-C64E-ABBA-29BAEA7F60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7683677"/>
              </p:ext>
            </p:extLst>
          </p:nvPr>
        </p:nvGraphicFramePr>
        <p:xfrm>
          <a:off x="2576512" y="5556434"/>
          <a:ext cx="841080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05401">
                  <a:extLst>
                    <a:ext uri="{9D8B030D-6E8A-4147-A177-3AD203B41FA5}">
                      <a16:colId xmlns:a16="http://schemas.microsoft.com/office/drawing/2014/main" val="1191033345"/>
                    </a:ext>
                  </a:extLst>
                </a:gridCol>
                <a:gridCol w="4205401">
                  <a:extLst>
                    <a:ext uri="{9D8B030D-6E8A-4147-A177-3AD203B41FA5}">
                      <a16:colId xmlns:a16="http://schemas.microsoft.com/office/drawing/2014/main" val="8258520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Akhilesh Sunil Joshi </a:t>
                      </a:r>
                      <a:endParaRPr lang="en-IN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669332717 </a:t>
                      </a:r>
                      <a:endParaRPr lang="en-IN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4498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Harsh Mehta</a:t>
                      </a:r>
                      <a:endParaRPr lang="en-IN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659163943 </a:t>
                      </a:r>
                      <a:endParaRPr lang="en-IN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5641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Kranti P. </a:t>
                      </a:r>
                      <a:r>
                        <a:rPr lang="en-IN" sz="1800" b="1" kern="120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Yeole</a:t>
                      </a:r>
                      <a:r>
                        <a:rPr lang="en-IN" sz="1800" b="1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IN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655817383 </a:t>
                      </a:r>
                      <a:endParaRPr lang="en-IN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0234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22216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9BEA0-5036-DC43-2863-E5AE7DE40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err="1">
                <a:solidFill>
                  <a:srgbClr val="178DBB"/>
                </a:solidFill>
                <a:ea typeface="+mj-lt"/>
                <a:cs typeface="+mj-lt"/>
              </a:rPr>
              <a:t>XGBoost</a:t>
            </a:r>
            <a:r>
              <a:rPr lang="en-GB" b="1">
                <a:solidFill>
                  <a:srgbClr val="178DBB"/>
                </a:solidFill>
                <a:ea typeface="+mj-lt"/>
                <a:cs typeface="+mj-lt"/>
              </a:rPr>
              <a:t> Model</a:t>
            </a:r>
            <a:endParaRPr lang="en-US" b="1"/>
          </a:p>
        </p:txBody>
      </p:sp>
      <p:pic>
        <p:nvPicPr>
          <p:cNvPr id="4" name="Content Placeholder 3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664F15BB-4629-FD7B-F009-9E46DB778F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alphaModFix amt="91000"/>
          </a:blip>
          <a:stretch>
            <a:fillRect/>
          </a:stretch>
        </p:blipFill>
        <p:spPr>
          <a:xfrm>
            <a:off x="6480854" y="2339889"/>
            <a:ext cx="5355772" cy="217487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50EF845-7450-6EB0-7584-2DE95C83A53C}"/>
              </a:ext>
            </a:extLst>
          </p:cNvPr>
          <p:cNvSpPr txBox="1"/>
          <p:nvPr/>
        </p:nvSpPr>
        <p:spPr>
          <a:xfrm>
            <a:off x="2431143" y="1712686"/>
            <a:ext cx="4034971" cy="42267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Accuracy: At 98.348%, the model is highly accurate in its predictions.</a:t>
            </a: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RMSE (Root Mean Squared Error): An RMSE of 2852.098 means that the model’s predictions are, on average, about $2852 from the actual sales numbers.</a:t>
            </a: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R2 (R-Squared): With an R^2 of 0.98348, the model explains about 98.348% of the variability in the response variable, indicating a very good fit.</a:t>
            </a:r>
          </a:p>
        </p:txBody>
      </p:sp>
    </p:spTree>
    <p:extLst>
      <p:ext uri="{BB962C8B-B14F-4D97-AF65-F5344CB8AC3E}">
        <p14:creationId xmlns:p14="http://schemas.microsoft.com/office/powerpoint/2010/main" val="22490415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satMod val="92000"/>
                <a:lumMod val="120000"/>
              </a:schemeClr>
            </a:gs>
            <a:gs pos="100000">
              <a:schemeClr val="bg1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9D11FD5-487C-4A6B-836F-3831DC830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C12C26-2CEF-F1A4-4E01-7F010DBCF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r>
              <a:rPr lang="en-GB"/>
              <a:t>XGB - Feature Importance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765169-F70D-4841-BE65-62E10CBED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Content Placeholder 7">
            <a:extLst>
              <a:ext uri="{FF2B5EF4-FFF2-40B4-BE49-F238E27FC236}">
                <a16:creationId xmlns:a16="http://schemas.microsoft.com/office/drawing/2014/main" id="{072728BC-812C-7223-8CDE-6538EA39E1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3650278" cy="3759253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en-US" sz="1200" b="1">
                <a:ea typeface="+mn-lt"/>
                <a:cs typeface="+mn-lt"/>
              </a:rPr>
              <a:t>Store Size:</a:t>
            </a:r>
            <a:r>
              <a:rPr lang="en-US" sz="1200">
                <a:solidFill>
                  <a:srgbClr val="0D0D0D"/>
                </a:solidFill>
                <a:ea typeface="+mn-lt"/>
                <a:cs typeface="+mn-lt"/>
              </a:rPr>
              <a:t> Primary factor, with 34.96% influence on sales.</a:t>
            </a:r>
            <a:endParaRPr lang="en-US"/>
          </a:p>
          <a:p>
            <a:r>
              <a:rPr lang="en-US" sz="1200" b="1">
                <a:ea typeface="+mn-lt"/>
                <a:cs typeface="+mn-lt"/>
              </a:rPr>
              <a:t>Department:</a:t>
            </a:r>
            <a:r>
              <a:rPr lang="en-US" sz="1200">
                <a:solidFill>
                  <a:srgbClr val="0D0D0D"/>
                </a:solidFill>
                <a:ea typeface="+mn-lt"/>
                <a:cs typeface="+mn-lt"/>
              </a:rPr>
              <a:t> Second major contributor at 21.46%.</a:t>
            </a:r>
            <a:endParaRPr lang="en-US"/>
          </a:p>
          <a:p>
            <a:r>
              <a:rPr lang="en-US" sz="1200" b="1">
                <a:ea typeface="+mn-lt"/>
                <a:cs typeface="+mn-lt"/>
              </a:rPr>
              <a:t>Store Type:</a:t>
            </a:r>
            <a:r>
              <a:rPr lang="en-US" sz="1200">
                <a:solidFill>
                  <a:srgbClr val="0D0D0D"/>
                </a:solidFill>
                <a:ea typeface="+mn-lt"/>
                <a:cs typeface="+mn-lt"/>
              </a:rPr>
              <a:t> Significant role in sales variance, 14.69% importance.</a:t>
            </a:r>
            <a:endParaRPr lang="en-US"/>
          </a:p>
          <a:p>
            <a:r>
              <a:rPr lang="en-US" sz="1200" b="1">
                <a:ea typeface="+mn-lt"/>
                <a:cs typeface="+mn-lt"/>
              </a:rPr>
              <a:t>Location:</a:t>
            </a:r>
            <a:r>
              <a:rPr lang="en-US" sz="1200">
                <a:solidFill>
                  <a:srgbClr val="0D0D0D"/>
                </a:solidFill>
                <a:ea typeface="+mn-lt"/>
                <a:cs typeface="+mn-lt"/>
              </a:rPr>
              <a:t> Notable but lesser impact at 9.87%.</a:t>
            </a:r>
            <a:endParaRPr lang="en-US"/>
          </a:p>
          <a:p>
            <a:r>
              <a:rPr lang="en-US" sz="1200" b="1">
                <a:ea typeface="+mn-lt"/>
                <a:cs typeface="+mn-lt"/>
              </a:rPr>
              <a:t>CPI:</a:t>
            </a:r>
            <a:r>
              <a:rPr lang="en-US" sz="1200">
                <a:solidFill>
                  <a:srgbClr val="0D0D0D"/>
                </a:solidFill>
                <a:ea typeface="+mn-lt"/>
                <a:cs typeface="+mn-lt"/>
              </a:rPr>
              <a:t> Moderate economic influence, 3.82%.</a:t>
            </a:r>
            <a:endParaRPr lang="en-US"/>
          </a:p>
          <a:p>
            <a:r>
              <a:rPr lang="en-US" sz="1200" b="1">
                <a:ea typeface="+mn-lt"/>
                <a:cs typeface="+mn-lt"/>
              </a:rPr>
              <a:t>Weekly Cycle:</a:t>
            </a:r>
            <a:r>
              <a:rPr lang="en-US" sz="1200">
                <a:solidFill>
                  <a:srgbClr val="0D0D0D"/>
                </a:solidFill>
                <a:ea typeface="+mn-lt"/>
                <a:cs typeface="+mn-lt"/>
              </a:rPr>
              <a:t> Recognizable pattern effect, 3.06%.</a:t>
            </a:r>
            <a:endParaRPr lang="en-US"/>
          </a:p>
          <a:p>
            <a:r>
              <a:rPr lang="en-US" sz="1200" b="1">
                <a:ea typeface="+mn-lt"/>
                <a:cs typeface="+mn-lt"/>
              </a:rPr>
              <a:t>Holidays:</a:t>
            </a:r>
            <a:r>
              <a:rPr lang="en-US" sz="1200">
                <a:solidFill>
                  <a:srgbClr val="0D0D0D"/>
                </a:solidFill>
                <a:ea typeface="+mn-lt"/>
                <a:cs typeface="+mn-lt"/>
              </a:rPr>
              <a:t> Slight sales uplift, 2.49% importance.</a:t>
            </a:r>
            <a:endParaRPr lang="en-US"/>
          </a:p>
          <a:p>
            <a:r>
              <a:rPr lang="en-US" sz="1200" b="1">
                <a:ea typeface="+mn-lt"/>
                <a:cs typeface="+mn-lt"/>
              </a:rPr>
              <a:t>Seasonality:</a:t>
            </a:r>
            <a:r>
              <a:rPr lang="en-US" sz="1200">
                <a:solidFill>
                  <a:srgbClr val="0D0D0D"/>
                </a:solidFill>
                <a:ea typeface="+mn-lt"/>
                <a:cs typeface="+mn-lt"/>
              </a:rPr>
              <a:t> Minor role at 2.34%.</a:t>
            </a:r>
            <a:endParaRPr lang="en-US"/>
          </a:p>
          <a:p>
            <a:r>
              <a:rPr lang="en-US" sz="1200" b="1">
                <a:ea typeface="+mn-lt"/>
                <a:cs typeface="+mn-lt"/>
              </a:rPr>
              <a:t>Yearly Trend:</a:t>
            </a:r>
            <a:r>
              <a:rPr lang="en-US" sz="1200">
                <a:solidFill>
                  <a:srgbClr val="0D0D0D"/>
                </a:solidFill>
                <a:ea typeface="+mn-lt"/>
                <a:cs typeface="+mn-lt"/>
              </a:rPr>
              <a:t> Long-term changes impact at 1.98%.</a:t>
            </a:r>
            <a:endParaRPr lang="en-US"/>
          </a:p>
          <a:p>
            <a:r>
              <a:rPr lang="en-US" sz="1200" b="1">
                <a:ea typeface="+mn-lt"/>
                <a:cs typeface="+mn-lt"/>
              </a:rPr>
              <a:t>Unemployment:</a:t>
            </a:r>
            <a:r>
              <a:rPr lang="en-US" sz="1200">
                <a:solidFill>
                  <a:srgbClr val="0D0D0D"/>
                </a:solidFill>
                <a:ea typeface="+mn-lt"/>
                <a:cs typeface="+mn-lt"/>
              </a:rPr>
              <a:t> Least impact on sales, 1.12%.</a:t>
            </a:r>
            <a:endParaRPr lang="en-US"/>
          </a:p>
        </p:txBody>
      </p:sp>
      <p:pic>
        <p:nvPicPr>
          <p:cNvPr id="4" name="Content Placeholder 3" descr="A screenshot of a phone&#10;&#10;Description automatically generated">
            <a:extLst>
              <a:ext uri="{FF2B5EF4-FFF2-40B4-BE49-F238E27FC236}">
                <a16:creationId xmlns:a16="http://schemas.microsoft.com/office/drawing/2014/main" id="{31436560-1CD8-5886-03C9-9D5A70FADA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9754" y="640080"/>
            <a:ext cx="4793154" cy="5252773"/>
          </a:xfrm>
          <a:prstGeom prst="rect">
            <a:avLst/>
          </a:prstGeom>
        </p:spPr>
      </p:pic>
      <p:sp>
        <p:nvSpPr>
          <p:cNvPr id="15" name="Freeform 14">
            <a:extLst>
              <a:ext uri="{FF2B5EF4-FFF2-40B4-BE49-F238E27FC236}">
                <a16:creationId xmlns:a16="http://schemas.microsoft.com/office/drawing/2014/main" id="{2A2CC818-8106-45C0-93D5-7051F99F2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0738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satMod val="92000"/>
                <a:lumMod val="120000"/>
              </a:schemeClr>
            </a:gs>
            <a:gs pos="100000">
              <a:schemeClr val="bg1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DF4BB43-C1F0-4347-9E3C-701B3AD3D4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815C37-0C3B-E0AE-AC68-9F65A56F9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5122652" cy="125989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sz="3100"/>
              <a:t>XGB – Residual and Actual vs Predictions Plot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C62B778-DDF8-42FB-8F13-9BFB0D4FF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EC939CF-67E1-78CB-36BA-E0392DFE19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5122652" cy="3759253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Clr>
                <a:srgbClr val="353535"/>
              </a:buClr>
            </a:pPr>
            <a:r>
              <a:rPr lang="en-US" sz="1200">
                <a:solidFill>
                  <a:srgbClr val="0D0D0D"/>
                </a:solidFill>
                <a:ea typeface="+mn-lt"/>
                <a:cs typeface="+mn-lt"/>
              </a:rPr>
              <a:t>The residuals fluctuate around a consistent band width over time, indicating that the model’s performance is stable across the different time periods.</a:t>
            </a:r>
            <a:endParaRPr lang="en-US"/>
          </a:p>
          <a:p>
            <a:pPr>
              <a:buClr>
                <a:srgbClr val="353535"/>
              </a:buClr>
            </a:pPr>
            <a:r>
              <a:rPr lang="en-US" sz="1200">
                <a:solidFill>
                  <a:srgbClr val="0D0D0D"/>
                </a:solidFill>
                <a:ea typeface="+mn-lt"/>
                <a:cs typeface="+mn-lt"/>
              </a:rPr>
              <a:t>There’s no clear trend in the residuals, suggesting the model does not systematically underpredict or overpredict in certain periods.</a:t>
            </a:r>
            <a:endParaRPr lang="en-US"/>
          </a:p>
          <a:p>
            <a:pPr>
              <a:buClr>
                <a:srgbClr val="353535"/>
              </a:buClr>
            </a:pPr>
            <a:r>
              <a:rPr lang="en-US" sz="1200">
                <a:solidFill>
                  <a:srgbClr val="0D0D0D"/>
                </a:solidFill>
                <a:ea typeface="+mn-lt"/>
                <a:cs typeface="+mn-lt"/>
              </a:rPr>
              <a:t>The consistency around the red dashed line (presumably the zero line) suggests the model has no major bias.</a:t>
            </a:r>
            <a:endParaRPr lang="en-US"/>
          </a:p>
          <a:p>
            <a:pPr>
              <a:buClr>
                <a:srgbClr val="353535"/>
              </a:buClr>
            </a:pPr>
            <a:r>
              <a:rPr lang="en-US" sz="1200">
                <a:solidFill>
                  <a:srgbClr val="0D0D0D"/>
                </a:solidFill>
                <a:ea typeface="+mn-lt"/>
                <a:cs typeface="+mn-lt"/>
              </a:rPr>
              <a:t>The prediction band closely follows the actual sales pattern, signifying the model’s high accuracy in capturing the sales trend.</a:t>
            </a:r>
            <a:endParaRPr lang="en-US"/>
          </a:p>
          <a:p>
            <a:pPr>
              <a:buClr>
                <a:srgbClr val="353535"/>
              </a:buClr>
            </a:pPr>
            <a:r>
              <a:rPr lang="en-US" sz="1200">
                <a:solidFill>
                  <a:srgbClr val="0D0D0D"/>
                </a:solidFill>
                <a:ea typeface="+mn-lt"/>
                <a:cs typeface="+mn-lt"/>
              </a:rPr>
              <a:t>The width of the prediction intervals suggests some variability in the model’s confidence in its predictions</a:t>
            </a:r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7E55F4-5FA4-11EF-FFD6-2B90D16239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9173" y="3426409"/>
            <a:ext cx="5451627" cy="2303311"/>
          </a:xfrm>
          <a:prstGeom prst="rect">
            <a:avLst/>
          </a:prstGeom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46A5046-1FAE-004F-E550-B7D00860ED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3297" y="845126"/>
            <a:ext cx="5451627" cy="1948957"/>
          </a:xfrm>
          <a:prstGeom prst="rect">
            <a:avLst/>
          </a:prstGeom>
        </p:spPr>
      </p:pic>
      <p:sp>
        <p:nvSpPr>
          <p:cNvPr id="16" name="Freeform 12">
            <a:extLst>
              <a:ext uri="{FF2B5EF4-FFF2-40B4-BE49-F238E27FC236}">
                <a16:creationId xmlns:a16="http://schemas.microsoft.com/office/drawing/2014/main" id="{8E9272BA-9542-4423-AC14-949EE86747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9039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satMod val="92000"/>
                <a:lumMod val="120000"/>
              </a:schemeClr>
            </a:gs>
            <a:gs pos="100000">
              <a:schemeClr val="bg1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584FD149-94B6-4257-AB5B-C478E6038F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815C37-0C3B-E0AE-AC68-9F65A56F9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5122652" cy="1259894"/>
          </a:xfrm>
        </p:spPr>
        <p:txBody>
          <a:bodyPr>
            <a:normAutofit/>
          </a:bodyPr>
          <a:lstStyle/>
          <a:p>
            <a:r>
              <a:rPr lang="en-GB"/>
              <a:t>XGB – Train vs Test RMSE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743F4F4-276D-4A4D-930A-0530386F98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EC939CF-67E1-78CB-36BA-E0392DFE19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5122652" cy="1930453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Clr>
                <a:srgbClr val="353535"/>
              </a:buClr>
              <a:buFont typeface="Wingdings 3"/>
              <a:buChar char=""/>
            </a:pPr>
            <a:r>
              <a:rPr lang="en-US" sz="1200">
                <a:solidFill>
                  <a:srgbClr val="0D0D0D"/>
                </a:solidFill>
                <a:ea typeface="+mn-lt"/>
                <a:cs typeface="+mn-lt"/>
              </a:rPr>
              <a:t>The RMSE for both train and test datasets decreases sharply and stabilizes quickly, indicating the model learns well without needing many iterations.</a:t>
            </a:r>
            <a:endParaRPr lang="en-US"/>
          </a:p>
          <a:p>
            <a:pPr>
              <a:buClr>
                <a:srgbClr val="353535"/>
              </a:buClr>
              <a:buFont typeface="Wingdings 3"/>
              <a:buChar char=""/>
            </a:pPr>
            <a:r>
              <a:rPr lang="en-US" sz="1200">
                <a:solidFill>
                  <a:srgbClr val="0D0D0D"/>
                </a:solidFill>
                <a:ea typeface="+mn-lt"/>
                <a:cs typeface="+mn-lt"/>
              </a:rPr>
              <a:t>The close proximity of the train and test lines suggests that the model is not overfitting</a:t>
            </a:r>
            <a:endParaRPr lang="en-US"/>
          </a:p>
        </p:txBody>
      </p:sp>
      <p:pic>
        <p:nvPicPr>
          <p:cNvPr id="7" name="Picture 6" descr="A graph of a train&#10;&#10;Description automatically generated">
            <a:extLst>
              <a:ext uri="{FF2B5EF4-FFF2-40B4-BE49-F238E27FC236}">
                <a16:creationId xmlns:a16="http://schemas.microsoft.com/office/drawing/2014/main" id="{5E828E7C-38DD-5832-1776-DDFB2FB21F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1916" y="1613048"/>
            <a:ext cx="5451627" cy="3311862"/>
          </a:xfrm>
          <a:prstGeom prst="rect">
            <a:avLst/>
          </a:prstGeom>
        </p:spPr>
      </p:pic>
      <p:sp>
        <p:nvSpPr>
          <p:cNvPr id="25" name="Freeform 10">
            <a:extLst>
              <a:ext uri="{FF2B5EF4-FFF2-40B4-BE49-F238E27FC236}">
                <a16:creationId xmlns:a16="http://schemas.microsoft.com/office/drawing/2014/main" id="{AA1386B8-14BD-4682-B537-BC9027D6ED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5486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CAD6C-CD2D-F499-4394-64625A882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/>
              <a:t>Further Improvements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74C1D7-CA0D-799D-B8D4-8D7FA4190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sz="1400">
                <a:solidFill>
                  <a:srgbClr val="3C4043"/>
                </a:solidFill>
                <a:ea typeface="+mn-lt"/>
                <a:cs typeface="+mn-lt"/>
              </a:rPr>
              <a:t>More detailed feature engineering and feature selection will be done.</a:t>
            </a:r>
            <a:endParaRPr lang="en-GB" sz="1400"/>
          </a:p>
          <a:p>
            <a:r>
              <a:rPr lang="en-GB" sz="1400">
                <a:solidFill>
                  <a:srgbClr val="3C4043"/>
                </a:solidFill>
                <a:ea typeface="+mn-lt"/>
                <a:cs typeface="+mn-lt"/>
              </a:rPr>
              <a:t>More data can be found to observe holiday effects on sales and more different holidays can be added like Easter, Halloween and Come Back to School times to analyze sales.</a:t>
            </a:r>
            <a:endParaRPr lang="en-GB" sz="1400">
              <a:solidFill>
                <a:srgbClr val="3C4043"/>
              </a:solidFill>
            </a:endParaRPr>
          </a:p>
          <a:p>
            <a:r>
              <a:rPr lang="en-GB" sz="1400">
                <a:solidFill>
                  <a:srgbClr val="3C4043"/>
                </a:solidFill>
              </a:rPr>
              <a:t>Analysis can be done to find the items which are more and less in demand in Walmart stores to improve sales.</a:t>
            </a:r>
          </a:p>
          <a:p>
            <a:endParaRPr lang="en-GB" sz="1400">
              <a:solidFill>
                <a:srgbClr val="3C4043"/>
              </a:solidFill>
            </a:endParaRP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02958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5">
            <a:extLst>
              <a:ext uri="{FF2B5EF4-FFF2-40B4-BE49-F238E27FC236}">
                <a16:creationId xmlns:a16="http://schemas.microsoft.com/office/drawing/2014/main" id="{04E9F44E-02E7-4A97-B7DB-1DB0F1F4E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70" name="Freeform 11">
              <a:extLst>
                <a:ext uri="{FF2B5EF4-FFF2-40B4-BE49-F238E27FC236}">
                  <a16:creationId xmlns:a16="http://schemas.microsoft.com/office/drawing/2014/main" id="{154F2546-BFC4-4B9A-B22A-40C22269F5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9" name="Freeform 12">
              <a:extLst>
                <a:ext uri="{FF2B5EF4-FFF2-40B4-BE49-F238E27FC236}">
                  <a16:creationId xmlns:a16="http://schemas.microsoft.com/office/drawing/2014/main" id="{4BB2355B-3CC7-4F78-AEE5-42361DBF4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" name="Freeform 13">
              <a:extLst>
                <a:ext uri="{FF2B5EF4-FFF2-40B4-BE49-F238E27FC236}">
                  <a16:creationId xmlns:a16="http://schemas.microsoft.com/office/drawing/2014/main" id="{031B8A19-2FD3-4302-91CF-C8B6F93B30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4">
              <a:extLst>
                <a:ext uri="{FF2B5EF4-FFF2-40B4-BE49-F238E27FC236}">
                  <a16:creationId xmlns:a16="http://schemas.microsoft.com/office/drawing/2014/main" id="{73162A24-700C-424E-96EC-86CB156D05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" name="Freeform 15">
              <a:extLst>
                <a:ext uri="{FF2B5EF4-FFF2-40B4-BE49-F238E27FC236}">
                  <a16:creationId xmlns:a16="http://schemas.microsoft.com/office/drawing/2014/main" id="{1F0C1D92-E435-4491-B392-AB951E055E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6">
              <a:extLst>
                <a:ext uri="{FF2B5EF4-FFF2-40B4-BE49-F238E27FC236}">
                  <a16:creationId xmlns:a16="http://schemas.microsoft.com/office/drawing/2014/main" id="{0212CAD4-9EC5-41A6-B23D-EBA0527104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7">
              <a:extLst>
                <a:ext uri="{FF2B5EF4-FFF2-40B4-BE49-F238E27FC236}">
                  <a16:creationId xmlns:a16="http://schemas.microsoft.com/office/drawing/2014/main" id="{6EFDEEEF-07D4-42EA-BAF2-B6FB6442DD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8">
              <a:extLst>
                <a:ext uri="{FF2B5EF4-FFF2-40B4-BE49-F238E27FC236}">
                  <a16:creationId xmlns:a16="http://schemas.microsoft.com/office/drawing/2014/main" id="{2F4FA7A2-4814-4283-AED6-51BE578606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9">
              <a:extLst>
                <a:ext uri="{FF2B5EF4-FFF2-40B4-BE49-F238E27FC236}">
                  <a16:creationId xmlns:a16="http://schemas.microsoft.com/office/drawing/2014/main" id="{3A80AF23-BF8E-4209-B9DE-1D2A637B4D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20">
              <a:extLst>
                <a:ext uri="{FF2B5EF4-FFF2-40B4-BE49-F238E27FC236}">
                  <a16:creationId xmlns:a16="http://schemas.microsoft.com/office/drawing/2014/main" id="{19128847-0CCA-451D-A00A-2855A4D6D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21">
              <a:extLst>
                <a:ext uri="{FF2B5EF4-FFF2-40B4-BE49-F238E27FC236}">
                  <a16:creationId xmlns:a16="http://schemas.microsoft.com/office/drawing/2014/main" id="{5007ABF4-C6D7-4D5A-B621-E22A6CDE24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22">
              <a:extLst>
                <a:ext uri="{FF2B5EF4-FFF2-40B4-BE49-F238E27FC236}">
                  <a16:creationId xmlns:a16="http://schemas.microsoft.com/office/drawing/2014/main" id="{C626D9E0-6E9C-49D1-9350-E85A88DD35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3F22DE9C-F188-48E2-A82C-4434A8EEEA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157"/>
            <a:ext cx="2356675" cy="6853096"/>
            <a:chOff x="6627813" y="195610"/>
            <a:chExt cx="1952625" cy="5678141"/>
          </a:xfrm>
        </p:grpSpPr>
        <p:sp>
          <p:nvSpPr>
            <p:cNvPr id="73" name="Freeform 27">
              <a:extLst>
                <a:ext uri="{FF2B5EF4-FFF2-40B4-BE49-F238E27FC236}">
                  <a16:creationId xmlns:a16="http://schemas.microsoft.com/office/drawing/2014/main" id="{02013AA2-1F55-4C5D-AA37-2F66C2056B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3" name="Freeform 28">
              <a:extLst>
                <a:ext uri="{FF2B5EF4-FFF2-40B4-BE49-F238E27FC236}">
                  <a16:creationId xmlns:a16="http://schemas.microsoft.com/office/drawing/2014/main" id="{1FB61D00-6151-464C-A1C0-2F19F6413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4" name="Freeform 29">
              <a:extLst>
                <a:ext uri="{FF2B5EF4-FFF2-40B4-BE49-F238E27FC236}">
                  <a16:creationId xmlns:a16="http://schemas.microsoft.com/office/drawing/2014/main" id="{A5ED6B64-D948-4BCE-9D88-5BB2FDD8F3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5" name="Freeform 30">
              <a:extLst>
                <a:ext uri="{FF2B5EF4-FFF2-40B4-BE49-F238E27FC236}">
                  <a16:creationId xmlns:a16="http://schemas.microsoft.com/office/drawing/2014/main" id="{F89D4BEB-9156-4620-A774-3B780CC758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6" name="Freeform 31">
              <a:extLst>
                <a:ext uri="{FF2B5EF4-FFF2-40B4-BE49-F238E27FC236}">
                  <a16:creationId xmlns:a16="http://schemas.microsoft.com/office/drawing/2014/main" id="{B4A8D726-AC9C-413C-BA61-279C42A85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32">
              <a:extLst>
                <a:ext uri="{FF2B5EF4-FFF2-40B4-BE49-F238E27FC236}">
                  <a16:creationId xmlns:a16="http://schemas.microsoft.com/office/drawing/2014/main" id="{F17D811C-C413-4847-8A99-0C428A5835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33">
              <a:extLst>
                <a:ext uri="{FF2B5EF4-FFF2-40B4-BE49-F238E27FC236}">
                  <a16:creationId xmlns:a16="http://schemas.microsoft.com/office/drawing/2014/main" id="{75BC74C6-A8D3-43B7-88D6-D36F1C0388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4">
              <a:extLst>
                <a:ext uri="{FF2B5EF4-FFF2-40B4-BE49-F238E27FC236}">
                  <a16:creationId xmlns:a16="http://schemas.microsoft.com/office/drawing/2014/main" id="{57EEDAFB-AA1B-4B29-B0D8-E3F097A308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5">
              <a:extLst>
                <a:ext uri="{FF2B5EF4-FFF2-40B4-BE49-F238E27FC236}">
                  <a16:creationId xmlns:a16="http://schemas.microsoft.com/office/drawing/2014/main" id="{2037E8F3-503E-4F56-81D4-C0058A8556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6">
              <a:extLst>
                <a:ext uri="{FF2B5EF4-FFF2-40B4-BE49-F238E27FC236}">
                  <a16:creationId xmlns:a16="http://schemas.microsoft.com/office/drawing/2014/main" id="{B3B14D57-F75A-402A-B35D-98E84AD685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7">
              <a:extLst>
                <a:ext uri="{FF2B5EF4-FFF2-40B4-BE49-F238E27FC236}">
                  <a16:creationId xmlns:a16="http://schemas.microsoft.com/office/drawing/2014/main" id="{4AFB6E2F-5AF1-4DB0-851C-8F7492A9E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8">
              <a:extLst>
                <a:ext uri="{FF2B5EF4-FFF2-40B4-BE49-F238E27FC236}">
                  <a16:creationId xmlns:a16="http://schemas.microsoft.com/office/drawing/2014/main" id="{6725B281-5E62-47B4-873A-9B12614235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4" name="Rectangle 73">
            <a:extLst>
              <a:ext uri="{FF2B5EF4-FFF2-40B4-BE49-F238E27FC236}">
                <a16:creationId xmlns:a16="http://schemas.microsoft.com/office/drawing/2014/main" id="{6A10670B-6568-4038-91D8-392C78C0CF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5" name="Freeform 6">
            <a:extLst>
              <a:ext uri="{FF2B5EF4-FFF2-40B4-BE49-F238E27FC236}">
                <a16:creationId xmlns:a16="http://schemas.microsoft.com/office/drawing/2014/main" id="{62163DB6-3EE7-474C-8726-1A05F7DE42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76" name="Rectangle 75">
            <a:extLst>
              <a:ext uri="{FF2B5EF4-FFF2-40B4-BE49-F238E27FC236}">
                <a16:creationId xmlns:a16="http://schemas.microsoft.com/office/drawing/2014/main" id="{F81819F9-8CAC-4A6C-8F06-0482027F97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F71FF7-6EC9-611F-0406-4F8628D87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3062" y="1864865"/>
            <a:ext cx="8131550" cy="22627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1"/>
              <a:t>Thank You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4A98CC08-AEC2-4E8F-8F52-0F5C6372DB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285151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5D1545E6-EB3C-4478-A661-A2CA963F12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  <a:solidFill>
            <a:schemeClr val="tx2">
              <a:lumMod val="60000"/>
              <a:lumOff val="40000"/>
              <a:alpha val="40000"/>
            </a:schemeClr>
          </a:solidFill>
        </p:grpSpPr>
        <p:sp>
          <p:nvSpPr>
            <p:cNvPr id="79" name="Freeform 11">
              <a:extLst>
                <a:ext uri="{FF2B5EF4-FFF2-40B4-BE49-F238E27FC236}">
                  <a16:creationId xmlns:a16="http://schemas.microsoft.com/office/drawing/2014/main" id="{B2E5B960-0C5D-4F77-8E9F-9F3D883D8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5" name="Freeform 12">
              <a:extLst>
                <a:ext uri="{FF2B5EF4-FFF2-40B4-BE49-F238E27FC236}">
                  <a16:creationId xmlns:a16="http://schemas.microsoft.com/office/drawing/2014/main" id="{258E44FC-92AD-43A0-BB05-DB268C82D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6" name="Freeform 13">
              <a:extLst>
                <a:ext uri="{FF2B5EF4-FFF2-40B4-BE49-F238E27FC236}">
                  <a16:creationId xmlns:a16="http://schemas.microsoft.com/office/drawing/2014/main" id="{C63D3083-A56C-4199-8DE0-63C8BE9EDF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7" name="Freeform 14">
              <a:extLst>
                <a:ext uri="{FF2B5EF4-FFF2-40B4-BE49-F238E27FC236}">
                  <a16:creationId xmlns:a16="http://schemas.microsoft.com/office/drawing/2014/main" id="{C7CD3581-635D-438F-A64F-68404E7AE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8" name="Freeform 15">
              <a:extLst>
                <a:ext uri="{FF2B5EF4-FFF2-40B4-BE49-F238E27FC236}">
                  <a16:creationId xmlns:a16="http://schemas.microsoft.com/office/drawing/2014/main" id="{AD6904C0-211C-41A2-BDB8-3B07C90BB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9" name="Freeform 16">
              <a:extLst>
                <a:ext uri="{FF2B5EF4-FFF2-40B4-BE49-F238E27FC236}">
                  <a16:creationId xmlns:a16="http://schemas.microsoft.com/office/drawing/2014/main" id="{B0837DA6-CAF9-4E78-A39E-6358EDE2B1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0" name="Freeform 17">
              <a:extLst>
                <a:ext uri="{FF2B5EF4-FFF2-40B4-BE49-F238E27FC236}">
                  <a16:creationId xmlns:a16="http://schemas.microsoft.com/office/drawing/2014/main" id="{0A99DD7D-3AB3-471E-842F-8AFEA09D0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1" name="Freeform 18">
              <a:extLst>
                <a:ext uri="{FF2B5EF4-FFF2-40B4-BE49-F238E27FC236}">
                  <a16:creationId xmlns:a16="http://schemas.microsoft.com/office/drawing/2014/main" id="{9C70B0D4-92FE-478F-86BD-93BA2C4DF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2" name="Freeform 19">
              <a:extLst>
                <a:ext uri="{FF2B5EF4-FFF2-40B4-BE49-F238E27FC236}">
                  <a16:creationId xmlns:a16="http://schemas.microsoft.com/office/drawing/2014/main" id="{C9156BE6-11D4-4696-9E3F-C325BFAC81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3" name="Freeform 20">
              <a:extLst>
                <a:ext uri="{FF2B5EF4-FFF2-40B4-BE49-F238E27FC236}">
                  <a16:creationId xmlns:a16="http://schemas.microsoft.com/office/drawing/2014/main" id="{4E667226-1D20-4A9D-BBE3-AC17EA436F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4" name="Freeform 21">
              <a:extLst>
                <a:ext uri="{FF2B5EF4-FFF2-40B4-BE49-F238E27FC236}">
                  <a16:creationId xmlns:a16="http://schemas.microsoft.com/office/drawing/2014/main" id="{2F87E3B6-5202-4434-9B26-42B46774F3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5" name="Freeform 22">
              <a:extLst>
                <a:ext uri="{FF2B5EF4-FFF2-40B4-BE49-F238E27FC236}">
                  <a16:creationId xmlns:a16="http://schemas.microsoft.com/office/drawing/2014/main" id="{AEA5E85F-F1F4-40E4-A62C-95324F6749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40A75861-F6C5-44A9-B161-B03701CBD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  <a:solidFill>
            <a:schemeClr val="tx2">
              <a:lumMod val="75000"/>
              <a:alpha val="70000"/>
            </a:schemeClr>
          </a:solidFill>
        </p:grpSpPr>
        <p:sp>
          <p:nvSpPr>
            <p:cNvPr id="58" name="Freeform 27">
              <a:extLst>
                <a:ext uri="{FF2B5EF4-FFF2-40B4-BE49-F238E27FC236}">
                  <a16:creationId xmlns:a16="http://schemas.microsoft.com/office/drawing/2014/main" id="{72EE642D-4F69-47C0-99BA-CE43503573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9" name="Freeform 28">
              <a:extLst>
                <a:ext uri="{FF2B5EF4-FFF2-40B4-BE49-F238E27FC236}">
                  <a16:creationId xmlns:a16="http://schemas.microsoft.com/office/drawing/2014/main" id="{26178CE4-DA2D-46EA-AB8D-341C5AC563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0" name="Freeform 29">
              <a:extLst>
                <a:ext uri="{FF2B5EF4-FFF2-40B4-BE49-F238E27FC236}">
                  <a16:creationId xmlns:a16="http://schemas.microsoft.com/office/drawing/2014/main" id="{698E9F53-8381-4FA5-A510-846925D242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1" name="Freeform 30">
              <a:extLst>
                <a:ext uri="{FF2B5EF4-FFF2-40B4-BE49-F238E27FC236}">
                  <a16:creationId xmlns:a16="http://schemas.microsoft.com/office/drawing/2014/main" id="{B13CE284-F21E-411B-BB8E-9C03B853CE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2" name="Freeform 31">
              <a:extLst>
                <a:ext uri="{FF2B5EF4-FFF2-40B4-BE49-F238E27FC236}">
                  <a16:creationId xmlns:a16="http://schemas.microsoft.com/office/drawing/2014/main" id="{23DF4578-4703-437C-A797-2A2D0CEE5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3" name="Freeform 32">
              <a:extLst>
                <a:ext uri="{FF2B5EF4-FFF2-40B4-BE49-F238E27FC236}">
                  <a16:creationId xmlns:a16="http://schemas.microsoft.com/office/drawing/2014/main" id="{F878F330-AF64-4F8F-88FD-A4A408D6D3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4" name="Freeform 33">
              <a:extLst>
                <a:ext uri="{FF2B5EF4-FFF2-40B4-BE49-F238E27FC236}">
                  <a16:creationId xmlns:a16="http://schemas.microsoft.com/office/drawing/2014/main" id="{AC9B00BF-4FB7-42FA-BBBD-7DB54ED3F0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5" name="Freeform 34">
              <a:extLst>
                <a:ext uri="{FF2B5EF4-FFF2-40B4-BE49-F238E27FC236}">
                  <a16:creationId xmlns:a16="http://schemas.microsoft.com/office/drawing/2014/main" id="{BD3D64CA-2AAD-4609-8DAA-3EAD4609A6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6" name="Freeform 35">
              <a:extLst>
                <a:ext uri="{FF2B5EF4-FFF2-40B4-BE49-F238E27FC236}">
                  <a16:creationId xmlns:a16="http://schemas.microsoft.com/office/drawing/2014/main" id="{C669E05A-8550-4E91-B29E-E1912228E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7" name="Freeform 36">
              <a:extLst>
                <a:ext uri="{FF2B5EF4-FFF2-40B4-BE49-F238E27FC236}">
                  <a16:creationId xmlns:a16="http://schemas.microsoft.com/office/drawing/2014/main" id="{F8C1FD53-1E8F-46CA-BC2D-FCEC4DAE0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8" name="Freeform 37">
              <a:extLst>
                <a:ext uri="{FF2B5EF4-FFF2-40B4-BE49-F238E27FC236}">
                  <a16:creationId xmlns:a16="http://schemas.microsoft.com/office/drawing/2014/main" id="{CC97A31F-CFDE-4EA3-98F1-13FDD16702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9" name="Freeform 38">
              <a:extLst>
                <a:ext uri="{FF2B5EF4-FFF2-40B4-BE49-F238E27FC236}">
                  <a16:creationId xmlns:a16="http://schemas.microsoft.com/office/drawing/2014/main" id="{9E1540E7-E6C3-4907-B70A-B175683655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81" name="Freeform 11">
            <a:extLst>
              <a:ext uri="{FF2B5EF4-FFF2-40B4-BE49-F238E27FC236}">
                <a16:creationId xmlns:a16="http://schemas.microsoft.com/office/drawing/2014/main" id="{1310EFE2-B91D-47E7-B117-C2A802800A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411452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73457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E2C16-004A-BD4E-ADD8-5865DF43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E055AF23-18ED-D346-BFEA-017AFAFC69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9138674"/>
              </p:ext>
            </p:extLst>
          </p:nvPr>
        </p:nvGraphicFramePr>
        <p:xfrm>
          <a:off x="2038067" y="1682663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78229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8A4FE-1F49-0C4E-B42C-201721431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Data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FAD9C2-E4A3-5F4E-9827-BC0FCED065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IN"/>
              <a:t>Walmart Sales Data (Kaggle): Contains historical sales data, including factors such as store locations, departments, dates, and weekly sales figures. </a:t>
            </a:r>
          </a:p>
          <a:p>
            <a:r>
              <a:rPr lang="en-IN"/>
              <a:t>Store Data: Provides information about Walmart store types and sizes. External Data: Fuel prices, economic conditions, and other relevant factors that may influence sales. </a:t>
            </a:r>
          </a:p>
          <a:p>
            <a:r>
              <a:rPr lang="en-IN"/>
              <a:t>Dataset Preparation: Created test and train datasets, including data for stores, departments, dates, and weekly sales categories.</a:t>
            </a:r>
          </a:p>
          <a:p>
            <a:r>
              <a:rPr lang="en-IN"/>
              <a:t>We have data of 45 </a:t>
            </a:r>
            <a:r>
              <a:rPr lang="en-IN" err="1"/>
              <a:t>walmart</a:t>
            </a:r>
            <a:r>
              <a:rPr lang="en-IN"/>
              <a:t> stores for 2 years 2010-12. In training data we have 421570 rows and total variables studied 20 </a:t>
            </a:r>
          </a:p>
        </p:txBody>
      </p:sp>
    </p:spTree>
    <p:extLst>
      <p:ext uri="{BB962C8B-B14F-4D97-AF65-F5344CB8AC3E}">
        <p14:creationId xmlns:p14="http://schemas.microsoft.com/office/powerpoint/2010/main" val="1879077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8A4FE-1F49-0C4E-B42C-201721431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6" y="624110"/>
            <a:ext cx="4633466" cy="1280890"/>
          </a:xfrm>
        </p:spPr>
        <p:txBody>
          <a:bodyPr>
            <a:normAutofit/>
          </a:bodyPr>
          <a:lstStyle/>
          <a:p>
            <a:r>
              <a:rPr lang="en-US" b="1">
                <a:latin typeface="Times New Roman"/>
                <a:cs typeface="Times New Roman"/>
              </a:rPr>
              <a:t>Exploratory Data Analysis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FAD9C2-E4A3-5F4E-9827-BC0FCED065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3" y="2040467"/>
            <a:ext cx="4637179" cy="387075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IN"/>
              <a:t>3 Store Types: A,B,C</a:t>
            </a:r>
          </a:p>
          <a:p>
            <a:r>
              <a:rPr lang="en-IN"/>
              <a:t>A has largest size, followed by B, and lastly C.</a:t>
            </a:r>
          </a:p>
          <a:p>
            <a:endParaRPr lang="en-IN"/>
          </a:p>
          <a:p>
            <a:r>
              <a:rPr lang="en-IN" sz="1600">
                <a:solidFill>
                  <a:srgbClr val="000000"/>
                </a:solidFill>
              </a:rPr>
              <a:t>Store type A produces highest sales.</a:t>
            </a:r>
            <a:endParaRPr lang="en-US" sz="1600">
              <a:solidFill>
                <a:srgbClr val="000000"/>
              </a:solidFill>
            </a:endParaRPr>
          </a:p>
          <a:p>
            <a:r>
              <a:rPr lang="en-IN" sz="1600">
                <a:solidFill>
                  <a:srgbClr val="000000"/>
                </a:solidFill>
              </a:rPr>
              <a:t>Store type C produces the least sales.</a:t>
            </a:r>
            <a:endParaRPr lang="en-IN"/>
          </a:p>
          <a:p>
            <a:pPr marL="0" indent="0">
              <a:buNone/>
            </a:pPr>
            <a:endParaRPr lang="en-IN"/>
          </a:p>
        </p:txBody>
      </p:sp>
      <p:pic>
        <p:nvPicPr>
          <p:cNvPr id="4" name="Picture 3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DE400269-9281-C851-150A-C89A9ABAA1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2498" y="623020"/>
            <a:ext cx="3242374" cy="2961228"/>
          </a:xfrm>
          <a:prstGeom prst="rect">
            <a:avLst/>
          </a:prstGeom>
        </p:spPr>
      </p:pic>
      <p:pic>
        <p:nvPicPr>
          <p:cNvPr id="6" name="Picture 5" descr="A graph of sales&#10;&#10;Description automatically generated">
            <a:extLst>
              <a:ext uri="{FF2B5EF4-FFF2-40B4-BE49-F238E27FC236}">
                <a16:creationId xmlns:a16="http://schemas.microsoft.com/office/drawing/2014/main" id="{FD0282FD-A6CC-2508-FDC4-93557512F5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9739" y="3816291"/>
            <a:ext cx="4655107" cy="2472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925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8A4FE-1F49-0C4E-B42C-201721431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4137059" cy="1280890"/>
          </a:xfrm>
        </p:spPr>
        <p:txBody>
          <a:bodyPr>
            <a:normAutofit/>
          </a:bodyPr>
          <a:lstStyle/>
          <a:p>
            <a:r>
              <a:rPr lang="en-US" sz="3200" b="1">
                <a:latin typeface="Times New Roman"/>
                <a:cs typeface="Times New Roman"/>
              </a:rPr>
              <a:t>Exploratory Data Analysis</a:t>
            </a:r>
            <a:endParaRPr lang="en-US" sz="32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FAD9C2-E4A3-5F4E-9827-BC0FCED065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3956" y="2133600"/>
            <a:ext cx="4140772" cy="377762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IN" sz="1600">
                <a:solidFill>
                  <a:srgbClr val="000000"/>
                </a:solidFill>
              </a:rPr>
              <a:t>Massive spike during November and December each year.</a:t>
            </a:r>
          </a:p>
          <a:p>
            <a:r>
              <a:rPr lang="en-IN" sz="1600">
                <a:solidFill>
                  <a:srgbClr val="000000"/>
                </a:solidFill>
              </a:rPr>
              <a:t>Slight increase in sales between May and July.</a:t>
            </a:r>
          </a:p>
          <a:p>
            <a:r>
              <a:rPr lang="en-IN" sz="1600">
                <a:solidFill>
                  <a:srgbClr val="000000"/>
                </a:solidFill>
              </a:rPr>
              <a:t>January sales significantly less.</a:t>
            </a:r>
          </a:p>
          <a:p>
            <a:endParaRPr lang="en-IN" sz="1600">
              <a:solidFill>
                <a:srgbClr val="000000"/>
              </a:solidFill>
            </a:endParaRPr>
          </a:p>
          <a:p>
            <a:r>
              <a:rPr lang="en-IN" sz="1600">
                <a:solidFill>
                  <a:srgbClr val="000000"/>
                </a:solidFill>
              </a:rPr>
              <a:t>Thanksgiving and Christmas week with the highest sales.</a:t>
            </a:r>
          </a:p>
          <a:p>
            <a:endParaRPr lang="en-IN" sz="160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IN" sz="1600">
              <a:solidFill>
                <a:srgbClr val="00000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2A5ED01-349F-4D34-A003-A3F6C50D90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6040" y="645106"/>
            <a:ext cx="5451627" cy="5247747"/>
          </a:xfrm>
          <a:prstGeom prst="rect">
            <a:avLst/>
          </a:prstGeom>
          <a:solidFill>
            <a:srgbClr val="FFFFFE"/>
          </a:solidFill>
          <a:ln w="12700" cap="sq">
            <a:solidFill>
              <a:schemeClr val="tx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graph of sales&#10;&#10;Description automatically generated">
            <a:extLst>
              <a:ext uri="{FF2B5EF4-FFF2-40B4-BE49-F238E27FC236}">
                <a16:creationId xmlns:a16="http://schemas.microsoft.com/office/drawing/2014/main" id="{1D89F2A9-7F89-0FFC-D21A-5DEFA14D88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17" y="809698"/>
            <a:ext cx="5043260" cy="2534239"/>
          </a:xfrm>
          <a:prstGeom prst="rect">
            <a:avLst/>
          </a:prstGeom>
        </p:spPr>
      </p:pic>
      <p:pic>
        <p:nvPicPr>
          <p:cNvPr id="6" name="Picture 5" descr="A graph showing a line&#10;&#10;Description automatically generated">
            <a:extLst>
              <a:ext uri="{FF2B5EF4-FFF2-40B4-BE49-F238E27FC236}">
                <a16:creationId xmlns:a16="http://schemas.microsoft.com/office/drawing/2014/main" id="{8F264EF0-FA1C-218B-08A6-6177B3642F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5642" y="3510460"/>
            <a:ext cx="5112423" cy="2211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330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8A4FE-1F49-0C4E-B42C-201721431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6" y="624110"/>
            <a:ext cx="4633466" cy="1280890"/>
          </a:xfrm>
        </p:spPr>
        <p:txBody>
          <a:bodyPr>
            <a:normAutofit/>
          </a:bodyPr>
          <a:lstStyle/>
          <a:p>
            <a:r>
              <a:rPr lang="en-US" b="1">
                <a:latin typeface="Times New Roman"/>
                <a:cs typeface="Times New Roman"/>
              </a:rPr>
              <a:t>Exploratory Data Analysis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FAD9C2-E4A3-5F4E-9827-BC0FCED065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3" y="2040467"/>
            <a:ext cx="4637179" cy="387075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IN" sz="2000"/>
              <a:t>Holidays lead to better sales.</a:t>
            </a:r>
            <a:endParaRPr lang="en-US" sz="2000"/>
          </a:p>
          <a:p>
            <a:endParaRPr lang="en-IN" sz="2000"/>
          </a:p>
          <a:p>
            <a:r>
              <a:rPr lang="en-IN" sz="2000"/>
              <a:t>Last quarter has the highest sales due to a greater number of holidays in that quarter.</a:t>
            </a:r>
          </a:p>
          <a:p>
            <a:endParaRPr lang="en-IN"/>
          </a:p>
          <a:p>
            <a:pPr marL="0" indent="0">
              <a:buNone/>
            </a:pPr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2B31438-1EB2-467C-B799-B7C7129E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62086" y="645106"/>
            <a:ext cx="3981455" cy="5247747"/>
          </a:xfrm>
          <a:prstGeom prst="rect">
            <a:avLst/>
          </a:prstGeom>
          <a:solidFill>
            <a:srgbClr val="FFFFFE"/>
          </a:solidFill>
          <a:ln w="12700" cap="sq">
            <a:solidFill>
              <a:schemeClr val="tx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graph of sales data&#10;&#10;Description automatically generated">
            <a:extLst>
              <a:ext uri="{FF2B5EF4-FFF2-40B4-BE49-F238E27FC236}">
                <a16:creationId xmlns:a16="http://schemas.microsoft.com/office/drawing/2014/main" id="{D5129C72-EC59-579D-B039-AAB6425D0E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7429" y="809698"/>
            <a:ext cx="2670769" cy="2376985"/>
          </a:xfrm>
          <a:prstGeom prst="rect">
            <a:avLst/>
          </a:prstGeom>
        </p:spPr>
      </p:pic>
      <p:pic>
        <p:nvPicPr>
          <p:cNvPr id="4" name="Picture 3" descr="A graph of a sales data by quarter&#10;&#10;Description automatically generated">
            <a:extLst>
              <a:ext uri="{FF2B5EF4-FFF2-40B4-BE49-F238E27FC236}">
                <a16:creationId xmlns:a16="http://schemas.microsoft.com/office/drawing/2014/main" id="{33BF235C-ACBD-5632-5DD3-CA462C2189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3364" y="3351275"/>
            <a:ext cx="2718897" cy="2372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861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8A4FE-1F49-0C4E-B42C-201721431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4137059" cy="1280890"/>
          </a:xfrm>
        </p:spPr>
        <p:txBody>
          <a:bodyPr>
            <a:normAutofit/>
          </a:bodyPr>
          <a:lstStyle/>
          <a:p>
            <a:r>
              <a:rPr lang="en-US" sz="3200" b="1">
                <a:latin typeface="Times New Roman"/>
                <a:cs typeface="Times New Roman"/>
              </a:rPr>
              <a:t>Exploratory Data Analysis</a:t>
            </a:r>
            <a:endParaRPr lang="en-US" sz="32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FAD9C2-E4A3-5F4E-9827-BC0FCED065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3956" y="2133600"/>
            <a:ext cx="4140772" cy="377762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IN" sz="1600">
                <a:solidFill>
                  <a:srgbClr val="000000"/>
                </a:solidFill>
              </a:rPr>
              <a:t>Temperature and Fuel Price Changes do not affect the sales much.</a:t>
            </a:r>
          </a:p>
          <a:p>
            <a:r>
              <a:rPr lang="en-IN" sz="1600">
                <a:solidFill>
                  <a:srgbClr val="000000"/>
                </a:solidFill>
              </a:rPr>
              <a:t>All store types follow the same trend.</a:t>
            </a:r>
          </a:p>
          <a:p>
            <a:endParaRPr lang="en-IN" sz="1600">
              <a:solidFill>
                <a:srgbClr val="000000"/>
              </a:solidFill>
            </a:endParaRPr>
          </a:p>
          <a:p>
            <a:r>
              <a:rPr lang="en-IN" sz="1600">
                <a:solidFill>
                  <a:srgbClr val="000000"/>
                </a:solidFill>
              </a:rPr>
              <a:t>Hence, dropped these variables to improve performance of model.</a:t>
            </a:r>
          </a:p>
          <a:p>
            <a:endParaRPr lang="en-IN" sz="160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IN" sz="1600">
              <a:solidFill>
                <a:srgbClr val="00000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2A5ED01-349F-4D34-A003-A3F6C50D90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6040" y="645106"/>
            <a:ext cx="5451627" cy="5247747"/>
          </a:xfrm>
          <a:prstGeom prst="rect">
            <a:avLst/>
          </a:prstGeom>
          <a:solidFill>
            <a:srgbClr val="FFFFFE"/>
          </a:solidFill>
          <a:ln w="12700" cap="sq">
            <a:solidFill>
              <a:schemeClr val="tx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graph showing the price of fuel&#10;&#10;Description automatically generated">
            <a:extLst>
              <a:ext uri="{FF2B5EF4-FFF2-40B4-BE49-F238E27FC236}">
                <a16:creationId xmlns:a16="http://schemas.microsoft.com/office/drawing/2014/main" id="{76C7EFF0-D3C0-76EA-0E54-D4D08B7EA0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8230" y="937654"/>
            <a:ext cx="5119835" cy="2278327"/>
          </a:xfrm>
          <a:prstGeom prst="rect">
            <a:avLst/>
          </a:prstGeom>
        </p:spPr>
      </p:pic>
      <p:pic>
        <p:nvPicPr>
          <p:cNvPr id="5" name="Picture 4" descr="A graph showing the temperature plot&#10;&#10;Description automatically generated">
            <a:extLst>
              <a:ext uri="{FF2B5EF4-FFF2-40B4-BE49-F238E27FC236}">
                <a16:creationId xmlns:a16="http://schemas.microsoft.com/office/drawing/2014/main" id="{E22839A4-CEC0-4431-2CD1-20E6B60AD7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9047" y="3508529"/>
            <a:ext cx="5005612" cy="2214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3290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9BEA0-5036-DC43-2863-E5AE7DE40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/>
              <a:t>Decision Tree Model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0EF845-7450-6EB0-7584-2DE95C83A53C}"/>
              </a:ext>
            </a:extLst>
          </p:cNvPr>
          <p:cNvSpPr txBox="1"/>
          <p:nvPr/>
        </p:nvSpPr>
        <p:spPr>
          <a:xfrm>
            <a:off x="2431143" y="1712686"/>
            <a:ext cx="4034971" cy="45345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sz="1600">
                <a:solidFill>
                  <a:srgbClr val="000000"/>
                </a:solidFill>
              </a:rPr>
              <a:t>Moderate Accuracy: The accuracy for the Decision Tree model is lower at approximately 87.81%, which suggests less predictive performance </a:t>
            </a:r>
          </a:p>
          <a:p>
            <a:pPr marL="342900" lvl="1" indent="-34290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sz="1600">
                <a:solidFill>
                  <a:srgbClr val="000000"/>
                </a:solidFill>
              </a:rPr>
              <a:t>Training Performance: The RMSE of 7662.26 and R-squared of 0.8800 indicate the model fits the training data reasonably well.</a:t>
            </a:r>
          </a:p>
          <a:p>
            <a:pPr marL="342900" lvl="1" indent="-34290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sz="1600">
                <a:solidFill>
                  <a:srgbClr val="000000"/>
                </a:solidFill>
              </a:rPr>
              <a:t>Testing Performance: The test RMSE is slightly higher at 7744.60, and the test R-squared is 0.8782, which is slightly less than the training R-squared, suggesting a very slight overfitting or variance in the model’s predictions when generalized to unseen data.</a:t>
            </a:r>
          </a:p>
        </p:txBody>
      </p:sp>
      <p:pic>
        <p:nvPicPr>
          <p:cNvPr id="16" name="Content Placeholder 15" descr="A computer error message&#10;&#10;Description automatically generated">
            <a:extLst>
              <a:ext uri="{FF2B5EF4-FFF2-40B4-BE49-F238E27FC236}">
                <a16:creationId xmlns:a16="http://schemas.microsoft.com/office/drawing/2014/main" id="{A7CA7ECE-C88D-1218-0FEA-C594E41F7C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alphaModFix amt="91000"/>
          </a:blip>
          <a:stretch>
            <a:fillRect/>
          </a:stretch>
        </p:blipFill>
        <p:spPr>
          <a:xfrm>
            <a:off x="6364741" y="2422870"/>
            <a:ext cx="5631543" cy="2008909"/>
          </a:xfrm>
        </p:spPr>
      </p:pic>
    </p:spTree>
    <p:extLst>
      <p:ext uri="{BB962C8B-B14F-4D97-AF65-F5344CB8AC3E}">
        <p14:creationId xmlns:p14="http://schemas.microsoft.com/office/powerpoint/2010/main" val="4404070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9BEA0-5036-DC43-2863-E5AE7DE40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/>
              <a:t>Random Forest Model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0EF845-7450-6EB0-7584-2DE95C83A53C}"/>
              </a:ext>
            </a:extLst>
          </p:cNvPr>
          <p:cNvSpPr txBox="1"/>
          <p:nvPr/>
        </p:nvSpPr>
        <p:spPr>
          <a:xfrm>
            <a:off x="2431143" y="1712686"/>
            <a:ext cx="4034971" cy="429861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sz="1600">
                <a:solidFill>
                  <a:srgbClr val="000000"/>
                </a:solidFill>
              </a:rPr>
              <a:t>High Accuracy: The accuracy is quite high at 98.021%</a:t>
            </a: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sz="1600">
                <a:solidFill>
                  <a:srgbClr val="000000"/>
                </a:solidFill>
              </a:rPr>
              <a:t>Root Mean Squared Error (RMSE): The RMSE of 3121.822, which is higher than MAE, also points towards the presence of outliers affecting the model predictions.</a:t>
            </a: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sz="1600">
                <a:solidFill>
                  <a:srgbClr val="000000"/>
                </a:solidFill>
              </a:rPr>
              <a:t>R-squared Value: An R-squared of 0.98021 implies the model explains 98.021% of the variance in the target variable, signifying a very good fit.</a:t>
            </a: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endParaRPr lang="en-US" sz="1600">
              <a:solidFill>
                <a:srgbClr val="000000"/>
              </a:solidFill>
            </a:endParaRP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endParaRPr lang="en-US" sz="1600">
              <a:solidFill>
                <a:srgbClr val="000000"/>
              </a:solidFill>
            </a:endParaRPr>
          </a:p>
        </p:txBody>
      </p:sp>
      <p:pic>
        <p:nvPicPr>
          <p:cNvPr id="5" name="Content Placeholder 4" descr="A close-up of numbers&#10;&#10;Description automatically generated">
            <a:extLst>
              <a:ext uri="{FF2B5EF4-FFF2-40B4-BE49-F238E27FC236}">
                <a16:creationId xmlns:a16="http://schemas.microsoft.com/office/drawing/2014/main" id="{3D48A531-865F-E690-187C-20C367ACCF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alphaModFix amt="91000"/>
          </a:blip>
          <a:stretch>
            <a:fillRect/>
          </a:stretch>
        </p:blipFill>
        <p:spPr>
          <a:xfrm>
            <a:off x="6466341" y="2175536"/>
            <a:ext cx="5254172" cy="2300377"/>
          </a:xfrm>
        </p:spPr>
      </p:pic>
    </p:spTree>
    <p:extLst>
      <p:ext uri="{BB962C8B-B14F-4D97-AF65-F5344CB8AC3E}">
        <p14:creationId xmlns:p14="http://schemas.microsoft.com/office/powerpoint/2010/main" val="2865632913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{F58E94FB-FAFC-6340-B415-1F921127487C}tf10001069</Template>
  <Application>Microsoft Office PowerPoint</Application>
  <PresentationFormat>Widescreen</PresentationFormat>
  <Slides>15</Slides>
  <Notes>8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Wisp</vt:lpstr>
      <vt:lpstr>Walmart Sales Forecasting</vt:lpstr>
      <vt:lpstr>Introduction</vt:lpstr>
      <vt:lpstr>Data Overview</vt:lpstr>
      <vt:lpstr>Exploratory Data Analysis</vt:lpstr>
      <vt:lpstr>Exploratory Data Analysis</vt:lpstr>
      <vt:lpstr>Exploratory Data Analysis</vt:lpstr>
      <vt:lpstr>Exploratory Data Analysis</vt:lpstr>
      <vt:lpstr>Decision Tree Model</vt:lpstr>
      <vt:lpstr>Random Forest Model</vt:lpstr>
      <vt:lpstr>XGBoost Model</vt:lpstr>
      <vt:lpstr>XGB - Feature Importance</vt:lpstr>
      <vt:lpstr>XGB – Residual and Actual vs Predictions Plot</vt:lpstr>
      <vt:lpstr>XGB – Train vs Test RMSE</vt:lpstr>
      <vt:lpstr>Further Improvements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Walmart Sales Forecasting</dc:title>
  <dc:creator>Dr Jyoti Yeole</dc:creator>
  <cp:revision>4</cp:revision>
  <dcterms:created xsi:type="dcterms:W3CDTF">2024-04-23T19:24:15Z</dcterms:created>
  <dcterms:modified xsi:type="dcterms:W3CDTF">2024-04-23T23:46:26Z</dcterms:modified>
</cp:coreProperties>
</file>