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26A7-F399-4353-8F7D-E22E9B408471}"/>
              </a:ext>
            </a:extLst>
          </p:cNvPr>
          <p:cNvSpPr>
            <a:spLocks noGrp="1"/>
          </p:cNvSpPr>
          <p:nvPr>
            <p:ph type="ctrTitle"/>
          </p:nvPr>
        </p:nvSpPr>
        <p:spPr/>
        <p:txBody>
          <a:bodyPr/>
          <a:lstStyle/>
          <a:p>
            <a:r>
              <a:rPr lang="en-US" dirty="0"/>
              <a:t>The Battle of Neighborhoods</a:t>
            </a:r>
          </a:p>
        </p:txBody>
      </p:sp>
      <p:sp>
        <p:nvSpPr>
          <p:cNvPr id="3" name="Subtitle 2">
            <a:extLst>
              <a:ext uri="{FF2B5EF4-FFF2-40B4-BE49-F238E27FC236}">
                <a16:creationId xmlns:a16="http://schemas.microsoft.com/office/drawing/2014/main" id="{9DCC8A81-63B4-4D3D-916A-C475F8BB7222}"/>
              </a:ext>
            </a:extLst>
          </p:cNvPr>
          <p:cNvSpPr>
            <a:spLocks noGrp="1"/>
          </p:cNvSpPr>
          <p:nvPr>
            <p:ph type="subTitle" idx="1"/>
          </p:nvPr>
        </p:nvSpPr>
        <p:spPr/>
        <p:txBody>
          <a:bodyPr/>
          <a:lstStyle/>
          <a:p>
            <a:r>
              <a:rPr lang="en-US" dirty="0"/>
              <a:t>Data Science Capstone Project.</a:t>
            </a:r>
          </a:p>
        </p:txBody>
      </p:sp>
    </p:spTree>
    <p:extLst>
      <p:ext uri="{BB962C8B-B14F-4D97-AF65-F5344CB8AC3E}">
        <p14:creationId xmlns:p14="http://schemas.microsoft.com/office/powerpoint/2010/main" val="153959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AD47858-7A44-47E5-AC94-E528B41D1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EAA33D-F136-448F-A45F-90B259AC1073}"/>
              </a:ext>
            </a:extLst>
          </p:cNvPr>
          <p:cNvSpPr>
            <a:spLocks noGrp="1"/>
          </p:cNvSpPr>
          <p:nvPr>
            <p:ph type="title"/>
          </p:nvPr>
        </p:nvSpPr>
        <p:spPr>
          <a:xfrm>
            <a:off x="810002" y="639097"/>
            <a:ext cx="4961534" cy="3781101"/>
          </a:xfrm>
        </p:spPr>
        <p:txBody>
          <a:bodyPr vert="horz" lIns="91440" tIns="45720" rIns="91440" bIns="45720" rtlCol="0" anchor="b">
            <a:normAutofit/>
          </a:bodyPr>
          <a:lstStyle/>
          <a:p>
            <a:pPr>
              <a:lnSpc>
                <a:spcPct val="90000"/>
              </a:lnSpc>
            </a:pPr>
            <a:r>
              <a:rPr lang="en-US" sz="5000"/>
              <a:t>3. School Ratings by Clusters in Scarborough</a:t>
            </a:r>
            <a:br>
              <a:rPr lang="en-US" sz="5000"/>
            </a:br>
            <a:endParaRPr lang="en-US" sz="5000"/>
          </a:p>
        </p:txBody>
      </p:sp>
      <p:sp>
        <p:nvSpPr>
          <p:cNvPr id="11" name="Rectangle 10">
            <a:extLst>
              <a:ext uri="{FF2B5EF4-FFF2-40B4-BE49-F238E27FC236}">
                <a16:creationId xmlns:a16="http://schemas.microsoft.com/office/drawing/2014/main" id="{70356939-E85F-4AD3-B574-8F8C91A4D1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4">
            <a:extLst>
              <a:ext uri="{FF2B5EF4-FFF2-40B4-BE49-F238E27FC236}">
                <a16:creationId xmlns:a16="http://schemas.microsoft.com/office/drawing/2014/main" id="{A374A477-3F18-4367-9F4F-41EF32804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E8C6540-02F7-45A1-8405-7A9A8CB76CFD}"/>
              </a:ext>
            </a:extLst>
          </p:cNvPr>
          <p:cNvPicPr>
            <a:picLocks noChangeAspect="1"/>
          </p:cNvPicPr>
          <p:nvPr/>
        </p:nvPicPr>
        <p:blipFill>
          <a:blip r:embed="rId2"/>
          <a:stretch>
            <a:fillRect/>
          </a:stretch>
        </p:blipFill>
        <p:spPr>
          <a:xfrm>
            <a:off x="6091085" y="4524"/>
            <a:ext cx="6091084" cy="6769500"/>
          </a:xfrm>
          <a:prstGeom prst="rect">
            <a:avLst/>
          </a:prstGeom>
        </p:spPr>
      </p:pic>
    </p:spTree>
    <p:extLst>
      <p:ext uri="{BB962C8B-B14F-4D97-AF65-F5344CB8AC3E}">
        <p14:creationId xmlns:p14="http://schemas.microsoft.com/office/powerpoint/2010/main" val="50220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8E41-0A78-4E56-A90A-0149588FD8D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B21D69-8AC7-4DFE-BA8C-01F8CE59FEB5}"/>
              </a:ext>
            </a:extLst>
          </p:cNvPr>
          <p:cNvSpPr>
            <a:spLocks noGrp="1"/>
          </p:cNvSpPr>
          <p:nvPr>
            <p:ph idx="1"/>
          </p:nvPr>
        </p:nvSpPr>
        <p:spPr/>
        <p:txBody>
          <a:bodyPr/>
          <a:lstStyle/>
          <a:p>
            <a:r>
              <a:rPr lang="en-US" dirty="0"/>
              <a:t>In this project, using k-means cluster algorithm I separated the neighborhood into 10(Ten) different clusters and for 103 different latitude and longitude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endParaRPr lang="en-US" dirty="0"/>
          </a:p>
        </p:txBody>
      </p:sp>
    </p:spTree>
    <p:extLst>
      <p:ext uri="{BB962C8B-B14F-4D97-AF65-F5344CB8AC3E}">
        <p14:creationId xmlns:p14="http://schemas.microsoft.com/office/powerpoint/2010/main" val="402060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5AF5-7FC3-4501-A2E1-DEA41429019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91D636A-0BDD-4B83-96C4-8C3237418148}"/>
              </a:ext>
            </a:extLst>
          </p:cNvPr>
          <p:cNvSpPr>
            <a:spLocks noGrp="1"/>
          </p:cNvSpPr>
          <p:nvPr>
            <p:ph idx="1"/>
          </p:nvPr>
        </p:nvSpPr>
        <p:spPr/>
        <p:txBody>
          <a:bodyPr/>
          <a:lstStyle/>
          <a:p>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r>
              <a:rPr lang="en-US" dirty="0"/>
              <a:t>It will help people to get awareness of the area and neighborhood before moving to a new city, state, country or place for their work or to start a new fresh life.</a:t>
            </a:r>
          </a:p>
          <a:p>
            <a:pPr marL="0" indent="0">
              <a:buNone/>
            </a:pPr>
            <a:endParaRPr lang="en-US" dirty="0"/>
          </a:p>
        </p:txBody>
      </p:sp>
    </p:spTree>
    <p:extLst>
      <p:ext uri="{BB962C8B-B14F-4D97-AF65-F5344CB8AC3E}">
        <p14:creationId xmlns:p14="http://schemas.microsoft.com/office/powerpoint/2010/main" val="11950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00B8-EDFC-4D13-BE8A-3554BAFEDB13}"/>
              </a:ext>
            </a:extLst>
          </p:cNvPr>
          <p:cNvSpPr>
            <a:spLocks noGrp="1"/>
          </p:cNvSpPr>
          <p:nvPr>
            <p:ph type="title"/>
          </p:nvPr>
        </p:nvSpPr>
        <p:spPr/>
        <p:txBody>
          <a:bodyPr/>
          <a:lstStyle/>
          <a:p>
            <a:r>
              <a:rPr lang="en-US" dirty="0"/>
              <a:t>Data Section</a:t>
            </a:r>
          </a:p>
        </p:txBody>
      </p:sp>
      <p:sp>
        <p:nvSpPr>
          <p:cNvPr id="3" name="Content Placeholder 2">
            <a:extLst>
              <a:ext uri="{FF2B5EF4-FFF2-40B4-BE49-F238E27FC236}">
                <a16:creationId xmlns:a16="http://schemas.microsoft.com/office/drawing/2014/main" id="{3AF3CFF5-7AB2-4973-9D57-B75FA656696E}"/>
              </a:ext>
            </a:extLst>
          </p:cNvPr>
          <p:cNvSpPr>
            <a:spLocks noGrp="1"/>
          </p:cNvSpPr>
          <p:nvPr>
            <p:ph idx="1"/>
          </p:nvPr>
        </p:nvSpPr>
        <p:spPr/>
        <p:txBody>
          <a:bodyPr>
            <a:normAutofit/>
          </a:bodyPr>
          <a:lstStyle/>
          <a:p>
            <a:pPr marL="0" indent="0">
              <a:buNone/>
            </a:pPr>
            <a:r>
              <a:rPr lang="en-US" b="1" dirty="0"/>
              <a:t>Foursquare API Data:</a:t>
            </a:r>
            <a:endParaRPr lang="en-US" dirty="0"/>
          </a:p>
          <a:p>
            <a:r>
              <a:rPr lang="en-US"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0" indent="0">
              <a:buNone/>
            </a:pPr>
            <a:endParaRPr lang="en-US" dirty="0"/>
          </a:p>
        </p:txBody>
      </p:sp>
    </p:spTree>
    <p:extLst>
      <p:ext uri="{BB962C8B-B14F-4D97-AF65-F5344CB8AC3E}">
        <p14:creationId xmlns:p14="http://schemas.microsoft.com/office/powerpoint/2010/main" val="276470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3577-7634-492D-B8FF-2421D3FEB042}"/>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5600EA1-008F-4A2B-9598-27A9978D758D}"/>
              </a:ext>
            </a:extLst>
          </p:cNvPr>
          <p:cNvSpPr>
            <a:spLocks noGrp="1"/>
          </p:cNvSpPr>
          <p:nvPr>
            <p:ph idx="1"/>
          </p:nvPr>
        </p:nvSpPr>
        <p:spPr/>
        <p:txBody>
          <a:bodyPr>
            <a:normAutofit fontScale="85000" lnSpcReduction="20000"/>
          </a:bodyPr>
          <a:lstStyle/>
          <a:p>
            <a:r>
              <a:rPr lang="en-US" dirty="0"/>
              <a:t>After finding the list of neighborhoods, we then connect to the Foursquare API to gather information about venues inside each and every neighborhood. For each neighborhood, we have chosen the radius to be 100 meter.</a:t>
            </a:r>
          </a:p>
          <a:p>
            <a:r>
              <a:rPr lang="en-US" dirty="0"/>
              <a:t>The data retrieved from Foursquare contained information of venues within a specified distance of the longitude and latitude of the postcodes. The information obtained per venue as follows:</a:t>
            </a:r>
          </a:p>
          <a:p>
            <a:pPr marL="400050" lvl="1" indent="0" latinLnBrk="1">
              <a:buNone/>
            </a:pPr>
            <a:r>
              <a:rPr lang="en-US" dirty="0"/>
              <a:t>1. Neighborhood</a:t>
            </a:r>
          </a:p>
          <a:p>
            <a:pPr marL="400050" lvl="1" indent="0" latinLnBrk="1">
              <a:buNone/>
            </a:pPr>
            <a:r>
              <a:rPr lang="en-US" dirty="0"/>
              <a:t>2. Neighborhood Latitude</a:t>
            </a:r>
          </a:p>
          <a:p>
            <a:pPr marL="400050" lvl="1" indent="0" latinLnBrk="1">
              <a:buNone/>
            </a:pPr>
            <a:r>
              <a:rPr lang="en-US" dirty="0"/>
              <a:t>3. Neighborhood Longitude</a:t>
            </a:r>
          </a:p>
          <a:p>
            <a:pPr marL="400050" lvl="1" indent="0" latinLnBrk="1">
              <a:buNone/>
            </a:pPr>
            <a:r>
              <a:rPr lang="en-US" dirty="0"/>
              <a:t>4. Venue</a:t>
            </a:r>
          </a:p>
          <a:p>
            <a:pPr marL="400050" lvl="1" indent="0" latinLnBrk="1">
              <a:buNone/>
            </a:pPr>
            <a:r>
              <a:rPr lang="en-US" dirty="0"/>
              <a:t>5. Name of the venue e.g. the name of a store or restaurant</a:t>
            </a:r>
          </a:p>
          <a:p>
            <a:pPr marL="400050" lvl="1" indent="0" latinLnBrk="1">
              <a:buNone/>
            </a:pPr>
            <a:r>
              <a:rPr lang="en-US" dirty="0"/>
              <a:t>6. Venue Latitude</a:t>
            </a:r>
          </a:p>
          <a:p>
            <a:pPr marL="400050" lvl="1" indent="0" latinLnBrk="1">
              <a:buNone/>
            </a:pPr>
            <a:r>
              <a:rPr lang="en-US" dirty="0"/>
              <a:t>7. Venue Longitude</a:t>
            </a:r>
          </a:p>
          <a:p>
            <a:pPr marL="400050" lvl="1" indent="0" latinLnBrk="1">
              <a:buNone/>
            </a:pPr>
            <a:r>
              <a:rPr lang="en-US" dirty="0"/>
              <a:t>8. Venue Category</a:t>
            </a:r>
          </a:p>
          <a:p>
            <a:endParaRPr lang="en-US" dirty="0"/>
          </a:p>
        </p:txBody>
      </p:sp>
    </p:spTree>
    <p:extLst>
      <p:ext uri="{BB962C8B-B14F-4D97-AF65-F5344CB8AC3E}">
        <p14:creationId xmlns:p14="http://schemas.microsoft.com/office/powerpoint/2010/main" val="128929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2442C2-7E48-4B82-B448-C20D84431D8F}"/>
              </a:ext>
            </a:extLst>
          </p:cNvPr>
          <p:cNvSpPr>
            <a:spLocks noGrp="1"/>
          </p:cNvSpPr>
          <p:nvPr>
            <p:ph type="title"/>
          </p:nvPr>
        </p:nvSpPr>
        <p:spPr>
          <a:xfrm>
            <a:off x="810001" y="447188"/>
            <a:ext cx="3413084" cy="1559412"/>
          </a:xfrm>
        </p:spPr>
        <p:txBody>
          <a:bodyPr>
            <a:normAutofit/>
          </a:bodyPr>
          <a:lstStyle/>
          <a:p>
            <a:r>
              <a:rPr lang="en-US" sz="3200"/>
              <a:t>Methodology Section</a:t>
            </a:r>
            <a:br>
              <a:rPr lang="en-US" sz="3200"/>
            </a:br>
            <a:endParaRPr lang="en-US" sz="3200"/>
          </a:p>
        </p:txBody>
      </p:sp>
      <p:sp>
        <p:nvSpPr>
          <p:cNvPr id="3" name="Content Placeholder 2">
            <a:extLst>
              <a:ext uri="{FF2B5EF4-FFF2-40B4-BE49-F238E27FC236}">
                <a16:creationId xmlns:a16="http://schemas.microsoft.com/office/drawing/2014/main" id="{0907D662-5DBC-408A-BA2E-59E64506211B}"/>
              </a:ext>
            </a:extLst>
          </p:cNvPr>
          <p:cNvSpPr>
            <a:spLocks noGrp="1"/>
          </p:cNvSpPr>
          <p:nvPr>
            <p:ph idx="1"/>
          </p:nvPr>
        </p:nvSpPr>
        <p:spPr>
          <a:xfrm>
            <a:off x="818713" y="2413000"/>
            <a:ext cx="3404372" cy="3632200"/>
          </a:xfrm>
        </p:spPr>
        <p:txBody>
          <a:bodyPr>
            <a:normAutofit/>
          </a:bodyPr>
          <a:lstStyle/>
          <a:p>
            <a:pPr marL="0" indent="0">
              <a:lnSpc>
                <a:spcPct val="90000"/>
              </a:lnSpc>
              <a:buNone/>
            </a:pPr>
            <a:r>
              <a:rPr lang="en-US" sz="1500" b="1"/>
              <a:t>Clustering Approach:</a:t>
            </a:r>
            <a:endParaRPr lang="en-US" sz="1500"/>
          </a:p>
          <a:p>
            <a:pPr>
              <a:lnSpc>
                <a:spcPct val="90000"/>
              </a:lnSpc>
            </a:pPr>
            <a:r>
              <a:rPr lang="en-US" sz="150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a:lnSpc>
                <a:spcPct val="90000"/>
              </a:lnSpc>
            </a:pPr>
            <a:r>
              <a:rPr lang="en-US" sz="1500" b="1"/>
              <a:t>Using K-Means Clustering Approach</a:t>
            </a:r>
            <a:endParaRPr lang="en-US" sz="1500"/>
          </a:p>
          <a:p>
            <a:pPr>
              <a:lnSpc>
                <a:spcPct val="90000"/>
              </a:lnSpc>
            </a:pPr>
            <a:endParaRPr lang="en-US" sz="1500"/>
          </a:p>
        </p:txBody>
      </p:sp>
      <p:sp>
        <p:nvSpPr>
          <p:cNvPr id="22"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2AA8AFF-E026-44AF-8158-D797AC8EBE04}"/>
              </a:ext>
            </a:extLst>
          </p:cNvPr>
          <p:cNvPicPr>
            <a:picLocks noChangeAspect="1"/>
          </p:cNvPicPr>
          <p:nvPr/>
        </p:nvPicPr>
        <p:blipFill>
          <a:blip r:embed="rId2"/>
          <a:stretch>
            <a:fillRect/>
          </a:stretch>
        </p:blipFill>
        <p:spPr>
          <a:xfrm>
            <a:off x="5278945" y="1063689"/>
            <a:ext cx="6269591" cy="4413379"/>
          </a:xfrm>
          <a:prstGeom prst="rect">
            <a:avLst/>
          </a:prstGeom>
        </p:spPr>
      </p:pic>
    </p:spTree>
    <p:extLst>
      <p:ext uri="{BB962C8B-B14F-4D97-AF65-F5344CB8AC3E}">
        <p14:creationId xmlns:p14="http://schemas.microsoft.com/office/powerpoint/2010/main" val="280999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46BE9-D69D-4667-ABDC-79F56BAE50A0}"/>
              </a:ext>
            </a:extLst>
          </p:cNvPr>
          <p:cNvSpPr>
            <a:spLocks noGrp="1"/>
          </p:cNvSpPr>
          <p:nvPr>
            <p:ph type="title"/>
          </p:nvPr>
        </p:nvSpPr>
        <p:spPr>
          <a:xfrm>
            <a:off x="965200" y="1218476"/>
            <a:ext cx="3187318" cy="4421050"/>
          </a:xfrm>
          <a:effectLst/>
        </p:spPr>
        <p:txBody>
          <a:bodyPr anchor="ctr">
            <a:normAutofit/>
          </a:bodyPr>
          <a:lstStyle/>
          <a:p>
            <a:pPr algn="r"/>
            <a:r>
              <a:rPr lang="en-US" sz="2200" dirty="0"/>
              <a:t>Most Common Venues near Neighborhood</a:t>
            </a:r>
            <a:r>
              <a:rPr lang="en-US" sz="2200" b="0" dirty="0"/>
              <a:t> | Using Clustering</a:t>
            </a:r>
            <a:endParaRPr lang="en-US" sz="2200" dirty="0">
              <a:solidFill>
                <a:schemeClr val="tx1"/>
              </a:solidFill>
            </a:endParaRPr>
          </a:p>
        </p:txBody>
      </p:sp>
      <p:cxnSp>
        <p:nvCxnSpPr>
          <p:cNvPr id="13"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DA99ECB-F1D9-418E-91B5-B3AAAA71CEF8}"/>
              </a:ext>
            </a:extLst>
          </p:cNvPr>
          <p:cNvPicPr>
            <a:picLocks noGrp="1" noChangeAspect="1"/>
          </p:cNvPicPr>
          <p:nvPr>
            <p:ph idx="1"/>
          </p:nvPr>
        </p:nvPicPr>
        <p:blipFill>
          <a:blip r:embed="rId2"/>
          <a:stretch>
            <a:fillRect/>
          </a:stretch>
        </p:blipFill>
        <p:spPr>
          <a:xfrm>
            <a:off x="4360704" y="1642187"/>
            <a:ext cx="7623110" cy="3573625"/>
          </a:xfrm>
          <a:prstGeom prst="rect">
            <a:avLst/>
          </a:prstGeom>
        </p:spPr>
      </p:pic>
    </p:spTree>
    <p:extLst>
      <p:ext uri="{BB962C8B-B14F-4D97-AF65-F5344CB8AC3E}">
        <p14:creationId xmlns:p14="http://schemas.microsoft.com/office/powerpoint/2010/main" val="302685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5443-A515-402B-8443-3CB193DE22A3}"/>
              </a:ext>
            </a:extLst>
          </p:cNvPr>
          <p:cNvSpPr>
            <a:spLocks noGrp="1"/>
          </p:cNvSpPr>
          <p:nvPr>
            <p:ph type="title"/>
          </p:nvPr>
        </p:nvSpPr>
        <p:spPr>
          <a:xfrm>
            <a:off x="658998" y="883415"/>
            <a:ext cx="10571998" cy="970450"/>
          </a:xfrm>
        </p:spPr>
        <p:txBody>
          <a:bodyPr/>
          <a:lstStyle/>
          <a:p>
            <a:r>
              <a:rPr lang="en-US" dirty="0"/>
              <a:t>Workflow:</a:t>
            </a:r>
            <a:br>
              <a:rPr lang="en-US" dirty="0"/>
            </a:br>
            <a:endParaRPr lang="en-US" dirty="0"/>
          </a:p>
        </p:txBody>
      </p:sp>
      <p:sp>
        <p:nvSpPr>
          <p:cNvPr id="3" name="Content Placeholder 2">
            <a:extLst>
              <a:ext uri="{FF2B5EF4-FFF2-40B4-BE49-F238E27FC236}">
                <a16:creationId xmlns:a16="http://schemas.microsoft.com/office/drawing/2014/main" id="{54A20676-F603-49CB-9163-DB468776CF69}"/>
              </a:ext>
            </a:extLst>
          </p:cNvPr>
          <p:cNvSpPr>
            <a:spLocks noGrp="1"/>
          </p:cNvSpPr>
          <p:nvPr>
            <p:ph idx="1"/>
          </p:nvPr>
        </p:nvSpPr>
        <p:spPr/>
        <p:txBody>
          <a:bodyPr/>
          <a:lstStyle/>
          <a:p>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a:p>
            <a:endParaRPr lang="en-US" dirty="0"/>
          </a:p>
        </p:txBody>
      </p:sp>
    </p:spTree>
    <p:extLst>
      <p:ext uri="{BB962C8B-B14F-4D97-AF65-F5344CB8AC3E}">
        <p14:creationId xmlns:p14="http://schemas.microsoft.com/office/powerpoint/2010/main" val="273116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5C0E-DC10-4DD1-A57D-E01F6F080768}"/>
              </a:ext>
            </a:extLst>
          </p:cNvPr>
          <p:cNvSpPr>
            <a:spLocks noGrp="1"/>
          </p:cNvSpPr>
          <p:nvPr>
            <p:ph type="title"/>
          </p:nvPr>
        </p:nvSpPr>
        <p:spPr>
          <a:xfrm>
            <a:off x="810000" y="999202"/>
            <a:ext cx="10571998" cy="970450"/>
          </a:xfrm>
        </p:spPr>
        <p:txBody>
          <a:bodyPr/>
          <a:lstStyle/>
          <a:p>
            <a:r>
              <a:rPr lang="en-US" dirty="0"/>
              <a:t>Results Section</a:t>
            </a:r>
            <a:br>
              <a:rPr lang="en-US" dirty="0"/>
            </a:br>
            <a:r>
              <a:rPr lang="en-US" sz="2200" dirty="0"/>
              <a:t>1.Map of Clusters in Scarborough</a:t>
            </a:r>
            <a:br>
              <a:rPr lang="en-US" sz="2200" dirty="0"/>
            </a:br>
            <a:endParaRPr lang="en-US" sz="2200" dirty="0"/>
          </a:p>
        </p:txBody>
      </p:sp>
      <p:pic>
        <p:nvPicPr>
          <p:cNvPr id="4" name="Picture 3">
            <a:extLst>
              <a:ext uri="{FF2B5EF4-FFF2-40B4-BE49-F238E27FC236}">
                <a16:creationId xmlns:a16="http://schemas.microsoft.com/office/drawing/2014/main" id="{05C66F92-3B64-4CFA-96AE-ADA59D6E3636}"/>
              </a:ext>
            </a:extLst>
          </p:cNvPr>
          <p:cNvPicPr>
            <a:picLocks noChangeAspect="1"/>
          </p:cNvPicPr>
          <p:nvPr/>
        </p:nvPicPr>
        <p:blipFill>
          <a:blip r:embed="rId2"/>
          <a:stretch>
            <a:fillRect/>
          </a:stretch>
        </p:blipFill>
        <p:spPr>
          <a:xfrm>
            <a:off x="1618531" y="2276246"/>
            <a:ext cx="9763467" cy="4329138"/>
          </a:xfrm>
          <a:prstGeom prst="rect">
            <a:avLst/>
          </a:prstGeom>
        </p:spPr>
      </p:pic>
    </p:spTree>
    <p:extLst>
      <p:ext uri="{BB962C8B-B14F-4D97-AF65-F5344CB8AC3E}">
        <p14:creationId xmlns:p14="http://schemas.microsoft.com/office/powerpoint/2010/main" val="98760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DAD47858-7A44-47E5-AC94-E528B41D1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E1F169-EB29-446E-94D3-1B1874D94F65}"/>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800"/>
              <a:t>2. Average Housing Price by Clusters in Scarborough</a:t>
            </a:r>
            <a:br>
              <a:rPr lang="en-US" sz="3800"/>
            </a:br>
            <a:endParaRPr lang="en-US" sz="3800"/>
          </a:p>
        </p:txBody>
      </p:sp>
      <p:sp>
        <p:nvSpPr>
          <p:cNvPr id="18" name="Rectangle 17">
            <a:extLst>
              <a:ext uri="{FF2B5EF4-FFF2-40B4-BE49-F238E27FC236}">
                <a16:creationId xmlns:a16="http://schemas.microsoft.com/office/drawing/2014/main" id="{8463C51E-4C59-4602-8432-5BB95E37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
            <a:extLst>
              <a:ext uri="{FF2B5EF4-FFF2-40B4-BE49-F238E27FC236}">
                <a16:creationId xmlns:a16="http://schemas.microsoft.com/office/drawing/2014/main" id="{53BD741A-3F41-45C2-A7D1-440BB2354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4D99D0-5149-4695-A530-AB187CCB6EE5}"/>
              </a:ext>
            </a:extLst>
          </p:cNvPr>
          <p:cNvPicPr>
            <a:picLocks noChangeAspect="1"/>
          </p:cNvPicPr>
          <p:nvPr/>
        </p:nvPicPr>
        <p:blipFill rotWithShape="1">
          <a:blip r:embed="rId2"/>
          <a:srcRect l="9091" t="20410"/>
          <a:stretch/>
        </p:blipFill>
        <p:spPr>
          <a:xfrm>
            <a:off x="4791065" y="209686"/>
            <a:ext cx="8153289" cy="6648313"/>
          </a:xfrm>
          <a:prstGeom prst="rect">
            <a:avLst/>
          </a:prstGeom>
        </p:spPr>
      </p:pic>
    </p:spTree>
    <p:extLst>
      <p:ext uri="{BB962C8B-B14F-4D97-AF65-F5344CB8AC3E}">
        <p14:creationId xmlns:p14="http://schemas.microsoft.com/office/powerpoint/2010/main" val="3756682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otalTime>2</TotalTime>
  <Words>599</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The Battle of Neighborhoods</vt:lpstr>
      <vt:lpstr>Introduction</vt:lpstr>
      <vt:lpstr>Data Section</vt:lpstr>
      <vt:lpstr>Contd.</vt:lpstr>
      <vt:lpstr>Methodology Section </vt:lpstr>
      <vt:lpstr>Most Common Venues near Neighborhood | Using Clustering</vt:lpstr>
      <vt:lpstr>Workflow: </vt:lpstr>
      <vt:lpstr>Results Section 1.Map of Clusters in Scarborough </vt:lpstr>
      <vt:lpstr>2. Average Housing Price by Clusters in Scarborough </vt:lpstr>
      <vt:lpstr>3. School Ratings by Clusters in Scarborough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Mehta, Harsh</dc:creator>
  <cp:lastModifiedBy>Mehta, Harsh</cp:lastModifiedBy>
  <cp:revision>4</cp:revision>
  <dcterms:created xsi:type="dcterms:W3CDTF">2020-07-22T11:16:15Z</dcterms:created>
  <dcterms:modified xsi:type="dcterms:W3CDTF">2020-07-22T11:52:30Z</dcterms:modified>
</cp:coreProperties>
</file>