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78" r:id="rId3"/>
    <p:sldId id="279" r:id="rId4"/>
    <p:sldId id="280" r:id="rId5"/>
    <p:sldId id="281" r:id="rId6"/>
    <p:sldId id="276" r:id="rId7"/>
    <p:sldId id="261" r:id="rId8"/>
    <p:sldId id="265" r:id="rId9"/>
    <p:sldId id="285" r:id="rId10"/>
    <p:sldId id="277" r:id="rId11"/>
    <p:sldId id="283" r:id="rId12"/>
    <p:sldId id="284" r:id="rId13"/>
    <p:sldId id="282" r:id="rId14"/>
    <p:sldId id="269" r:id="rId15"/>
    <p:sldId id="275" r:id="rId16"/>
    <p:sldId id="296" r:id="rId17"/>
    <p:sldId id="286" r:id="rId18"/>
    <p:sldId id="288" r:id="rId19"/>
    <p:sldId id="290" r:id="rId20"/>
    <p:sldId id="289" r:id="rId21"/>
    <p:sldId id="291" r:id="rId22"/>
    <p:sldId id="287" r:id="rId23"/>
    <p:sldId id="292" r:id="rId24"/>
    <p:sldId id="293" r:id="rId25"/>
    <p:sldId id="297" r:id="rId26"/>
    <p:sldId id="294" r:id="rId27"/>
    <p:sldId id="268" r:id="rId28"/>
    <p:sldId id="29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304" userDrawn="1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7EB"/>
    <a:srgbClr val="E89636"/>
    <a:srgbClr val="F08E1B"/>
    <a:srgbClr val="4B84C9"/>
    <a:srgbClr val="385D8A"/>
    <a:srgbClr val="A6BEE8"/>
    <a:srgbClr val="385DA8"/>
    <a:srgbClr val="943C06"/>
    <a:srgbClr val="FFFFCC"/>
    <a:srgbClr val="DC8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5195" autoAdjust="0"/>
  </p:normalViewPr>
  <p:slideViewPr>
    <p:cSldViewPr showGuides="1">
      <p:cViewPr varScale="1">
        <p:scale>
          <a:sx n="75" d="100"/>
          <a:sy n="75" d="100"/>
        </p:scale>
        <p:origin x="1776" y="78"/>
      </p:cViewPr>
      <p:guideLst>
        <p:guide orient="horz" pos="2160"/>
        <p:guide orient="horz" pos="2304"/>
        <p:guide orient="horz" pos="270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6-14T19:10:21.689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124 253 0,'63'0'109,"62"0"-109,-31 0 16,32 0-16,-64 0 16,32 0-16,1 0 15,-33 0-15,-30 0 16,30 0-16,-30 0 16,-2 0-16,33 0 15,-1 0-15,-30 0 16,-1 0-16,1 0 15,30 0-15,32 32 16,-62-32-16,30 0 16,-30 32-16,62-32 15,0 0-15,-31 0 16,-1 0-16,32 0 16,0 0-16,-31 31 15,31-31-15,-31 0 16,0 0-16,31 0 15,-63 0-15,32 0 16,-32 31-16,32-31 16,0 0-16,-1 0 15,-30 0-15,-1 0 16,32 0-16,-32 0 16,62 0-16,-61 0 15,-1 0-15,0 0 16,1 0-16,30 0 15,-30 0-15,-1 0 16,0 0-16,1 0 16,31 0-16,-32 0 15,0 0-15,1 0 16,-1 0-16,0 0 16,1 0-16,-1 0 15,0 0-15,1 0 16,-1 0-16,32 0 15,0 0-15,-32 0 16,0-31-16,32 31 16,-32 0-1,-62-31 626,0 31-547,-1 0-47,32-32-32,-31 32-15,0 0 219,-1 0-219,1 0 16,-1 0-1,1 0-15,0 0 16,-32 0-16,0 0 15,1 0-15,30 0 16,-30 0-16,-1 0 16,-31-32-16,0 32 15,31 0 1,-62 0-16,31-31 0,0 31 16,-31-32-16,31 32 15,0-31-15,-32 31 16,32 0-16,32 0 15,-1 0-15,-31 0 16,0 0-16,62 0 16,-30-31-16,30 31 15,1 0-15,-32-32 16,32 32-16,-32 0 16,32 0-16,-63 0 15,31 0-15,-31 0 16,63-31-16,-1 31 15,-62 0-15,63 0 16,-32-32 0,-30 32-16,62 0 15,-63 0-15,31 0 16,0 0-16,-62 0 16,93 0-16,1 0 15,0 0-15,-1 0 16,1 0-1,-1 0 1,1 0 15,0 0-15,-1 0 0,1 0-1,0 32 1,31-1-1,-32-31 1,32 32 31,-31-32-47,0 0 47,-1 31-47,1-31 31,31 31-31,0 1 16,-31-32-1,31 31-15,31-31 141,94 0-125,63 32-16,32 0 15,0-1-15,-64 0 16,-31-31-16,63 0 15,-125 0-15,-1 32 16,-30-32 0,62 0 46,94 31-62,-31-31 16,-63 0-16,31 0 15,-31 31-15,-31-31 16,31 0-16,-31 0 16,-32 0-16,32 0 15,-32 0 1,32 0-16,0 0 16,-1 32-16,64-32 15,30 0-15,-62 31 16,-63-31-16,32 0 15,-32 0-15,32 0 16,-32 0 0,1 0 93,-1 0 32,0 0-126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6-14T19:10:24.02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0,'0'32'78,"32"-32"-31,156 0-32,125 31-15,-93-31 16,62 0-16,-31 0 16,-31 31-16,-95-31 15,-31 0 1,-63 0-16,32 0 0,0 0 15,-32 0-15,1 0 16,30 0 0,-30 32-16,62-32 15,0 0-15,-32 31 16,33-31-16,30 0 16,-62 0-16,31 31 15,0-31-15,0 0 16,0 0-16,-63 0 15,1 0-15,62 0 16,-31 0 0,-32 0-16,0 0 15,1 0-15,-1 0 16,32 0-16,-1 0 16,-30 0-16,-1 0 15,63 32-15,-62-32 16,30 0-16,1 31 15,0-31-15,-1 0 16,-30 0-16,30 0 16,1 0-16,0 0 15,-32 0-15,1 0 16,-1 0-16,0 0 16,1 0-16,-1 0 15,0 31 1,1-31-16,-1 0 15,0 0 1,-62 0 203,0 0-94,-1 0-110,32-31-15,-31 31 16,31-31-16,0-1 109,0 1-93,0 0 62,-31 31 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6-14T19:10:28.40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52 0,'31'0'62,"1"0"-62,62 31 16,0-31-16,31 0 16,32 0-16,0 0 15,-32 0-15,1 0 16,-1 0-16,-62 0 15,31 0-15,0 0 16,-63 0-16,63 0 16,-62 0-16,-1 0 15,0 0-15,32 0 16,0 0-16,-32 0 16,32 0-16,-32 0 15,32 0-15,-32 0 16,1 0-16,-1 0 15,0 0 1,1 0-16,-1 0 16,1 0-1,30 0-15,1 0 0,0 0 16,31 0-16,-32 0 16,-30 0-16,-1 0 15,32 0-15,-32 0 16,1 0-16,-1 0 15,32 0-15,-32 0 16,0 0-16,1 0 16,-1 0-1,0 0-15,32 0 16,31 0-16,-31 32 16,0-32-16,-1 0 15,33 0-15,-1 0 16,-32 0-16,-30 0 15,30 31-15,-30-31 16,-1 0-16,0 0 94,32 0-94,-31 0 15,-1 0-15,0 0 16,32 0 140,0 0-140,-32 0 0,0 0 124,1 0-30,-1 0-79,-62 0 125,-1 0-140,1 0-1,-32 31 1,32-31-16,-32 0 16,32 0-16,0 0 15,-32 0-15,31 0 16,1 0-16,0 0 15,-1 0 1,1 0 0,0 0-16,-1 0 15,1 0 1,0 0 0,-1 0-16,1 0 15,0 0 1,-32 0-16,31 0 15,1 0-15,-32 0 16,32 0-16,-32 0 16,32 0-16,-32 0 15,0 0-15,32 0 16,-32-31-16,32 31 16,-32 0-16,32 0 15,-32 0-15,1 0 16,-1-31-16,-31 31 15,0-32-15,0 32 16,31 0-16,0 0 16,-31 0-16,31-31 15,1 31-15,-32 0 16,31 0-16,32-31 16,-1 31-16,1 0 15,-1 0 16,1 0-31,0 0 16,-63 0-16,62 0 16,-30 0-16,-1 0 15,0 0-15,-31 0 16,31 0-16,1 0 16,30 0-16,1 0 15,0 0 1,-1 0-16,1 0 15,0 0 1,-32 0-16,31 0 16,-30 0-1,30 0 1,-30 0-16,30 0 16,1 0-16,0 0 15,-1 31-15,1-31 16,-32 0-16,32 0 15,-1 0 1,1 0-16,31 31 16,-31-31-1,-1 0 17,1 0-1,94 32 250,-1-32-281,32 31 16,1-31-16,-33 0 15,-30 0-15,-1 0 16,32 0-16,-32 0 16,0 0-1,1 0-15,-1 0 16,1 0-16,-1 0 15,32 0-15,-1 0 16,-30 0-16,30 0 16,-30 0-16,62 0 15,-63 0-15,1 0 16,-1 0-16,63 0 16,-63 0-16,32 0 15,-32 0-15,1 0 16,30 0-16,1 0 15,0 0-15,0 0 16,-1 0 0,32 31-16,0-31 0,-31 0 15,0 0-15,0 0 16,-32 32 0,32-32-16,-32 0 15,32 0-15,-32 31 16,0-31-16,1 0 15,-1 0 1,1 0-16,-1 0 16,32 0-16,-32 0 15,0 0-15,63 0 16,-62 0-16,30 0 16,-30 0-1,-1 0-15,1 0 16,-32 31-16,31-31 15,63 0-15,-31 0 16,-32 0 0,63 0-16,-62 0 15,30 0-15,-30 0 16,30 32-16,-30-32 16,-1 0-16,0 0 15,1 0-15,-1 0 16,0 31-1,1-31-15,-1 0 16,1 0-16,30 0 16,-30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6-14T19:10:39.61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 0,'32'0'78,"30"0"-78,1 0 16,62 0-16,1 0 15,-1 0-15,64 0 16,-127 0-16,95 31 16,31 0-16,-62-31 15,-1 0-15,-94 0 16,32 0-16,-32 0 15,1 0 17,-1 0-32,1 0 15,-1 0 1,0 0 0,1 0-1,-1 0 16,0 0 16,1 0-31,-1 0 0,0 0 15,1 32-16,-1-32-15,0 0 16,32 0 0,-31 0-1,-1 0-15,0 0 16,1 0 0,30 0-1,-30 0-15,62 0 16,-63 31-16,32-31 15,0 0-15,31 0 16,-32 0-16,1 0 16,-32 31-16,32-31 15,-32 0-15,1 0 16,-1 0 0,1 0-1,-1 32 1,0-32-16,1 0 15,-1 0 1,-62-32 140,-1 32-140,-30-31-16,30 31 16,1-31-16,-1 31 15,1 0-15,-32-32 16,32 32-1,-32 0 204,-93 0-219,61 0 16,-61 0-16,30 0 15,64 0-15,30 0 16,-31 0-16,32 0 16,0 0-16,-1 0 62,1 0-46,-32 0-1,1 0 1,30 0-16,-30 0 16,30 0-1,1 0 1,-1 0-16,1 0 16,0 0-1,-1 0-15,1 0 16,-32 0-16,32 0 15,0 0 1,-1 0 0,1 0-16,-32 0 15,0 0-15,32 0 16,-32 0-16,32 0 16,-32 0-16,32 0 15,0 0 1,-1 0-16,-30 0 15,30 0 1,-31 0-16,32 0 16,0 0-16,-32 0 15,32 0-15,-32 0 16,32 0-16,-32 0 16,0 0-16,32 0 15,-1 0-15,1 0 16,0 0 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6-14T19:10:52.18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197 56 0,'63'32'141,"31"-32"-141,94 31 16,-62-31-16,-1 32 15,1-32-15,-32 0 16,0 0-16,0 0 16,0 0-16,31 0 15,1 0-15,-1 0 16,-31 0-16,0 0 15,32 0-15,-32 0 16,-31 0-16,-32 0 16,63 0-16,-63 0 15,63 0-15,-31 0 16,0 0-16,31 0 16,0 0-16,-31 0 15,-1 0-15,32 0 16,-31 0-16,31 0 15,0 0-15,0 0 16,-62 0-16,31 0 16,-32 0-16,0 0 15,32 0-15,-32 0 16,32-32-16,-32 32 16,32 0-16,-32 0 15,1 0-15,-1 0 16,32 0-16,-32 0 15,1 0-15,-1 0 16,0 0 0,1 0 15,-1 0-31,0 0 16,1 0-1,30 32 1,-30-1 15,-1-31 16,1 0-47,-1 0 62,-31 31 1,31-31-16,1 0-32,-1 0 1,0 0 265,1 0-265,-32-31 46,0 0 48,0-1 15,-32 32-110,1 0 1,0 0-16,-1 0 16,1 0-16,0 0 15,-64 0-15,33 0 16,-32 0-16,0 0 16,0 0-16,31 0 15,-31 0-15,-32 0 16,1 0-16,-1 0 15,1 0-15,62 0 16,-31 0-16,31 0 16,-31 0-16,0 0 15,63 0-15,0 0 16,-1 0-16,1 0 16,0-31-16,-32 31 15,31 0 1,-30 0-16,30 0 15,1 0-15,-32 0 16,1 0-16,30 0 16,1 0-16,0 0 15,-32 0-15,0 0 16,32 0-16,-32 0 16,0 0-16,1 0 15,30 0-15,1 0 16,-32 0-16,0 0 15,32 0-15,-63 0 16,63 0-16,-63-32 16,62 32-16,1 0 15,-32 0-15,0 0 16,1 0-16,30 0 16,-30 0-1,30 0-15,-30 0 16,-1 0-16,-31-31 15,0 31-15,31 0 16,0 0-16,32 0 16,0 0-1,-1 0-15,-31 0 16,32 0 0,0 0-16,-1 0 15,-30 0 1,30 0-16,1 0 15,0 0 1,-1 0 62,1 0-62,0 31-1,-1-31-15,32 32 172,0-1-140,0 1 30,32-1-15,-1-31-31,0 0-1,1 0 1,-1 0-16,0 0 15,1 0-15,-1 0 16,0 0 0,1 0-16,-1 0 15,0 0-15,1 0 16,-1 0-16,1 0 16,30 0-16,1 0 15,-32 31-15,32-31 16,-32 0-16,32 0 15,-31 0 1,-1 0-16,0 0 16,32 0-16,-32 0 15,1 0 1,-1 0-16,32 0 16,-63 32-16,31-32 15,0 0 16,1 0-15,-1 0-16,1 31 16,-1-31-16,0 0 15,1 0-15,-1 0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6-14T19:11:05.15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0,'31'0'31,"1"0"-16,-1 0 1,1 0 0,-1 0-1,32 0-15,-32 0 16,0 0 0,1 0-1,-1 0-15,0 0 16,1 0-1,-1 0-15,0 0 16,1 0-16,-1 0 94,1 0-63,-1 0-15,0 0-16,1 0 15,-1 0 267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6-14T19:12:30.631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0,'31'0'203,"32"0"-203,31 0 16,0 0-16,31 31 15,1-31-15,-32 31 16,-31-31-16,31 32 16,-32-32-16,1 0 15,-32 0 1,32 0-1,-32 0 1,1 0 0,-1 0-16,1 0 15,30 0-15,1 0 16,0 0-16,-1 0 16,1 31-16,0-31 15,-32 0-15,32 0 16,0 0-1,-32 0-15,0 0 16,1 0-16,30 0 16,-30 0-16,-1 0 15,1 0-15,30 0 16,1 0-16,0 0 16,-32 0-1,0 0-15,1 0 16,30 0-1,-30 0 1,-1 0-16,32 0 16,0 0-1,-1 0 1,-30 0-16,-1 0 16,0 0-1,1 0-15,-1 0 16,0 0-1,1-31 1,-1 31-16,32 0 16,-32 0-1,1 0-15,30 0 16,-30 0 0,-1 0-16,0 0 15,1 0 1,-1 0-16,0 0 15,1 0 17,31 0-32,-1 0 15,1 0 1,31 0-16,-31 0 16,-1 0-16,1 0 15,-31 0-15,-1 0 16,63 0-16,-63 0 15,1 0-15,30 0 16,1 0-16,0 31 16,-32-31-1,1 0-15,-1 0 16,32 0-16,-1 0 16,-30 0-16,30 0 15,-30 0-15,31 0 16,-1 0-16,-30 0 15,-1 0 1,0 0-16,1 0 16,-1 0-16,0 0 15,32 0-15,-32 0 16,1 0 0,-1 0-16,32 0 15,-32 0-15,1 0 16,30 0-16,-30 0 15,30 0 1,-30 0-16,-1 0 16,0 0-16,32 0 15,-31 0 1,30 0-16,1 0 16,-32 0-1,1 0 1,-1 0-16,0 0 15,1 0 1,-1 0 0,0 0-1,1 0-15,-1 0 16,1 0 0,-1 0-1,0 0-15,1 0 16,-1 0 15,0 0-31,1 0 16,-1 0-1,0 0-15,1 0 16,-1 0-16,0 0 16,1 0-1,-1 0 1,1 0-1,30 0 1,-30 0 0,-1 0-1,0 0 1,1 0 0,-1 0-16,32-31 15,-32 31 1,1 0 46,-1-32-46,0 32 0,1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20/06/2016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to boxing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5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about what makes a collection ‘</a:t>
            </a:r>
            <a:r>
              <a:rPr lang="en-US" dirty="0" err="1"/>
              <a:t>foreachable</a:t>
            </a:r>
            <a:r>
              <a:rPr lang="en-US" dirty="0"/>
              <a:t>’</a:t>
            </a:r>
          </a:p>
          <a:p>
            <a:r>
              <a:rPr lang="en-US" baseline="0" dirty="0"/>
              <a:t>Show </a:t>
            </a:r>
            <a:r>
              <a:rPr lang="en-US" baseline="0" dirty="0" err="1"/>
              <a:t>List.cs</a:t>
            </a:r>
            <a:r>
              <a:rPr lang="en-US" baseline="0" dirty="0"/>
              <a:t> enumerator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79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0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7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774050" y="6362070"/>
            <a:ext cx="1050652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© Copyright SELA Software &amp; Education Labs Ltd. | 14-18 Baruch Hirsch St </a:t>
            </a:r>
            <a:r>
              <a:rPr lang="en-US" sz="11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, 51202 Israel | www.selagroup.com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" y="534798"/>
            <a:ext cx="3509932" cy="483907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055440" y="2420889"/>
            <a:ext cx="7391400" cy="583441"/>
          </a:xfrm>
        </p:spPr>
        <p:txBody>
          <a:bodyPr/>
          <a:lstStyle>
            <a:lvl1pPr>
              <a:defRPr lang="en-US" sz="2600" baseline="0">
                <a:latin typeface="Segoe UI" panose="020B0502040204020203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Font typeface="Arial" pitchFamily="34" charset="0"/>
            </a:pPr>
            <a:r>
              <a:rPr lang="en-US" dirty="0"/>
              <a:t>Speaker 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07534" y="3068638"/>
            <a:ext cx="7391301" cy="914400"/>
          </a:xfrm>
          <a:prstGeom prst="rect">
            <a:avLst/>
          </a:prstGeom>
        </p:spPr>
        <p:txBody>
          <a:bodyPr/>
          <a:lstStyle>
            <a:lvl1pPr marL="0" indent="0" algn="l" rtl="0">
              <a:buNone/>
              <a:defRPr lang="en-US" sz="3400" kern="1200" dirty="0">
                <a:solidFill>
                  <a:srgbClr val="262E64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5pPr>
          </a:lstStyle>
          <a:p>
            <a:pPr lvl="0"/>
            <a:r>
              <a:rPr lang="en-US" sz="3400" dirty="0">
                <a:solidFill>
                  <a:srgbClr val="262E6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Session Title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6130112" y="518111"/>
            <a:ext cx="4022255" cy="492443"/>
            <a:chOff x="751782" y="609600"/>
            <a:chExt cx="3016691" cy="492443"/>
          </a:xfrm>
        </p:grpSpPr>
        <p:sp>
          <p:nvSpPr>
            <p:cNvPr id="26" name="TextBox 25"/>
            <p:cNvSpPr txBox="1"/>
            <p:nvPr/>
          </p:nvSpPr>
          <p:spPr>
            <a:xfrm>
              <a:off x="751782" y="609600"/>
              <a:ext cx="3016691" cy="49244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2600" dirty="0">
                  <a:solidFill>
                    <a:srgbClr val="262E6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SELA </a:t>
              </a:r>
              <a:r>
                <a:rPr lang="en-US" sz="2400" dirty="0">
                  <a:solidFill>
                    <a:srgbClr val="262E6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  <a:r>
                <a:rPr lang="en-US" sz="2600" dirty="0">
                  <a:solidFill>
                    <a:srgbClr val="262E6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PRACTICE</a:t>
              </a:r>
              <a:endParaRPr lang="he-IL" sz="2600" dirty="0">
                <a:solidFill>
                  <a:srgbClr val="262E64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374270" y="727075"/>
              <a:ext cx="0" cy="273050"/>
            </a:xfrm>
            <a:prstGeom prst="line">
              <a:avLst/>
            </a:prstGeom>
            <a:ln w="12700">
              <a:solidFill>
                <a:srgbClr val="F08E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62402" y="727075"/>
              <a:ext cx="0" cy="273050"/>
            </a:xfrm>
            <a:prstGeom prst="line">
              <a:avLst/>
            </a:prstGeom>
            <a:ln w="12700">
              <a:solidFill>
                <a:srgbClr val="F08E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 userDrawn="1"/>
        </p:nvSpPr>
        <p:spPr>
          <a:xfrm>
            <a:off x="6130112" y="899428"/>
            <a:ext cx="18309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800" dirty="0">
                <a:solidFill>
                  <a:srgbClr val="F08E1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JUNE</a:t>
            </a:r>
            <a:r>
              <a:rPr lang="en-US" sz="1800" baseline="0" dirty="0">
                <a:solidFill>
                  <a:srgbClr val="F08E1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19-23, 2016</a:t>
            </a:r>
            <a:endParaRPr lang="he-IL" sz="1800" dirty="0">
              <a:solidFill>
                <a:srgbClr val="F08E1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17143" decel="8285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-0.11233 1.48148E-6 " pathEditMode="relative" rAng="0" ptsTypes="AA">
                                      <p:cBhvr>
                                        <p:cTn id="9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17143" decel="82857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3.7037E-6 L -0.11216 3.7037E-6 " pathEditMode="relative" rAng="0" ptsTypes="AA">
                                      <p:cBhvr>
                                        <p:cTn id="14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  <p:extLst mod="1">
    <p:ext uri="{DCECCB84-F9BA-43D5-87BE-67443E8EF086}">
      <p15:sldGuideLst xmlns:p15="http://schemas.microsoft.com/office/powerpoint/2012/main">
        <p15:guide id="1" orient="horz" pos="789" userDrawn="1">
          <p15:clr>
            <a:srgbClr val="FBAE40"/>
          </p15:clr>
        </p15:guide>
        <p15:guide id="2" pos="8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4" y="476673"/>
            <a:ext cx="10657668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87797" y="1494001"/>
            <a:ext cx="10673019" cy="10709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/>
              <a:t>Explanation of below sample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787799" y="2630517"/>
            <a:ext cx="10684536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87797" y="3835550"/>
            <a:ext cx="10673019" cy="10728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/>
              <a:t>Explanation of below sample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787799" y="4973961"/>
            <a:ext cx="10684536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62649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41 2.59259E-6 L 3.33333E-6 2.59259E-6 " pathEditMode="relative" rAng="0" ptsTypes="AA" p14:bounceEnd="42000">
                                          <p:cBhvr>
                                            <p:cTn id="9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41 2.59259E-6 L 3.33333E-6 2.59259E-6 " pathEditMode="relative" rAng="0" ptsTypes="AA">
                                          <p:cBhvr>
                                            <p:cTn id="9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6920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15413" y="476672"/>
            <a:ext cx="10656920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 w="3175">
                  <a:noFill/>
                </a:ln>
                <a:solidFill>
                  <a:srgbClr val="F08E1B"/>
                </a:solidFill>
                <a:effectLst/>
                <a:uLnTx/>
                <a:uFillTx/>
                <a:latin typeface="Segoe Light" panose="020B0302040504020203" pitchFamily="34" charset="0"/>
                <a:cs typeface="Segoe UI" panose="020B0502040204020203" pitchFamily="34" charset="0"/>
              </a:rPr>
              <a:t>Agenda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6920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840416" y="2348344"/>
            <a:ext cx="2207355" cy="390005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115888" indent="-115888" algn="l" rtl="0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815413" y="1524000"/>
            <a:ext cx="8737600" cy="47244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txBody>
          <a:bodyPr/>
          <a:lstStyle>
            <a:lvl1pPr marL="342900" indent="-342900" algn="l" rtl="0">
              <a:buFontTx/>
              <a:buBlip>
                <a:blip r:embed="rId2"/>
              </a:buBlip>
              <a:defRPr/>
            </a:lvl1pPr>
            <a:lvl2pPr marL="742950" indent="-285750" algn="l" rtl="0">
              <a:buFontTx/>
              <a:buBlip>
                <a:blip r:embed="rId2"/>
              </a:buBlip>
              <a:defRPr/>
            </a:lvl2pPr>
            <a:lvl3pPr marL="1143000" indent="-228600" algn="l" rtl="0">
              <a:buFontTx/>
              <a:buBlip>
                <a:blip r:embed="rId2"/>
              </a:buBlip>
              <a:defRPr/>
            </a:lvl3pPr>
            <a:lvl4pPr marL="1600200" indent="-228600" algn="l" rtl="0">
              <a:buFontTx/>
              <a:buBlip>
                <a:blip r:embed="rId2"/>
              </a:buBlip>
              <a:defRPr/>
            </a:lvl4pPr>
            <a:lvl5pPr marL="2057400" indent="-228600" algn="l" rtl="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639589" y="1524001"/>
            <a:ext cx="1301552" cy="615553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ct val="0"/>
              </a:spcBef>
              <a:buNone/>
              <a:defRPr lang="en-US" sz="4000" b="0" dirty="0" smtClean="0">
                <a:ln w="3175">
                  <a:noFill/>
                </a:ln>
                <a:solidFill>
                  <a:srgbClr val="F08E1B"/>
                </a:solidFill>
                <a:effectLst/>
                <a:latin typeface="Segoe Light" panose="020B03020405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anose="020B0502040504020203" pitchFamily="34" charset="0"/>
                <a:cs typeface="Consolas" panose="020B0609020204030204" pitchFamily="49" charset="0"/>
              </a:rPr>
              <a:t>tips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787" y="1414674"/>
            <a:ext cx="1250813" cy="938110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6920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7184" cy="1015489"/>
          </a:xfrm>
        </p:spPr>
        <p:txBody>
          <a:bodyPr vert="horz" lIns="0" tIns="0" rIns="91440" bIns="4572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1492161"/>
            <a:ext cx="10657184" cy="4648200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6920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demo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2" y="2492896"/>
            <a:ext cx="32800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19928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6920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demo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1" name="TextBox 10"/>
          <p:cNvSpPr txBox="1"/>
          <p:nvPr userDrawn="1"/>
        </p:nvSpPr>
        <p:spPr>
          <a:xfrm>
            <a:off x="2063552" y="2492896"/>
            <a:ext cx="37353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Conclusion </a:t>
            </a:r>
          </a:p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7184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demo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1103446" y="2492896"/>
            <a:ext cx="47115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Final</a:t>
            </a:r>
            <a:r>
              <a:rPr lang="en-US" sz="10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 </a:t>
            </a:r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7184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demo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3574" y="476673"/>
            <a:ext cx="10668420" cy="1015489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803574" y="1492161"/>
            <a:ext cx="10668420" cy="4659258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4" y="476673"/>
            <a:ext cx="10656919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5413" y="1494000"/>
            <a:ext cx="10656920" cy="2286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/>
              <a:t>Explanation of the code sample below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803574" y="3873732"/>
            <a:ext cx="10668420" cy="2277687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4" y="476673"/>
            <a:ext cx="10656919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5413" y="1494000"/>
            <a:ext cx="10656920" cy="150295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/>
              <a:t>Explanation of the code sample below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803574" y="3140969"/>
            <a:ext cx="10668420" cy="3010450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5414" y="476673"/>
            <a:ext cx="11232357" cy="1015489"/>
          </a:xfrm>
          <a:prstGeom prst="rect">
            <a:avLst/>
          </a:prstGeom>
          <a:ln>
            <a:noFill/>
          </a:ln>
          <a:effectLst/>
        </p:spPr>
        <p:txBody>
          <a:bodyPr vert="horz" lIns="0" tIns="0" rIns="91440" bIns="45720" rtlCol="0" anchor="t" anchorCtr="0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814917" y="6309320"/>
            <a:ext cx="10602539" cy="157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4000" b="0" kern="1200" dirty="0" smtClean="0">
          <a:ln w="3175">
            <a:noFill/>
          </a:ln>
          <a:solidFill>
            <a:srgbClr val="F08E1B"/>
          </a:solidFill>
          <a:effectLst/>
          <a:latin typeface="Segoe Light" panose="020B0302040504020203" pitchFamily="34" charset="0"/>
          <a:ea typeface="+mn-ea"/>
          <a:cs typeface="Segoe UI" panose="020B0502040204020203" pitchFamily="34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419" userDrawn="1">
          <p15:clr>
            <a:srgbClr val="F26B43"/>
          </p15:clr>
        </p15:guide>
        <p15:guide id="3" pos="72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microsoft.com/en-us/windows/holographic/performance_recommendations_for_unit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microsoft.com/en-us/windows/holographic/performance_recommendations_for_unit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.microsoft.com/en-us/windows/holographic/performance_recommendations_for_unit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.emf"/><Relationship Id="rId3" Type="http://schemas.openxmlformats.org/officeDocument/2006/relationships/hyperlink" Target="https://developer.microsoft.com/en-us/windows/holographic/performance_recommendations_for_unity" TargetMode="External"/><Relationship Id="rId7" Type="http://schemas.openxmlformats.org/officeDocument/2006/relationships/image" Target="../media/image11.emf"/><Relationship Id="rId12" Type="http://schemas.openxmlformats.org/officeDocument/2006/relationships/customXml" Target="../ink/ink5.xml"/><Relationship Id="rId17" Type="http://schemas.openxmlformats.org/officeDocument/2006/relationships/image" Target="../media/image16.emf"/><Relationship Id="rId2" Type="http://schemas.openxmlformats.org/officeDocument/2006/relationships/image" Target="../media/image9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2.emf"/><Relationship Id="rId14" Type="http://schemas.openxmlformats.org/officeDocument/2006/relationships/customXml" Target="../ink/ink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hyperlink" Target="http://writinghighperf.net/" TargetMode="External"/><Relationship Id="rId3" Type="http://schemas.openxmlformats.org/officeDocument/2006/relationships/hyperlink" Target="https://github.com/controlflow/resharper-heapview" TargetMode="External"/><Relationship Id="rId7" Type="http://schemas.openxmlformats.org/officeDocument/2006/relationships/hyperlink" Target="http://bit.ly/redgate-mem-book" TargetMode="External"/><Relationship Id="rId12" Type="http://schemas.openxmlformats.org/officeDocument/2006/relationships/image" Target="../media/image20.jpeg"/><Relationship Id="rId2" Type="http://schemas.openxmlformats.org/officeDocument/2006/relationships/hyperlink" Target="https://github.com/PerfDotNet/BenchmarkDotNet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hyperlink" Target="http://bit.ly/sela-dotnet-perf-book" TargetMode="External"/><Relationship Id="rId5" Type="http://schemas.openxmlformats.org/officeDocument/2006/relationships/hyperlink" Target="http://bit.ly/dotnet-perf" TargetMode="External"/><Relationship Id="rId10" Type="http://schemas.openxmlformats.org/officeDocument/2006/relationships/image" Target="../media/image19.jpeg"/><Relationship Id="rId4" Type="http://schemas.openxmlformats.org/officeDocument/2006/relationships/hyperlink" Target="https://github.com/mjsabby/RoslynClrHeapAllocationAnalyzer" TargetMode="External"/><Relationship Id="rId9" Type="http://schemas.openxmlformats.org/officeDocument/2006/relationships/hyperlink" Target="http://bit.ly/jb-mem-book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microsoft.com/en-us/windows/holographic/performance_recommendations_for_uni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04" y="3847517"/>
            <a:ext cx="5819274" cy="647749"/>
          </a:xfrm>
        </p:spPr>
        <p:txBody>
          <a:bodyPr>
            <a:normAutofit fontScale="90000"/>
          </a:bodyPr>
          <a:lstStyle/>
          <a:p>
            <a:r>
              <a:rPr lang="en-US" dirty="0"/>
              <a:t>Igal Tabachnik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@hmemcpy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9579" y="2679547"/>
            <a:ext cx="8472842" cy="914400"/>
          </a:xfrm>
        </p:spPr>
        <p:txBody>
          <a:bodyPr lIns="0" rIns="0"/>
          <a:lstStyle/>
          <a:p>
            <a:r>
              <a:rPr lang="en-US" b="1" dirty="0"/>
              <a:t>Tips for Memory-Efficient .NET Applications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79" y="3428999"/>
            <a:ext cx="1484784" cy="1484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06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#2: Boxing is BAD!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Performance recommendations for Unity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https://developer.microsoft.com/en-us/windows/holographic/performance_recommendations_for_unity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3" y="2300029"/>
            <a:ext cx="10537171" cy="26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101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91963" y="1700808"/>
            <a:ext cx="10668420" cy="792088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o = 42;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= (</a:t>
            </a:r>
            <a:r>
              <a:rPr lang="en-US" dirty="0" err="1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)o;</a:t>
            </a:r>
            <a:endParaRPr lang="en-US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524498" y="2701542"/>
            <a:ext cx="3935885" cy="35034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000" dirty="0"/>
              <a:t>Value type as object</a:t>
            </a:r>
          </a:p>
          <a:p>
            <a:pPr algn="l" rtl="0"/>
            <a:r>
              <a:rPr lang="en-US" sz="2000" dirty="0"/>
              <a:t>Allocated on heap</a:t>
            </a:r>
          </a:p>
          <a:p>
            <a:pPr algn="l" rtl="0"/>
            <a:r>
              <a:rPr lang="en-US" sz="2000" dirty="0"/>
              <a:t>Copied to heap</a:t>
            </a:r>
          </a:p>
          <a:p>
            <a:pPr algn="l" rtl="0"/>
            <a:r>
              <a:rPr lang="en-US" sz="2000" dirty="0"/>
              <a:t>Passed as reference</a:t>
            </a:r>
          </a:p>
          <a:p>
            <a:pPr algn="l" rtl="0"/>
            <a:r>
              <a:rPr lang="en-US" sz="2000" dirty="0"/>
              <a:t>Garbage collected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944363" y="2789311"/>
            <a:ext cx="3935885" cy="35034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000" dirty="0"/>
              <a:t>Value types (</a:t>
            </a:r>
            <a:r>
              <a:rPr lang="en-US" sz="2000" dirty="0" err="1"/>
              <a:t>structs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, float, etc.)</a:t>
            </a:r>
          </a:p>
          <a:p>
            <a:pPr algn="l" rtl="0"/>
            <a:r>
              <a:rPr lang="en-US" sz="2000" dirty="0"/>
              <a:t>Allocated on stack</a:t>
            </a:r>
          </a:p>
          <a:p>
            <a:pPr algn="l" rtl="0"/>
            <a:r>
              <a:rPr lang="en-US" sz="2000" dirty="0"/>
              <a:t>Popped off at end of function</a:t>
            </a:r>
          </a:p>
          <a:p>
            <a:pPr algn="l" rtl="0"/>
            <a:r>
              <a:rPr lang="en-US" sz="2000" dirty="0"/>
              <a:t>No garbage collection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5082057" y="2996952"/>
            <a:ext cx="2088232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boxing</a:t>
            </a:r>
          </a:p>
        </p:txBody>
      </p:sp>
    </p:spTree>
    <p:extLst>
      <p:ext uri="{BB962C8B-B14F-4D97-AF65-F5344CB8AC3E}">
        <p14:creationId xmlns:p14="http://schemas.microsoft.com/office/powerpoint/2010/main" val="25532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fix?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9120336" y="2348344"/>
            <a:ext cx="2927435" cy="3900056"/>
          </a:xfrm>
        </p:spPr>
        <p:txBody>
          <a:bodyPr/>
          <a:lstStyle/>
          <a:p>
            <a:r>
              <a:rPr lang="en-US" dirty="0"/>
              <a:t>Signs of boxing: when profiling, look for value type instances on the heap (e.g. </a:t>
            </a:r>
            <a:r>
              <a:rPr lang="en-US" dirty="0">
                <a:latin typeface="Consolas" panose="020B0609020204030204" pitchFamily="49" charset="0"/>
              </a:rPr>
              <a:t>System.Int32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Using as keys in dictionary: override </a:t>
            </a:r>
            <a:r>
              <a:rPr lang="en-US" dirty="0">
                <a:latin typeface="Consolas" panose="020B0609020204030204" pitchFamily="49" charset="0"/>
              </a:rPr>
              <a:t>Equals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GetHashCode</a:t>
            </a:r>
            <a:r>
              <a:rPr lang="en-US" dirty="0"/>
              <a:t> manually – otherwise reflection is used (S-L-O-W)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15413" y="1524000"/>
            <a:ext cx="7944883" cy="4724400"/>
          </a:xfrm>
        </p:spPr>
        <p:txBody>
          <a:bodyPr/>
          <a:lstStyle/>
          <a:p>
            <a:r>
              <a:rPr lang="en-US" dirty="0"/>
              <a:t>Remove boxing </a:t>
            </a:r>
          </a:p>
          <a:p>
            <a:pPr lvl="1"/>
            <a:r>
              <a:rPr lang="en-US" dirty="0"/>
              <a:t>(e.g. call </a:t>
            </a:r>
            <a:r>
              <a:rPr lang="en-US" dirty="0" err="1"/>
              <a:t>ToString</a:t>
            </a:r>
            <a:r>
              <a:rPr lang="en-US" dirty="0"/>
              <a:t>() explicitly)</a:t>
            </a:r>
          </a:p>
          <a:p>
            <a:r>
              <a:rPr lang="en-US" dirty="0"/>
              <a:t>Method overloads with value types</a:t>
            </a:r>
          </a:p>
          <a:p>
            <a:r>
              <a:rPr lang="en-US" dirty="0"/>
              <a:t>Generic method parameters</a:t>
            </a:r>
          </a:p>
          <a:p>
            <a:r>
              <a:rPr lang="en-US" dirty="0"/>
              <a:t>Use </a:t>
            </a:r>
            <a:r>
              <a:rPr lang="en-US" dirty="0" err="1"/>
              <a:t>structs</a:t>
            </a:r>
            <a:r>
              <a:rPr lang="en-US" dirty="0"/>
              <a:t> for cheap short lived objects</a:t>
            </a:r>
          </a:p>
          <a:p>
            <a:r>
              <a:rPr lang="en-US" dirty="0"/>
              <a:t>Avoid interfaces with </a:t>
            </a:r>
            <a:r>
              <a:rPr lang="en-US" dirty="0" err="1"/>
              <a:t>structs</a:t>
            </a:r>
            <a:endParaRPr lang="en-US" dirty="0"/>
          </a:p>
          <a:p>
            <a:pPr lvl="1"/>
            <a:r>
              <a:rPr lang="en-US" dirty="0"/>
              <a:t>Use concrete types</a:t>
            </a:r>
          </a:p>
        </p:txBody>
      </p:sp>
    </p:spTree>
    <p:extLst>
      <p:ext uri="{BB962C8B-B14F-4D97-AF65-F5344CB8AC3E}">
        <p14:creationId xmlns:p14="http://schemas.microsoft.com/office/powerpoint/2010/main" val="4124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#3: Collections are BAD!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Performance recommendations for Unity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https://developer.microsoft.com/en-us/windows/holographic/performance_recommendations_for_unity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3" y="2300029"/>
            <a:ext cx="10537171" cy="26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&lt;T&gt; vs List&lt;T&gt;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03574" y="1492161"/>
            <a:ext cx="10668420" cy="46592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readonly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&gt; _numbers = </a:t>
            </a: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&gt; { 1, 2, 3, 4, 5 };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FF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PrintNumbers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2B91A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&gt; numbers)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number </a:t>
            </a: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numbers)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rgbClr val="2B91A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$"Number 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{number}</a:t>
            </a:r>
            <a:r>
              <a:rPr lang="en-US" sz="2800" dirty="0">
                <a:solidFill>
                  <a:srgbClr val="A31515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7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vs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PrintNumbers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B91A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&gt; numbers)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number </a:t>
            </a: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numbers)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rgbClr val="2B91A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$"Number 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{number}</a:t>
            </a:r>
            <a:r>
              <a:rPr lang="en-US" sz="2800" dirty="0">
                <a:solidFill>
                  <a:srgbClr val="A31515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76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&lt;T&gt; vs List&lt;T&gt; – Decompiled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03574" y="1506046"/>
            <a:ext cx="10668420" cy="46592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8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8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A9A9A9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IL_0003: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2691E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callvirt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B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mscorlib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8B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System.Collections.Generic.IEnumerator`1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&lt;!</a:t>
            </a:r>
            <a:r>
              <a:rPr lang="en-US" dirty="0">
                <a:solidFill>
                  <a:srgbClr val="405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/*int32*/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8B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mscorlib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8B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System.Collections.Generic.IEnumerable`1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dirty="0" err="1">
                <a:solidFill>
                  <a:srgbClr val="008B8B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GetEnumerator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A9A9A9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A9A9A9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IL_000c: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2691E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callvirt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!</a:t>
            </a:r>
            <a:r>
              <a:rPr lang="en-US" dirty="0">
                <a:solidFill>
                  <a:srgbClr val="405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/*int32*/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8B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mscorlib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8B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System.Collections.Generic.IEnumerator`1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dirty="0" err="1">
                <a:solidFill>
                  <a:srgbClr val="008B8B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get_Current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vs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solidFill>
                <a:srgbClr val="008000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8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// List&lt;</a:t>
            </a:r>
            <a:r>
              <a:rPr lang="en-US" dirty="0" err="1">
                <a:solidFill>
                  <a:srgbClr val="008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A9A9A9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IL_0003: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2691E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callvirt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8B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mscorlib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System.Collections.Generic.List`1/Enumerator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&lt;!</a:t>
            </a:r>
            <a:r>
              <a:rPr lang="en-US" dirty="0">
                <a:solidFill>
                  <a:srgbClr val="405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/*int32*/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8B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mscorlib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System.Collections.Generic.List`1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GetEnumerator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A9A9A9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A9A9A9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IL_000d: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D2691E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 !</a:t>
            </a:r>
            <a:r>
              <a:rPr lang="en-US" dirty="0">
                <a:solidFill>
                  <a:srgbClr val="405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/*int32*/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8B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mscorlib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8B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System.Collections.Generic.List`1/Enumerator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get_Current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2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&lt;T&gt; vs List&lt;T&gt; – </a:t>
            </a:r>
            <a:r>
              <a:rPr lang="en-US" dirty="0" smtClean="0"/>
              <a:t>Benchmark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564904"/>
            <a:ext cx="10209524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fix?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15413" y="1524000"/>
            <a:ext cx="7944883" cy="4724400"/>
          </a:xfrm>
        </p:spPr>
        <p:txBody>
          <a:bodyPr/>
          <a:lstStyle/>
          <a:p>
            <a:r>
              <a:rPr lang="en-US" dirty="0"/>
              <a:t>Use concrete collections</a:t>
            </a:r>
          </a:p>
          <a:p>
            <a:r>
              <a:rPr lang="en-US" dirty="0"/>
              <a:t>For custom collections, use </a:t>
            </a:r>
            <a:r>
              <a:rPr lang="en-US" dirty="0" err="1"/>
              <a:t>struct</a:t>
            </a:r>
            <a:r>
              <a:rPr lang="en-US" dirty="0"/>
              <a:t>/cached enumerators</a:t>
            </a:r>
          </a:p>
          <a:p>
            <a:r>
              <a:rPr lang="en-US" dirty="0"/>
              <a:t>Avoid boxing of enumerators</a:t>
            </a:r>
          </a:p>
          <a:p>
            <a:r>
              <a:rPr lang="en-US" dirty="0"/>
              <a:t>Prefer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</a:t>
            </a:r>
            <a:r>
              <a:rPr lang="en-US" dirty="0"/>
              <a:t> over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#4: LINQ is BAD!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Performance recommendations for Unity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https://developer.microsoft.com/en-us/windows/holographic/performance_recommendations_for_unity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4" y="2300029"/>
            <a:ext cx="10537169" cy="26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is actually pretty bad for perf!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Lambdas </a:t>
            </a:r>
          </a:p>
          <a:p>
            <a:pPr lvl="1"/>
            <a:r>
              <a:rPr lang="en-US" dirty="0"/>
              <a:t>closures, delegates</a:t>
            </a:r>
          </a:p>
          <a:p>
            <a:r>
              <a:rPr lang="en-US" dirty="0"/>
              <a:t>Iterators </a:t>
            </a:r>
          </a:p>
          <a:p>
            <a:pPr lvl="1"/>
            <a:r>
              <a:rPr lang="en-US" dirty="0"/>
              <a:t>state machines, boxing </a:t>
            </a:r>
            <a:r>
              <a:rPr lang="en-US" dirty="0" err="1"/>
              <a:t>struct</a:t>
            </a:r>
            <a:r>
              <a:rPr lang="en-US" dirty="0"/>
              <a:t> enumerators</a:t>
            </a:r>
          </a:p>
          <a:p>
            <a:r>
              <a:rPr lang="en-US" dirty="0"/>
              <a:t>Method chaining</a:t>
            </a:r>
          </a:p>
          <a:p>
            <a:pPr lvl="1"/>
            <a:r>
              <a:rPr lang="en-US" dirty="0"/>
              <a:t>iterators all the way down</a:t>
            </a:r>
          </a:p>
        </p:txBody>
      </p:sp>
    </p:spTree>
    <p:extLst>
      <p:ext uri="{BB962C8B-B14F-4D97-AF65-F5344CB8AC3E}">
        <p14:creationId xmlns:p14="http://schemas.microsoft.com/office/powerpoint/2010/main" val="25555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 (or myths?):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89" y="1340768"/>
            <a:ext cx="10609179" cy="4427316"/>
          </a:xfrm>
          <a:prstGeom prst="rect">
            <a:avLst/>
          </a:prstGeom>
          <a:ln w="158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58694" y="5877272"/>
            <a:ext cx="1051316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>
                <a:hlinkClick r:id="rId3"/>
              </a:rPr>
              <a:t>https://developer.microsoft.com/en-us/windows/holographic/performance_recommendations_for_unity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197142" y="3092396"/>
              <a:ext cx="1399320" cy="194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8902" y="2996636"/>
                <a:ext cx="14958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1252942" y="3442676"/>
              <a:ext cx="1573200" cy="106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5062" y="3346916"/>
                <a:ext cx="16693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1207942" y="3729236"/>
              <a:ext cx="1458000" cy="121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0062" y="3633116"/>
                <a:ext cx="15537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1219102" y="4367516"/>
              <a:ext cx="1095480" cy="702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1222" y="4271396"/>
                <a:ext cx="11912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/>
              <p14:cNvContentPartPr/>
              <p14:nvPr/>
            </p14:nvContentPartPr>
            <p14:xfrm>
              <a:off x="1182022" y="5228996"/>
              <a:ext cx="1595520" cy="1004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4142" y="5132876"/>
                <a:ext cx="16912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/>
              <p14:cNvContentPartPr/>
              <p14:nvPr/>
            </p14:nvContentPartPr>
            <p14:xfrm>
              <a:off x="2506102" y="3476516"/>
              <a:ext cx="248760" cy="7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58222" y="3380756"/>
                <a:ext cx="3445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/>
              <p14:cNvContentPartPr/>
              <p14:nvPr/>
            </p14:nvContentPartPr>
            <p14:xfrm>
              <a:off x="948742" y="1535396"/>
              <a:ext cx="2393280" cy="709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0502" y="1439276"/>
                <a:ext cx="2489400" cy="2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91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15413" y="1524000"/>
            <a:ext cx="8808979" cy="4724400"/>
          </a:xfrm>
        </p:spPr>
        <p:txBody>
          <a:bodyPr/>
          <a:lstStyle/>
          <a:p>
            <a:r>
              <a:rPr lang="en-US" dirty="0"/>
              <a:t>You just don’t :(</a:t>
            </a:r>
          </a:p>
          <a:p>
            <a:r>
              <a:rPr lang="en-US" dirty="0"/>
              <a:t>Avoid on critical paths</a:t>
            </a:r>
          </a:p>
          <a:p>
            <a:pPr lvl="1"/>
            <a:r>
              <a:rPr lang="en-US" dirty="0"/>
              <a:t>Rewrite with old-fashioned loops </a:t>
            </a:r>
          </a:p>
        </p:txBody>
      </p:sp>
    </p:spTree>
    <p:extLst>
      <p:ext uri="{BB962C8B-B14F-4D97-AF65-F5344CB8AC3E}">
        <p14:creationId xmlns:p14="http://schemas.microsoft.com/office/powerpoint/2010/main" val="271927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not alone…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835" y="1628800"/>
            <a:ext cx="7104762" cy="42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 Placeholder 6"/>
          <p:cNvSpPr txBox="1">
            <a:spLocks/>
          </p:cNvSpPr>
          <p:nvPr/>
        </p:nvSpPr>
        <p:spPr>
          <a:xfrm>
            <a:off x="815413" y="1524000"/>
            <a:ext cx="3336371" cy="4724400"/>
          </a:xfrm>
          <a:prstGeom prst="rect">
            <a:avLst/>
          </a:prstGeom>
        </p:spPr>
        <p:txBody>
          <a:bodyPr/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dirty="0"/>
              <a:t>Roslyn bans LINQ in critical paths</a:t>
            </a:r>
          </a:p>
        </p:txBody>
      </p:sp>
    </p:spTree>
    <p:extLst>
      <p:ext uri="{BB962C8B-B14F-4D97-AF65-F5344CB8AC3E}">
        <p14:creationId xmlns:p14="http://schemas.microsoft.com/office/powerpoint/2010/main" val="2540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2921256"/>
            <a:ext cx="10657184" cy="1015489"/>
          </a:xfrm>
        </p:spPr>
        <p:txBody>
          <a:bodyPr/>
          <a:lstStyle/>
          <a:p>
            <a:pPr algn="ctr"/>
            <a:r>
              <a:rPr lang="en-US" dirty="0"/>
              <a:t>Bonus: EVERYTHING IS BAD!</a:t>
            </a:r>
          </a:p>
        </p:txBody>
      </p:sp>
    </p:spTree>
    <p:extLst>
      <p:ext uri="{BB962C8B-B14F-4D97-AF65-F5344CB8AC3E}">
        <p14:creationId xmlns:p14="http://schemas.microsoft.com/office/powerpoint/2010/main" val="37621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Params</a:t>
            </a:r>
            <a:r>
              <a:rPr lang="en-US" dirty="0"/>
              <a:t> array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03574" y="1492161"/>
            <a:ext cx="10668420" cy="15047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Log(</a:t>
            </a:r>
            <a:r>
              <a:rPr lang="en-US" sz="2000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message, </a:t>
            </a:r>
            <a:r>
              <a:rPr lang="en-US" sz="2000" dirty="0" err="1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params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_</a:t>
            </a:r>
            <a:r>
              <a:rPr lang="en-US" sz="2000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logger.AppendFormat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(message, </a:t>
            </a:r>
            <a:r>
              <a:rPr lang="en-US" sz="2000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blackWhite">
          <a:xfrm>
            <a:off x="803574" y="3140968"/>
            <a:ext cx="1066842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Log(</a:t>
            </a:r>
            <a:r>
              <a:rPr lang="en-US" sz="2000" dirty="0">
                <a:solidFill>
                  <a:srgbClr val="A31515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 bwMode="blackWhite">
          <a:xfrm>
            <a:off x="803574" y="4437113"/>
            <a:ext cx="471636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Log(</a:t>
            </a:r>
            <a:r>
              <a:rPr lang="en-US" sz="2000" dirty="0">
                <a:solidFill>
                  <a:srgbClr val="A31515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[0]);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7619" y="3861448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Before .NET 4.6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blackWhite">
          <a:xfrm>
            <a:off x="5807968" y="4419546"/>
            <a:ext cx="5664026" cy="521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Log(</a:t>
            </a:r>
            <a:r>
              <a:rPr lang="en-US" dirty="0">
                <a:solidFill>
                  <a:srgbClr val="A31515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2B91A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Array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.Empty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&gt;());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3797" y="386144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.NET 4.6/.NET Core</a:t>
            </a:r>
          </a:p>
        </p:txBody>
      </p:sp>
    </p:spTree>
    <p:extLst>
      <p:ext uri="{BB962C8B-B14F-4D97-AF65-F5344CB8AC3E}">
        <p14:creationId xmlns:p14="http://schemas.microsoft.com/office/powerpoint/2010/main" val="401430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Enum.HasFlag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03574" y="1492161"/>
            <a:ext cx="10668420" cy="49667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var</a:t>
            </a:r>
            <a:r>
              <a:rPr lang="en-US" sz="2000" dirty="0">
                <a:solidFill>
                  <a:srgbClr val="000000"/>
                </a:solidFill>
              </a:rPr>
              <a:t> modifiers = </a:t>
            </a:r>
            <a:r>
              <a:rPr lang="en-US" sz="2000" dirty="0" err="1">
                <a:solidFill>
                  <a:srgbClr val="2B91AF"/>
                </a:solidFill>
              </a:rPr>
              <a:t>ConsoleModifiers</a:t>
            </a:r>
            <a:r>
              <a:rPr lang="en-US" sz="2000" dirty="0" err="1">
                <a:solidFill>
                  <a:srgbClr val="000000"/>
                </a:solidFill>
              </a:rPr>
              <a:t>.Control</a:t>
            </a:r>
            <a:r>
              <a:rPr lang="en-US" sz="2000" dirty="0">
                <a:solidFill>
                  <a:srgbClr val="000000"/>
                </a:solidFill>
              </a:rPr>
              <a:t> | </a:t>
            </a:r>
            <a:r>
              <a:rPr lang="en-US" sz="2000" dirty="0" err="1">
                <a:solidFill>
                  <a:srgbClr val="2B91AF"/>
                </a:solidFill>
              </a:rPr>
              <a:t>ConsoleModifiers</a:t>
            </a:r>
            <a:r>
              <a:rPr lang="en-US" sz="2000" dirty="0" err="1">
                <a:solidFill>
                  <a:srgbClr val="000000"/>
                </a:solidFill>
              </a:rPr>
              <a:t>.Shift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 bwMode="blackWhite">
          <a:xfrm>
            <a:off x="803574" y="2204864"/>
            <a:ext cx="10668420" cy="1504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((modifiers &amp; </a:t>
            </a:r>
            <a:r>
              <a:rPr lang="en-US" sz="2000" dirty="0" err="1">
                <a:solidFill>
                  <a:srgbClr val="2B91A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ConsoleModifiers</a:t>
            </a:r>
            <a:r>
              <a:rPr lang="en-US" sz="2000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.Control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 != 0)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    ...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 bwMode="blackWhite">
          <a:xfrm>
            <a:off x="803574" y="4653136"/>
            <a:ext cx="10668420" cy="1504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srgbClr val="000000"/>
                </a:solidFill>
              </a:rPr>
              <a:t> (</a:t>
            </a:r>
            <a:r>
              <a:rPr lang="en-US" sz="2000" dirty="0" err="1">
                <a:solidFill>
                  <a:srgbClr val="000000"/>
                </a:solidFill>
              </a:rPr>
              <a:t>modifiers.HasFlag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2B91AF"/>
                </a:solidFill>
              </a:rPr>
              <a:t>ConsoleModifiers</a:t>
            </a:r>
            <a:r>
              <a:rPr lang="en-US" sz="2000" dirty="0" err="1">
                <a:solidFill>
                  <a:srgbClr val="000000"/>
                </a:solidFill>
              </a:rPr>
              <a:t>.Control</a:t>
            </a:r>
            <a:r>
              <a:rPr lang="en-US" sz="2000" dirty="0">
                <a:solidFill>
                  <a:srgbClr val="000000"/>
                </a:solidFill>
              </a:rPr>
              <a:t>))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...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3574" y="3950563"/>
            <a:ext cx="514841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Enum.HasFlag</a:t>
            </a:r>
            <a:r>
              <a:rPr lang="en-US" sz="2400" b="1" dirty="0"/>
              <a:t> introduced in .NET 4.0</a:t>
            </a:r>
          </a:p>
        </p:txBody>
      </p:sp>
    </p:spTree>
    <p:extLst>
      <p:ext uri="{BB962C8B-B14F-4D97-AF65-F5344CB8AC3E}">
        <p14:creationId xmlns:p14="http://schemas.microsoft.com/office/powerpoint/2010/main" val="140800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Enum.HasFlag</a:t>
            </a:r>
            <a:r>
              <a:rPr lang="en-US" dirty="0"/>
              <a:t> – Benchmark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74" y="1988840"/>
            <a:ext cx="10642969" cy="27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15413" y="1524000"/>
            <a:ext cx="7800867" cy="4724400"/>
          </a:xfrm>
        </p:spPr>
        <p:txBody>
          <a:bodyPr/>
          <a:lstStyle/>
          <a:p>
            <a:r>
              <a:rPr lang="en-US" dirty="0"/>
              <a:t>GOTO 10</a:t>
            </a:r>
          </a:p>
          <a:p>
            <a:endParaRPr lang="en-US" dirty="0"/>
          </a:p>
          <a:p>
            <a:r>
              <a:rPr lang="en-US" dirty="0"/>
              <a:t>Avoid hidden allocations in hot paths</a:t>
            </a:r>
          </a:p>
          <a:p>
            <a:pPr lvl="1"/>
            <a:r>
              <a:rPr lang="en-US" dirty="0"/>
              <a:t>In tight loops</a:t>
            </a:r>
          </a:p>
          <a:p>
            <a:pPr lvl="1"/>
            <a:r>
              <a:rPr lang="en-US" dirty="0"/>
              <a:t>library/</a:t>
            </a:r>
            <a:r>
              <a:rPr lang="en-US" dirty="0" err="1"/>
              <a:t>util</a:t>
            </a:r>
            <a:r>
              <a:rPr lang="en-US" dirty="0"/>
              <a:t> code</a:t>
            </a:r>
          </a:p>
          <a:p>
            <a:pPr lvl="1"/>
            <a:endParaRPr lang="en-US" dirty="0"/>
          </a:p>
          <a:p>
            <a:r>
              <a:rPr lang="en-US" dirty="0"/>
              <a:t>Know your tools, frameworks, and environments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832304" y="2348344"/>
            <a:ext cx="3215467" cy="3900056"/>
          </a:xfrm>
        </p:spPr>
        <p:txBody>
          <a:bodyPr/>
          <a:lstStyle/>
          <a:p>
            <a:r>
              <a:rPr lang="en-US" sz="1800" dirty="0"/>
              <a:t>Use the latest available .NET framework!</a:t>
            </a:r>
            <a:endParaRPr lang="en-US" dirty="0"/>
          </a:p>
          <a:p>
            <a:endParaRPr lang="en-US" sz="1800" dirty="0"/>
          </a:p>
          <a:p>
            <a:r>
              <a:rPr lang="en-US" sz="1800" dirty="0"/>
              <a:t>Optimize GC for your scenario (workstation vs server, concurrent vs background)</a:t>
            </a:r>
          </a:p>
          <a:p>
            <a:endParaRPr lang="en-US" sz="1800" dirty="0"/>
          </a:p>
          <a:p>
            <a:r>
              <a:rPr lang="en-US" sz="1800" dirty="0"/>
              <a:t>Measure and measure again!</a:t>
            </a:r>
          </a:p>
        </p:txBody>
      </p:sp>
    </p:spTree>
    <p:extLst>
      <p:ext uri="{BB962C8B-B14F-4D97-AF65-F5344CB8AC3E}">
        <p14:creationId xmlns:p14="http://schemas.microsoft.com/office/powerpoint/2010/main" val="10010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5413" y="260648"/>
            <a:ext cx="10656920" cy="5904657"/>
          </a:xfrm>
        </p:spPr>
        <p:txBody>
          <a:bodyPr/>
          <a:lstStyle/>
          <a:p>
            <a:pPr lvl="0"/>
            <a:r>
              <a:rPr lang="en-US" sz="2200" dirty="0" err="1">
                <a:solidFill>
                  <a:prstClr val="black"/>
                </a:solidFill>
              </a:rPr>
              <a:t>BenchmarkDotNet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hlinkClick r:id="rId2"/>
              </a:rPr>
              <a:t>github.com/</a:t>
            </a:r>
            <a:r>
              <a:rPr lang="en-US" sz="1800" dirty="0" err="1" smtClean="0">
                <a:solidFill>
                  <a:prstClr val="black"/>
                </a:solidFill>
                <a:hlinkClick r:id="rId2"/>
              </a:rPr>
              <a:t>PerfDotNet</a:t>
            </a:r>
            <a:r>
              <a:rPr lang="en-US" sz="1800" dirty="0" smtClean="0">
                <a:solidFill>
                  <a:prstClr val="black"/>
                </a:solidFill>
                <a:hlinkClick r:id="rId2"/>
              </a:rPr>
              <a:t>/</a:t>
            </a:r>
            <a:r>
              <a:rPr lang="en-US" sz="1800" dirty="0" err="1" smtClean="0">
                <a:solidFill>
                  <a:prstClr val="black"/>
                </a:solidFill>
                <a:hlinkClick r:id="rId2"/>
              </a:rPr>
              <a:t>BenchmarkDotNet</a:t>
            </a:r>
            <a:endParaRPr lang="en-US" sz="1800" dirty="0">
              <a:solidFill>
                <a:prstClr val="black"/>
              </a:solidFill>
            </a:endParaRPr>
          </a:p>
          <a:p>
            <a:r>
              <a:rPr lang="en-US" sz="2200" dirty="0" err="1"/>
              <a:t>ReSharper</a:t>
            </a:r>
            <a:r>
              <a:rPr lang="en-US" sz="2200" dirty="0"/>
              <a:t> Heap </a:t>
            </a:r>
            <a:r>
              <a:rPr lang="en-US" sz="2200" dirty="0" smtClean="0"/>
              <a:t>Allocations </a:t>
            </a:r>
            <a:r>
              <a:rPr lang="en-US" sz="2200" dirty="0"/>
              <a:t>Viewer</a:t>
            </a:r>
            <a:r>
              <a:rPr lang="en-US" sz="2400" dirty="0"/>
              <a:t> </a:t>
            </a:r>
            <a:r>
              <a:rPr lang="en-US" sz="1800" dirty="0" smtClean="0">
                <a:hlinkClick r:id="rId3"/>
              </a:rPr>
              <a:t>github.com/</a:t>
            </a:r>
            <a:r>
              <a:rPr lang="en-US" sz="1800" dirty="0" err="1" smtClean="0">
                <a:hlinkClick r:id="rId3"/>
              </a:rPr>
              <a:t>controlflow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err="1" smtClean="0">
                <a:hlinkClick r:id="rId3"/>
              </a:rPr>
              <a:t>resharper-heapview</a:t>
            </a:r>
            <a:endParaRPr lang="en-US" sz="1800" dirty="0"/>
          </a:p>
          <a:p>
            <a:r>
              <a:rPr lang="en-US" sz="2200" dirty="0"/>
              <a:t>Roslyn Heap Allocation Analyzer</a:t>
            </a:r>
            <a:r>
              <a:rPr lang="en-US" sz="2400" dirty="0"/>
              <a:t> </a:t>
            </a:r>
            <a:r>
              <a:rPr lang="en-US" sz="1800" dirty="0" smtClean="0">
                <a:hlinkClick r:id="rId4"/>
              </a:rPr>
              <a:t>github.com/</a:t>
            </a:r>
            <a:r>
              <a:rPr lang="en-US" sz="1800" dirty="0" err="1" smtClean="0">
                <a:hlinkClick r:id="rId4"/>
              </a:rPr>
              <a:t>mjsabby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err="1" smtClean="0">
                <a:hlinkClick r:id="rId4"/>
              </a:rPr>
              <a:t>RoslynClrHeapAllocationAnalyzer</a:t>
            </a:r>
            <a:endParaRPr lang="en-US" sz="1800" dirty="0"/>
          </a:p>
          <a:p>
            <a:r>
              <a:rPr lang="en-US" sz="2200" dirty="0"/>
              <a:t>.NET Perf Truths [PDF]</a:t>
            </a:r>
            <a:r>
              <a:rPr lang="en-US" sz="2400" dirty="0"/>
              <a:t> </a:t>
            </a:r>
            <a:r>
              <a:rPr lang="en-US" sz="1800" dirty="0" smtClean="0">
                <a:hlinkClick r:id="rId5"/>
              </a:rPr>
              <a:t>bit.ly/</a:t>
            </a:r>
            <a:r>
              <a:rPr lang="en-US" sz="1800" dirty="0" err="1" smtClean="0">
                <a:hlinkClick r:id="rId5"/>
              </a:rPr>
              <a:t>dotnet</a:t>
            </a:r>
            <a:r>
              <a:rPr lang="en-US" sz="1800" dirty="0" smtClean="0">
                <a:hlinkClick r:id="rId5"/>
              </a:rPr>
              <a:t>-perf</a:t>
            </a:r>
            <a:endParaRPr lang="en-US" sz="2000" dirty="0"/>
          </a:p>
          <a:p>
            <a:endParaRPr lang="en-US" sz="3200" dirty="0"/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9" name="Picture 2" descr="https://www.red-gate.com/wp-content/uploads/2015/12/under-the-hood-of-dotnet-memory-management-245x3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564904"/>
            <a:ext cx="188180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84970" y="5013176"/>
            <a:ext cx="228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hlinkClick r:id="rId7"/>
              </a:rPr>
              <a:t>bit.ly/</a:t>
            </a:r>
            <a:r>
              <a:rPr lang="en-US" sz="1600" dirty="0" err="1">
                <a:hlinkClick r:id="rId7"/>
              </a:rPr>
              <a:t>redgate</a:t>
            </a:r>
            <a:r>
              <a:rPr lang="en-US" sz="1600" dirty="0">
                <a:hlinkClick r:id="rId7"/>
              </a:rPr>
              <a:t>-mem-book</a:t>
            </a:r>
            <a:endParaRPr lang="en-US" sz="1600" dirty="0"/>
          </a:p>
          <a:p>
            <a:pPr algn="ctr"/>
            <a:r>
              <a:rPr lang="en-US" sz="1600" dirty="0"/>
              <a:t>(free </a:t>
            </a:r>
            <a:r>
              <a:rPr lang="en-US" sz="1600" dirty="0" err="1"/>
              <a:t>ebook</a:t>
            </a:r>
            <a:r>
              <a:rPr lang="en-US" sz="1600" dirty="0"/>
              <a:t>)</a:t>
            </a:r>
          </a:p>
        </p:txBody>
      </p:sp>
      <p:pic>
        <p:nvPicPr>
          <p:cNvPr id="2052" name="Picture 4" descr="Detecting and Solving Memory Problems in .NE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2564904"/>
            <a:ext cx="178164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95135" y="5013175"/>
            <a:ext cx="1806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hlinkClick r:id="rId9"/>
              </a:rPr>
              <a:t>bit.ly/</a:t>
            </a:r>
            <a:r>
              <a:rPr lang="en-US" sz="1600" dirty="0" err="1">
                <a:hlinkClick r:id="rId9"/>
              </a:rPr>
              <a:t>jb</a:t>
            </a:r>
            <a:r>
              <a:rPr lang="en-US" sz="1600" dirty="0">
                <a:hlinkClick r:id="rId9"/>
              </a:rPr>
              <a:t>-mem-book</a:t>
            </a:r>
            <a:endParaRPr lang="en-US" sz="1600" dirty="0"/>
          </a:p>
          <a:p>
            <a:pPr algn="ctr"/>
            <a:r>
              <a:rPr lang="en-US" sz="1600" dirty="0"/>
              <a:t>(free </a:t>
            </a:r>
            <a:r>
              <a:rPr lang="en-US" sz="1600" dirty="0" err="1"/>
              <a:t>ebook</a:t>
            </a:r>
            <a:r>
              <a:rPr lang="en-US" sz="1600" dirty="0"/>
              <a:t>)</a:t>
            </a:r>
          </a:p>
        </p:txBody>
      </p:sp>
      <p:pic>
        <p:nvPicPr>
          <p:cNvPr id="2054" name="Picture 6" descr="http://ecx.images-amazon.com/images/I/51pxvoQt8WL._SX401_BO1,204,203,200_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80" y="2561938"/>
            <a:ext cx="1862011" cy="2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58208" y="5013176"/>
            <a:ext cx="260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hlinkClick r:id="rId11"/>
              </a:rPr>
              <a:t>bit.ly/</a:t>
            </a:r>
            <a:r>
              <a:rPr lang="en-US" sz="1600" dirty="0" err="1">
                <a:hlinkClick r:id="rId11"/>
              </a:rPr>
              <a:t>sela</a:t>
            </a:r>
            <a:r>
              <a:rPr lang="en-US" sz="1600" dirty="0">
                <a:hlinkClick r:id="rId11"/>
              </a:rPr>
              <a:t>-</a:t>
            </a:r>
            <a:r>
              <a:rPr lang="en-US" sz="1600" dirty="0" err="1">
                <a:hlinkClick r:id="rId11"/>
              </a:rPr>
              <a:t>dotnet</a:t>
            </a:r>
            <a:r>
              <a:rPr lang="en-US" sz="1600" dirty="0">
                <a:hlinkClick r:id="rId11"/>
              </a:rPr>
              <a:t>-perf-book</a:t>
            </a:r>
            <a:endParaRPr lang="en-US" sz="1600" dirty="0"/>
          </a:p>
          <a:p>
            <a:pPr algn="ctr"/>
            <a:r>
              <a:rPr lang="en-US" sz="1600" dirty="0"/>
              <a:t>(worth every penny </a:t>
            </a:r>
            <a:r>
              <a:rPr lang="en-US" sz="1600" dirty="0">
                <a:sym typeface="Wingdings" panose="05000000000000000000" pitchFamily="2" charset="2"/>
              </a:rPr>
              <a:t></a:t>
            </a:r>
            <a:r>
              <a:rPr lang="en-US" sz="1600" dirty="0"/>
              <a:t>)</a:t>
            </a:r>
          </a:p>
        </p:txBody>
      </p:sp>
      <p:pic>
        <p:nvPicPr>
          <p:cNvPr id="2056" name="Picture 8" descr="http://www.writinghighperf.net/wp-content/uploads/2014/07/Cover-Tall-2000x2828-212x300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362" y="2564904"/>
            <a:ext cx="182382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803578" y="5013174"/>
            <a:ext cx="2073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hlinkClick r:id="rId13"/>
              </a:rPr>
              <a:t>writinghighperf.net</a:t>
            </a:r>
            <a:endParaRPr lang="en-US" sz="1600" dirty="0"/>
          </a:p>
          <a:p>
            <a:pPr algn="ctr"/>
            <a:r>
              <a:rPr lang="en-US" sz="1600" dirty="0"/>
              <a:t>(highly recommended)</a:t>
            </a:r>
          </a:p>
        </p:txBody>
      </p:sp>
    </p:spTree>
    <p:extLst>
      <p:ext uri="{BB962C8B-B14F-4D97-AF65-F5344CB8AC3E}">
        <p14:creationId xmlns:p14="http://schemas.microsoft.com/office/powerpoint/2010/main" val="9775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540" y="1412776"/>
            <a:ext cx="10656920" cy="2239625"/>
          </a:xfrm>
        </p:spPr>
        <p:txBody>
          <a:bodyPr>
            <a:noAutofit/>
          </a:bodyPr>
          <a:lstStyle/>
          <a:p>
            <a:pPr algn="ctr"/>
            <a:r>
              <a:rPr lang="en-US" sz="13800" dirty="0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719736" y="3652401"/>
            <a:ext cx="4752528" cy="1872208"/>
          </a:xfrm>
          <a:prstGeom prst="rect">
            <a:avLst/>
          </a:prstGeom>
          <a:ln>
            <a:noFill/>
          </a:ln>
          <a:effectLst/>
        </p:spPr>
        <p:txBody>
          <a:bodyPr vert="horz" lIns="0" tIns="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0" kern="1200">
                <a:ln w="3175">
                  <a:noFill/>
                </a:ln>
                <a:solidFill>
                  <a:srgbClr val="F08E1B"/>
                </a:solidFill>
                <a:effectLst/>
                <a:latin typeface="Segoe Light" panose="020B03020405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dirty="0"/>
              <a:t>Igal Tabachnik</a:t>
            </a:r>
          </a:p>
          <a:p>
            <a:pPr algn="ctr"/>
            <a:r>
              <a:rPr lang="en-US" sz="3500" dirty="0">
                <a:solidFill>
                  <a:schemeClr val="tx2"/>
                </a:solidFill>
              </a:rPr>
              <a:t>@hmemcpy</a:t>
            </a:r>
          </a:p>
          <a:p>
            <a:pPr algn="ctr"/>
            <a:r>
              <a:rPr lang="en-US" sz="3500" dirty="0">
                <a:solidFill>
                  <a:schemeClr val="tx2"/>
                </a:solidFill>
              </a:rPr>
              <a:t>hmemcpy@gmail.com</a:t>
            </a:r>
          </a:p>
        </p:txBody>
      </p:sp>
    </p:spTree>
    <p:extLst>
      <p:ext uri="{BB962C8B-B14F-4D97-AF65-F5344CB8AC3E}">
        <p14:creationId xmlns:p14="http://schemas.microsoft.com/office/powerpoint/2010/main" val="16806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Disclaimers and caveats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Premature optimization</a:t>
            </a:r>
          </a:p>
          <a:p>
            <a:pPr marL="457200" lvl="1" indent="0">
              <a:buNone/>
            </a:pPr>
            <a:r>
              <a:rPr lang="en-US" dirty="0"/>
              <a:t>…is the root of all evil, 97% of the time</a:t>
            </a:r>
          </a:p>
          <a:p>
            <a:pPr lvl="1"/>
            <a:endParaRPr lang="en-US" dirty="0"/>
          </a:p>
          <a:p>
            <a:r>
              <a:rPr lang="en-US" dirty="0"/>
              <a:t>MEASURE ALL THE THINGS</a:t>
            </a:r>
          </a:p>
          <a:p>
            <a:pPr marL="457200" lvl="1" indent="0">
              <a:buNone/>
            </a:pPr>
            <a:r>
              <a:rPr lang="en-US" dirty="0"/>
              <a:t>otherwise, you’re guessing</a:t>
            </a:r>
          </a:p>
          <a:p>
            <a:pPr lvl="1"/>
            <a:endParaRPr lang="en-US" dirty="0"/>
          </a:p>
          <a:p>
            <a:r>
              <a:rPr lang="en-US" dirty="0"/>
              <a:t>GOTO 10</a:t>
            </a:r>
          </a:p>
          <a:p>
            <a:pPr marL="457200" lvl="1" indent="0">
              <a:buNone/>
            </a:pPr>
            <a:r>
              <a:rPr lang="en-US" dirty="0"/>
              <a:t>apply only in performance-critical situations</a:t>
            </a:r>
          </a:p>
        </p:txBody>
      </p:sp>
    </p:spTree>
    <p:extLst>
      <p:ext uri="{BB962C8B-B14F-4D97-AF65-F5344CB8AC3E}">
        <p14:creationId xmlns:p14="http://schemas.microsoft.com/office/powerpoint/2010/main" val="11496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Avoid GC pressure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memory traffic → frequent GC → poor performance</a:t>
            </a:r>
          </a:p>
          <a:p>
            <a:endParaRPr lang="en-US" dirty="0"/>
          </a:p>
          <a:p>
            <a:r>
              <a:rPr lang="en-US" dirty="0"/>
              <a:t>What can we do?</a:t>
            </a:r>
          </a:p>
          <a:p>
            <a:pPr lvl="1"/>
            <a:r>
              <a:rPr lang="en-US" dirty="0"/>
              <a:t>Simple: don’t allocate anything!</a:t>
            </a:r>
          </a:p>
          <a:p>
            <a:pPr lvl="1"/>
            <a:r>
              <a:rPr lang="en-US" dirty="0"/>
              <a:t>Harder than it looks</a:t>
            </a:r>
          </a:p>
          <a:p>
            <a:pPr lvl="1"/>
            <a:r>
              <a:rPr lang="en-US" dirty="0"/>
              <a:t>Allocation is </a:t>
            </a:r>
            <a:r>
              <a:rPr lang="en-US" b="1" dirty="0"/>
              <a:t>EVERYWHERE</a:t>
            </a:r>
            <a:r>
              <a:rPr lang="en-US" dirty="0"/>
              <a:t>, hidden</a:t>
            </a:r>
          </a:p>
        </p:txBody>
      </p:sp>
    </p:spTree>
    <p:extLst>
      <p:ext uri="{BB962C8B-B14F-4D97-AF65-F5344CB8AC3E}">
        <p14:creationId xmlns:p14="http://schemas.microsoft.com/office/powerpoint/2010/main" val="29196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non-obvious allocations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</a:t>
            </a:r>
          </a:p>
          <a:p>
            <a:r>
              <a:rPr lang="en-US" dirty="0"/>
              <a:t>Lambdas</a:t>
            </a:r>
          </a:p>
          <a:p>
            <a:r>
              <a:rPr lang="en-US" dirty="0"/>
              <a:t>Boxing</a:t>
            </a:r>
          </a:p>
          <a:p>
            <a:r>
              <a:rPr lang="en-US" dirty="0"/>
              <a:t>Enumerators</a:t>
            </a:r>
          </a:p>
          <a:p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9441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#1: Lambdas are BAD!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Performance recommendations for Unity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https://developer.microsoft.com/en-us/windows/holographic/performance_recommendations_for_unity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3" y="2322797"/>
            <a:ext cx="10538692" cy="269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03574" y="1492161"/>
            <a:ext cx="10668420" cy="46592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FF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FF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FF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FF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FF"/>
              </a:solidFill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M(</a:t>
            </a:r>
            <a:r>
              <a:rPr lang="en-US" sz="2000" dirty="0" err="1">
                <a:solidFill>
                  <a:srgbClr val="2B91A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IServiceProvider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serviceProvider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8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8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sz="2000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.Run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serviceProvider.Run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MyTask</a:t>
            </a:r>
            <a:r>
              <a:rPr lang="en-US" sz="2000" dirty="0">
                <a:solidFill>
                  <a:srgbClr val="A31515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28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 – Decompiled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03574" y="1492161"/>
            <a:ext cx="10668420" cy="465925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CompilerGenerated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sealed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&lt;&gt;c__DisplayClass0_0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IServiceProvider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serviceProvider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internal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&lt;M&gt;b__0()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.serviceProvider.Run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MyTask</a:t>
            </a:r>
            <a:r>
              <a:rPr lang="en-US" dirty="0">
                <a:solidFill>
                  <a:srgbClr val="A31515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M(</a:t>
            </a:r>
            <a:r>
              <a:rPr lang="en-US" dirty="0" err="1">
                <a:solidFill>
                  <a:srgbClr val="2B91A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IServiceProvider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serviceProvider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C.&lt;&gt;c__DisplayClass0_0 &lt;&gt;c__DisplayClass0_ = 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C.&lt;&gt;c__DisplayClass0_0();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&lt;&gt;c__DisplayClass0_.serviceProvider = 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serviceProvider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B91A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Task</a:t>
            </a:r>
            <a:r>
              <a:rPr lang="en-US" dirty="0" err="1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.Run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&gt;(&lt;&gt;c__DisplayClass0_.&lt;M&gt;b__0));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fix?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9120336" y="2348344"/>
            <a:ext cx="2927435" cy="3900056"/>
          </a:xfrm>
        </p:spPr>
        <p:txBody>
          <a:bodyPr/>
          <a:lstStyle/>
          <a:p>
            <a:r>
              <a:rPr lang="en-US" dirty="0"/>
              <a:t>When profiling, look for delegate (</a:t>
            </a:r>
            <a:r>
              <a:rPr lang="en-US" dirty="0">
                <a:latin typeface="Consolas" panose="020B0609020204030204" pitchFamily="49" charset="0"/>
              </a:rPr>
              <a:t>Action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/>
              <a:t>) allocations</a:t>
            </a:r>
          </a:p>
          <a:p>
            <a:endParaRPr lang="en-US" dirty="0"/>
          </a:p>
          <a:p>
            <a:r>
              <a:rPr lang="en-US" dirty="0"/>
              <a:t>Look for </a:t>
            </a:r>
            <a:r>
              <a:rPr lang="en-US" dirty="0">
                <a:latin typeface="Consolas" panose="020B0609020204030204" pitchFamily="49" charset="0"/>
              </a:rPr>
              <a:t>+c__</a:t>
            </a:r>
            <a:r>
              <a:rPr lang="en-US" dirty="0" err="1">
                <a:latin typeface="Consolas" panose="020B0609020204030204" pitchFamily="49" charset="0"/>
              </a:rPr>
              <a:t>DisplayClass</a:t>
            </a:r>
            <a:r>
              <a:rPr lang="en-US" dirty="0"/>
              <a:t> closure allocations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15413" y="1524000"/>
            <a:ext cx="7944883" cy="4724400"/>
          </a:xfrm>
        </p:spPr>
        <p:txBody>
          <a:bodyPr/>
          <a:lstStyle/>
          <a:p>
            <a:r>
              <a:rPr lang="en-US" strike="sngStrike" dirty="0"/>
              <a:t>BAN LAMBDAS!</a:t>
            </a:r>
          </a:p>
          <a:p>
            <a:r>
              <a:rPr lang="en-US" dirty="0"/>
              <a:t>Avoid closures</a:t>
            </a:r>
          </a:p>
          <a:p>
            <a:pPr lvl="1"/>
            <a:r>
              <a:rPr lang="en-US" dirty="0"/>
              <a:t>Cached delegates (use static methods)</a:t>
            </a:r>
          </a:p>
          <a:p>
            <a:pPr lvl="1"/>
            <a:r>
              <a:rPr lang="en-US" dirty="0"/>
              <a:t>Pass through context values as parameters</a:t>
            </a:r>
          </a:p>
        </p:txBody>
      </p:sp>
    </p:spTree>
    <p:extLst>
      <p:ext uri="{BB962C8B-B14F-4D97-AF65-F5344CB8AC3E}">
        <p14:creationId xmlns:p14="http://schemas.microsoft.com/office/powerpoint/2010/main" val="38339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P Template - 2013" id="{83F3839F-C61E-4091-BE60-03A7AF2F7055}" vid="{8BDAA420-82AB-459B-A561-AD7D40C4EA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SDP Template - 2013</Template>
  <TotalTime>2945</TotalTime>
  <Words>820</Words>
  <Application>Microsoft Office PowerPoint</Application>
  <PresentationFormat>Widescreen</PresentationFormat>
  <Paragraphs>214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Segoe</vt:lpstr>
      <vt:lpstr>Segoe Light</vt:lpstr>
      <vt:lpstr>Segoe UI</vt:lpstr>
      <vt:lpstr>Segoe UI Light</vt:lpstr>
      <vt:lpstr>Segoe UI Semilight</vt:lpstr>
      <vt:lpstr>Wingdings</vt:lpstr>
      <vt:lpstr>Sela_Template_Ver_01</vt:lpstr>
      <vt:lpstr>Igal Tabachnik @hmemcpy</vt:lpstr>
      <vt:lpstr>Performance tips (or myths?):</vt:lpstr>
      <vt:lpstr>Disclaimers and caveats</vt:lpstr>
      <vt:lpstr>Goal: Avoid GC pressure</vt:lpstr>
      <vt:lpstr>Examples of non-obvious allocations</vt:lpstr>
      <vt:lpstr>Myth #1: Lambdas are BAD!</vt:lpstr>
      <vt:lpstr>Lambdas</vt:lpstr>
      <vt:lpstr>Lambdas – Decompiled</vt:lpstr>
      <vt:lpstr>How to fix?</vt:lpstr>
      <vt:lpstr>Myth #2: Boxing is BAD!</vt:lpstr>
      <vt:lpstr>Boxing 101</vt:lpstr>
      <vt:lpstr>How to fix?</vt:lpstr>
      <vt:lpstr>Myth #3: Collections are BAD!</vt:lpstr>
      <vt:lpstr>IEnumerable&lt;T&gt; vs List&lt;T&gt;</vt:lpstr>
      <vt:lpstr>IEnumerable&lt;T&gt; vs List&lt;T&gt; – Decompiled</vt:lpstr>
      <vt:lpstr>IEnumerable&lt;T&gt; vs List&lt;T&gt; – Benchmark</vt:lpstr>
      <vt:lpstr>How to fix?</vt:lpstr>
      <vt:lpstr>Myth #4: LINQ is BAD!</vt:lpstr>
      <vt:lpstr>LINQ is actually pretty bad for perf!</vt:lpstr>
      <vt:lpstr>How to fix?</vt:lpstr>
      <vt:lpstr>You’re not alone…</vt:lpstr>
      <vt:lpstr>Bonus: EVERYTHING IS BAD!</vt:lpstr>
      <vt:lpstr>Params array</vt:lpstr>
      <vt:lpstr>Enum.HasFlag</vt:lpstr>
      <vt:lpstr>Enum.HasFlag – Benchmark</vt:lpstr>
      <vt:lpstr>Summary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 brudno</dc:creator>
  <cp:lastModifiedBy>Igal Tabachnik</cp:lastModifiedBy>
  <cp:revision>135</cp:revision>
  <cp:lastPrinted>2013-09-11T13:44:00Z</cp:lastPrinted>
  <dcterms:created xsi:type="dcterms:W3CDTF">2013-12-01T11:37:40Z</dcterms:created>
  <dcterms:modified xsi:type="dcterms:W3CDTF">2016-06-20T06:32:52Z</dcterms:modified>
</cp:coreProperties>
</file>