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5" r:id="rId1"/>
  </p:sldMasterIdLst>
  <p:sldIdLst>
    <p:sldId id="256" r:id="rId2"/>
    <p:sldId id="257" r:id="rId3"/>
    <p:sldId id="264" r:id="rId4"/>
    <p:sldId id="265" r:id="rId5"/>
    <p:sldId id="266" r:id="rId6"/>
    <p:sldId id="267" r:id="rId7"/>
    <p:sldId id="259" r:id="rId8"/>
    <p:sldId id="260" r:id="rId9"/>
    <p:sldId id="262" r:id="rId10"/>
    <p:sldId id="263"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58"/>
    <p:restoredTop sz="94650"/>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16CF061-B839-684F-8095-B57E1AB6999C}" type="datetimeFigureOut">
              <a:rPr lang="en-US" smtClean="0"/>
              <a:t>7/20/18</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D0A5EAF-429C-9A40-A023-8A4742F2022B}" type="slidenum">
              <a:rPr lang="en-US" smtClean="0"/>
              <a:t>‹#›</a:t>
            </a:fld>
            <a:endParaRPr lang="en-US"/>
          </a:p>
        </p:txBody>
      </p:sp>
    </p:spTree>
    <p:extLst>
      <p:ext uri="{BB962C8B-B14F-4D97-AF65-F5344CB8AC3E}">
        <p14:creationId xmlns:p14="http://schemas.microsoft.com/office/powerpoint/2010/main" val="21907416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6CF061-B839-684F-8095-B57E1AB6999C}" type="datetimeFigureOut">
              <a:rPr lang="en-US" smtClean="0"/>
              <a:t>7/20/18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D0A5EAF-429C-9A40-A023-8A4742F2022B}" type="slidenum">
              <a:rPr lang="en-US" smtClean="0"/>
              <a:t>‹#›</a:t>
            </a:fld>
            <a:endParaRPr lang="en-US"/>
          </a:p>
        </p:txBody>
      </p:sp>
    </p:spTree>
    <p:extLst>
      <p:ext uri="{BB962C8B-B14F-4D97-AF65-F5344CB8AC3E}">
        <p14:creationId xmlns:p14="http://schemas.microsoft.com/office/powerpoint/2010/main" val="465704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16CF061-B839-684F-8095-B57E1AB6999C}" type="datetimeFigureOut">
              <a:rPr lang="en-US" smtClean="0"/>
              <a:t>7/20/18</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D0A5EAF-429C-9A40-A023-8A4742F2022B}" type="slidenum">
              <a:rPr lang="en-US" smtClean="0"/>
              <a:t>‹#›</a:t>
            </a:fld>
            <a:endParaRPr lang="en-US"/>
          </a:p>
        </p:txBody>
      </p:sp>
    </p:spTree>
    <p:extLst>
      <p:ext uri="{BB962C8B-B14F-4D97-AF65-F5344CB8AC3E}">
        <p14:creationId xmlns:p14="http://schemas.microsoft.com/office/powerpoint/2010/main" val="1664247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16CF061-B839-684F-8095-B57E1AB6999C}" type="datetimeFigureOut">
              <a:rPr lang="en-US" smtClean="0"/>
              <a:t>7/20/18</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D0A5EAF-429C-9A40-A023-8A4742F2022B}" type="slidenum">
              <a:rPr lang="en-US" smtClean="0"/>
              <a:t>‹#›</a:t>
            </a:fld>
            <a:endParaRPr lang="en-US"/>
          </a:p>
        </p:txBody>
      </p:sp>
    </p:spTree>
    <p:extLst>
      <p:ext uri="{BB962C8B-B14F-4D97-AF65-F5344CB8AC3E}">
        <p14:creationId xmlns:p14="http://schemas.microsoft.com/office/powerpoint/2010/main" val="39415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6CF061-B839-684F-8095-B57E1AB6999C}" type="datetimeFigureOut">
              <a:rPr lang="en-US" smtClean="0"/>
              <a:t>7/20/18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D0A5EAF-429C-9A40-A023-8A4742F2022B}" type="slidenum">
              <a:rPr lang="en-US" smtClean="0"/>
              <a:t>‹#›</a:t>
            </a:fld>
            <a:endParaRPr lang="en-US"/>
          </a:p>
        </p:txBody>
      </p:sp>
    </p:spTree>
    <p:extLst>
      <p:ext uri="{BB962C8B-B14F-4D97-AF65-F5344CB8AC3E}">
        <p14:creationId xmlns:p14="http://schemas.microsoft.com/office/powerpoint/2010/main" val="1028000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16CF061-B839-684F-8095-B57E1AB6999C}" type="datetimeFigureOut">
              <a:rPr lang="en-US" smtClean="0"/>
              <a:t>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0A5EAF-429C-9A40-A023-8A4742F2022B}" type="slidenum">
              <a:rPr lang="en-US" smtClean="0"/>
              <a:t>‹#›</a:t>
            </a:fld>
            <a:endParaRPr lang="en-US"/>
          </a:p>
        </p:txBody>
      </p:sp>
    </p:spTree>
    <p:extLst>
      <p:ext uri="{BB962C8B-B14F-4D97-AF65-F5344CB8AC3E}">
        <p14:creationId xmlns:p14="http://schemas.microsoft.com/office/powerpoint/2010/main" val="1100665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16CF061-B839-684F-8095-B57E1AB6999C}" type="datetimeFigureOut">
              <a:rPr lang="en-US" smtClean="0"/>
              <a:t>7/20/18</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2D0A5EAF-429C-9A40-A023-8A4742F2022B}" type="slidenum">
              <a:rPr lang="en-US" smtClean="0"/>
              <a:t>‹#›</a:t>
            </a:fld>
            <a:endParaRPr lang="en-US"/>
          </a:p>
        </p:txBody>
      </p:sp>
    </p:spTree>
    <p:extLst>
      <p:ext uri="{BB962C8B-B14F-4D97-AF65-F5344CB8AC3E}">
        <p14:creationId xmlns:p14="http://schemas.microsoft.com/office/powerpoint/2010/main" val="454234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16CF061-B839-684F-8095-B57E1AB6999C}" type="datetimeFigureOut">
              <a:rPr lang="en-US" smtClean="0"/>
              <a:t>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A5EAF-429C-9A40-A023-8A4742F2022B}" type="slidenum">
              <a:rPr lang="en-US" smtClean="0"/>
              <a:t>‹#›</a:t>
            </a:fld>
            <a:endParaRPr lang="en-US"/>
          </a:p>
        </p:txBody>
      </p:sp>
    </p:spTree>
    <p:extLst>
      <p:ext uri="{BB962C8B-B14F-4D97-AF65-F5344CB8AC3E}">
        <p14:creationId xmlns:p14="http://schemas.microsoft.com/office/powerpoint/2010/main" val="7414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16CF061-B839-684F-8095-B57E1AB6999C}" type="datetimeFigureOut">
              <a:rPr lang="en-US" smtClean="0"/>
              <a:t>7/20/18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D0A5EAF-429C-9A40-A023-8A4742F2022B}" type="slidenum">
              <a:rPr lang="en-US" smtClean="0"/>
              <a:t>‹#›</a:t>
            </a:fld>
            <a:endParaRPr lang="en-US"/>
          </a:p>
        </p:txBody>
      </p:sp>
    </p:spTree>
    <p:extLst>
      <p:ext uri="{BB962C8B-B14F-4D97-AF65-F5344CB8AC3E}">
        <p14:creationId xmlns:p14="http://schemas.microsoft.com/office/powerpoint/2010/main" val="5484482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6CF061-B839-684F-8095-B57E1AB6999C}" type="datetimeFigureOut">
              <a:rPr lang="en-US" smtClean="0"/>
              <a:t>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A5EAF-429C-9A40-A023-8A4742F2022B}" type="slidenum">
              <a:rPr lang="en-US" smtClean="0"/>
              <a:t>‹#›</a:t>
            </a:fld>
            <a:endParaRPr lang="en-US"/>
          </a:p>
        </p:txBody>
      </p:sp>
    </p:spTree>
    <p:extLst>
      <p:ext uri="{BB962C8B-B14F-4D97-AF65-F5344CB8AC3E}">
        <p14:creationId xmlns:p14="http://schemas.microsoft.com/office/powerpoint/2010/main" val="1192503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6CF061-B839-684F-8095-B57E1AB6999C}" type="datetimeFigureOut">
              <a:rPr lang="en-US" smtClean="0"/>
              <a:t>7/20/18</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D0A5EAF-429C-9A40-A023-8A4742F2022B}" type="slidenum">
              <a:rPr lang="en-US" smtClean="0"/>
              <a:t>‹#›</a:t>
            </a:fld>
            <a:endParaRPr lang="en-US"/>
          </a:p>
        </p:txBody>
      </p:sp>
    </p:spTree>
    <p:extLst>
      <p:ext uri="{BB962C8B-B14F-4D97-AF65-F5344CB8AC3E}">
        <p14:creationId xmlns:p14="http://schemas.microsoft.com/office/powerpoint/2010/main" val="208708192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6CF061-B839-684F-8095-B57E1AB6999C}" type="datetimeFigureOut">
              <a:rPr lang="en-US" smtClean="0"/>
              <a:t>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0A5EAF-429C-9A40-A023-8A4742F2022B}" type="slidenum">
              <a:rPr lang="en-US" smtClean="0"/>
              <a:t>‹#›</a:t>
            </a:fld>
            <a:endParaRPr lang="en-US"/>
          </a:p>
        </p:txBody>
      </p:sp>
    </p:spTree>
    <p:extLst>
      <p:ext uri="{BB962C8B-B14F-4D97-AF65-F5344CB8AC3E}">
        <p14:creationId xmlns:p14="http://schemas.microsoft.com/office/powerpoint/2010/main" val="58804018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6CF061-B839-684F-8095-B57E1AB6999C}" type="datetimeFigureOut">
              <a:rPr lang="en-US" smtClean="0"/>
              <a:t>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0A5EAF-429C-9A40-A023-8A4742F2022B}" type="slidenum">
              <a:rPr lang="en-US" smtClean="0"/>
              <a:t>‹#›</a:t>
            </a:fld>
            <a:endParaRPr lang="en-US"/>
          </a:p>
        </p:txBody>
      </p:sp>
    </p:spTree>
    <p:extLst>
      <p:ext uri="{BB962C8B-B14F-4D97-AF65-F5344CB8AC3E}">
        <p14:creationId xmlns:p14="http://schemas.microsoft.com/office/powerpoint/2010/main" val="47162899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6CF061-B839-684F-8095-B57E1AB6999C}" type="datetimeFigureOut">
              <a:rPr lang="en-US" smtClean="0"/>
              <a:t>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0A5EAF-429C-9A40-A023-8A4742F2022B}" type="slidenum">
              <a:rPr lang="en-US" smtClean="0"/>
              <a:t>‹#›</a:t>
            </a:fld>
            <a:endParaRPr lang="en-US"/>
          </a:p>
        </p:txBody>
      </p:sp>
    </p:spTree>
    <p:extLst>
      <p:ext uri="{BB962C8B-B14F-4D97-AF65-F5344CB8AC3E}">
        <p14:creationId xmlns:p14="http://schemas.microsoft.com/office/powerpoint/2010/main" val="306361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6CF061-B839-684F-8095-B57E1AB6999C}" type="datetimeFigureOut">
              <a:rPr lang="en-US" smtClean="0"/>
              <a:t>7/20/18</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D0A5EAF-429C-9A40-A023-8A4742F2022B}" type="slidenum">
              <a:rPr lang="en-US" smtClean="0"/>
              <a:t>‹#›</a:t>
            </a:fld>
            <a:endParaRPr lang="en-US"/>
          </a:p>
        </p:txBody>
      </p:sp>
    </p:spTree>
    <p:extLst>
      <p:ext uri="{BB962C8B-B14F-4D97-AF65-F5344CB8AC3E}">
        <p14:creationId xmlns:p14="http://schemas.microsoft.com/office/powerpoint/2010/main" val="149238650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6CF061-B839-684F-8095-B57E1AB6999C}" type="datetimeFigureOut">
              <a:rPr lang="en-US" smtClean="0"/>
              <a:t>7/20/18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D0A5EAF-429C-9A40-A023-8A4742F2022B}" type="slidenum">
              <a:rPr lang="en-US" smtClean="0"/>
              <a:t>‹#›</a:t>
            </a:fld>
            <a:endParaRPr lang="en-US"/>
          </a:p>
        </p:txBody>
      </p:sp>
    </p:spTree>
    <p:extLst>
      <p:ext uri="{BB962C8B-B14F-4D97-AF65-F5344CB8AC3E}">
        <p14:creationId xmlns:p14="http://schemas.microsoft.com/office/powerpoint/2010/main" val="207852664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Drag picture to placeholder or click icon to add</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6CF061-B839-684F-8095-B57E1AB6999C}" type="datetimeFigureOut">
              <a:rPr lang="en-US" smtClean="0"/>
              <a:t>7/20/18</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D0A5EAF-429C-9A40-A023-8A4742F2022B}" type="slidenum">
              <a:rPr lang="en-US" smtClean="0"/>
              <a:t>‹#›</a:t>
            </a:fld>
            <a:endParaRPr lang="en-US"/>
          </a:p>
        </p:txBody>
      </p:sp>
    </p:spTree>
    <p:extLst>
      <p:ext uri="{BB962C8B-B14F-4D97-AF65-F5344CB8AC3E}">
        <p14:creationId xmlns:p14="http://schemas.microsoft.com/office/powerpoint/2010/main" val="680803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16CF061-B839-684F-8095-B57E1AB6999C}" type="datetimeFigureOut">
              <a:rPr lang="en-US" smtClean="0"/>
              <a:t>7/20/18</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D0A5EAF-429C-9A40-A023-8A4742F2022B}" type="slidenum">
              <a:rPr lang="en-US" smtClean="0"/>
              <a:t>‹#›</a:t>
            </a:fld>
            <a:endParaRPr lang="en-US"/>
          </a:p>
        </p:txBody>
      </p:sp>
    </p:spTree>
    <p:extLst>
      <p:ext uri="{BB962C8B-B14F-4D97-AF65-F5344CB8AC3E}">
        <p14:creationId xmlns:p14="http://schemas.microsoft.com/office/powerpoint/2010/main" val="861204192"/>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 id="2147483947" r:id="rId12"/>
    <p:sldLayoutId id="2147483948" r:id="rId13"/>
    <p:sldLayoutId id="2147483949" r:id="rId14"/>
    <p:sldLayoutId id="2147483950" r:id="rId15"/>
    <p:sldLayoutId id="2147483951" r:id="rId16"/>
    <p:sldLayoutId id="214748395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07052"/>
            <a:ext cx="9144000" cy="2387600"/>
          </a:xfrm>
        </p:spPr>
        <p:txBody>
          <a:bodyPr>
            <a:normAutofit/>
          </a:bodyPr>
          <a:lstStyle/>
          <a:p>
            <a:r>
              <a:rPr lang="en-US" b="1" dirty="0"/>
              <a:t>ENGINE CONDITION TREND MONITORING</a:t>
            </a:r>
            <a:br>
              <a:rPr lang="en-US" b="1" dirty="0"/>
            </a:br>
            <a:r>
              <a:rPr lang="en-US" sz="3300" b="1" dirty="0"/>
              <a:t>Predicting the failure of aircraft engines</a:t>
            </a:r>
          </a:p>
        </p:txBody>
      </p:sp>
      <p:sp>
        <p:nvSpPr>
          <p:cNvPr id="3" name="Subtitle 2"/>
          <p:cNvSpPr>
            <a:spLocks noGrp="1"/>
          </p:cNvSpPr>
          <p:nvPr>
            <p:ph type="subTitle" idx="1"/>
          </p:nvPr>
        </p:nvSpPr>
        <p:spPr>
          <a:xfrm>
            <a:off x="767255" y="4411334"/>
            <a:ext cx="10615448" cy="1655762"/>
          </a:xfrm>
        </p:spPr>
        <p:txBody>
          <a:bodyPr numCol="3">
            <a:normAutofit/>
          </a:bodyPr>
          <a:lstStyle/>
          <a:p>
            <a:pPr algn="ctr"/>
            <a:r>
              <a:rPr lang="en-US" sz="1500" dirty="0" err="1">
                <a:solidFill>
                  <a:schemeClr val="bg1"/>
                </a:solidFill>
              </a:rPr>
              <a:t>Shreyas</a:t>
            </a:r>
            <a:r>
              <a:rPr lang="en-US" sz="1500" dirty="0">
                <a:solidFill>
                  <a:schemeClr val="bg1"/>
                </a:solidFill>
              </a:rPr>
              <a:t> S</a:t>
            </a:r>
          </a:p>
          <a:p>
            <a:pPr algn="ctr"/>
            <a:r>
              <a:rPr lang="en-US" sz="1500" dirty="0">
                <a:solidFill>
                  <a:schemeClr val="bg1"/>
                </a:solidFill>
              </a:rPr>
              <a:t>Machine Learning Intern</a:t>
            </a:r>
          </a:p>
          <a:p>
            <a:pPr algn="ctr"/>
            <a:r>
              <a:rPr lang="en-US" sz="1500" dirty="0" err="1">
                <a:solidFill>
                  <a:schemeClr val="bg1"/>
                </a:solidFill>
              </a:rPr>
              <a:t>Faststream</a:t>
            </a:r>
            <a:r>
              <a:rPr lang="en-US" sz="1500" dirty="0">
                <a:solidFill>
                  <a:schemeClr val="bg1"/>
                </a:solidFill>
              </a:rPr>
              <a:t> Technologies</a:t>
            </a:r>
          </a:p>
          <a:p>
            <a:pPr algn="ctr"/>
            <a:r>
              <a:rPr lang="en-US" sz="1500" dirty="0">
                <a:solidFill>
                  <a:schemeClr val="bg1"/>
                </a:solidFill>
              </a:rPr>
              <a:t>		     												Vinay Bansal</a:t>
            </a:r>
          </a:p>
          <a:p>
            <a:pPr algn="ctr"/>
            <a:r>
              <a:rPr lang="en-US" sz="1500" dirty="0">
                <a:solidFill>
                  <a:schemeClr val="bg1"/>
                </a:solidFill>
              </a:rPr>
              <a:t>	Chief Executive Officer</a:t>
            </a:r>
          </a:p>
          <a:p>
            <a:pPr algn="ctr"/>
            <a:r>
              <a:rPr lang="en-US" sz="1500" dirty="0">
                <a:solidFill>
                  <a:schemeClr val="bg1"/>
                </a:solidFill>
              </a:rPr>
              <a:t>	</a:t>
            </a:r>
            <a:r>
              <a:rPr lang="en-US" sz="1500" dirty="0" err="1">
                <a:solidFill>
                  <a:schemeClr val="bg1"/>
                </a:solidFill>
              </a:rPr>
              <a:t>Faststream</a:t>
            </a:r>
            <a:r>
              <a:rPr lang="en-US" sz="1500" dirty="0">
                <a:solidFill>
                  <a:schemeClr val="bg1"/>
                </a:solidFill>
              </a:rPr>
              <a:t> Technologies</a:t>
            </a:r>
          </a:p>
          <a:p>
            <a:pPr algn="ctr"/>
            <a:r>
              <a:rPr lang="en-US" sz="1500" dirty="0">
                <a:solidFill>
                  <a:schemeClr val="bg1"/>
                </a:solidFill>
              </a:rPr>
              <a:t>				     										Vinod Agrawal</a:t>
            </a:r>
          </a:p>
          <a:p>
            <a:pPr algn="ctr"/>
            <a:r>
              <a:rPr lang="en-US" sz="1500" dirty="0">
                <a:solidFill>
                  <a:schemeClr val="bg1"/>
                </a:solidFill>
              </a:rPr>
              <a:t>      Chief Technology 	Officer</a:t>
            </a:r>
          </a:p>
          <a:p>
            <a:pPr algn="ctr"/>
            <a:r>
              <a:rPr lang="en-US" sz="1500" dirty="0">
                <a:solidFill>
                  <a:schemeClr val="bg1"/>
                </a:solidFill>
              </a:rPr>
              <a:t>	</a:t>
            </a:r>
            <a:r>
              <a:rPr lang="en-US" sz="1500" dirty="0" err="1">
                <a:solidFill>
                  <a:schemeClr val="bg1"/>
                </a:solidFill>
              </a:rPr>
              <a:t>Faststream</a:t>
            </a:r>
            <a:r>
              <a:rPr lang="en-US" sz="1500" dirty="0">
                <a:solidFill>
                  <a:schemeClr val="bg1"/>
                </a:solidFill>
              </a:rPr>
              <a:t> Technologies</a:t>
            </a:r>
          </a:p>
        </p:txBody>
      </p:sp>
    </p:spTree>
    <p:extLst>
      <p:ext uri="{BB962C8B-B14F-4D97-AF65-F5344CB8AC3E}">
        <p14:creationId xmlns:p14="http://schemas.microsoft.com/office/powerpoint/2010/main" val="2071612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 (Decision Tree)</a:t>
            </a:r>
          </a:p>
        </p:txBody>
      </p:sp>
      <p:sp>
        <p:nvSpPr>
          <p:cNvPr id="5" name="Content Placeholder 4">
            <a:extLst>
              <a:ext uri="{FF2B5EF4-FFF2-40B4-BE49-F238E27FC236}">
                <a16:creationId xmlns:a16="http://schemas.microsoft.com/office/drawing/2014/main" id="{2FC32E8F-7542-D143-8CFA-6EAE4F02A435}"/>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BFF2363B-FCA3-704A-9FB4-499627355CFA}"/>
              </a:ext>
            </a:extLst>
          </p:cNvPr>
          <p:cNvPicPr>
            <a:picLocks noChangeAspect="1"/>
          </p:cNvPicPr>
          <p:nvPr/>
        </p:nvPicPr>
        <p:blipFill>
          <a:blip r:embed="rId2"/>
          <a:stretch>
            <a:fillRect/>
          </a:stretch>
        </p:blipFill>
        <p:spPr>
          <a:xfrm>
            <a:off x="2157413" y="2282715"/>
            <a:ext cx="7823200" cy="4457700"/>
          </a:xfrm>
          <a:prstGeom prst="rect">
            <a:avLst/>
          </a:prstGeom>
        </p:spPr>
      </p:pic>
    </p:spTree>
    <p:extLst>
      <p:ext uri="{BB962C8B-B14F-4D97-AF65-F5344CB8AC3E}">
        <p14:creationId xmlns:p14="http://schemas.microsoft.com/office/powerpoint/2010/main" val="583699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B96F-6FD8-BD47-9B92-3313933C8CF0}"/>
              </a:ext>
            </a:extLst>
          </p:cNvPr>
          <p:cNvSpPr>
            <a:spLocks noGrp="1"/>
          </p:cNvSpPr>
          <p:nvPr>
            <p:ph type="title"/>
          </p:nvPr>
        </p:nvSpPr>
        <p:spPr/>
        <p:txBody>
          <a:bodyPr/>
          <a:lstStyle/>
          <a:p>
            <a:r>
              <a:rPr lang="en-US" b="1" dirty="0"/>
              <a:t>RESULTS (Random Forest)</a:t>
            </a:r>
          </a:p>
        </p:txBody>
      </p:sp>
      <p:sp>
        <p:nvSpPr>
          <p:cNvPr id="7" name="Content Placeholder 6">
            <a:extLst>
              <a:ext uri="{FF2B5EF4-FFF2-40B4-BE49-F238E27FC236}">
                <a16:creationId xmlns:a16="http://schemas.microsoft.com/office/drawing/2014/main" id="{C8900252-8FCF-C84F-90A9-789B1309EE94}"/>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7BA06E8F-877D-5646-B61D-55077A9FC6FA}"/>
              </a:ext>
            </a:extLst>
          </p:cNvPr>
          <p:cNvPicPr>
            <a:picLocks noChangeAspect="1"/>
          </p:cNvPicPr>
          <p:nvPr/>
        </p:nvPicPr>
        <p:blipFill>
          <a:blip r:embed="rId2"/>
          <a:stretch>
            <a:fillRect/>
          </a:stretch>
        </p:blipFill>
        <p:spPr>
          <a:xfrm>
            <a:off x="2068513" y="2374900"/>
            <a:ext cx="7912100" cy="4483100"/>
          </a:xfrm>
          <a:prstGeom prst="rect">
            <a:avLst/>
          </a:prstGeom>
        </p:spPr>
      </p:pic>
    </p:spTree>
    <p:extLst>
      <p:ext uri="{BB962C8B-B14F-4D97-AF65-F5344CB8AC3E}">
        <p14:creationId xmlns:p14="http://schemas.microsoft.com/office/powerpoint/2010/main" val="2656872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2B9F0-1E0D-964A-B866-CA72B8B9187B}"/>
              </a:ext>
            </a:extLst>
          </p:cNvPr>
          <p:cNvSpPr>
            <a:spLocks noGrp="1"/>
          </p:cNvSpPr>
          <p:nvPr>
            <p:ph type="title"/>
          </p:nvPr>
        </p:nvSpPr>
        <p:spPr/>
        <p:txBody>
          <a:bodyPr/>
          <a:lstStyle/>
          <a:p>
            <a:r>
              <a:rPr lang="en-US" b="1" dirty="0"/>
              <a:t>Final Result Comparison (R2 Score)</a:t>
            </a:r>
          </a:p>
        </p:txBody>
      </p:sp>
      <p:pic>
        <p:nvPicPr>
          <p:cNvPr id="4" name="Content Placeholder 3">
            <a:extLst>
              <a:ext uri="{FF2B5EF4-FFF2-40B4-BE49-F238E27FC236}">
                <a16:creationId xmlns:a16="http://schemas.microsoft.com/office/drawing/2014/main" id="{D32C2ED0-EAC7-E142-BF2C-9455C9A8472B}"/>
              </a:ext>
            </a:extLst>
          </p:cNvPr>
          <p:cNvPicPr>
            <a:picLocks noGrp="1" noChangeAspect="1"/>
          </p:cNvPicPr>
          <p:nvPr>
            <p:ph idx="1"/>
          </p:nvPr>
        </p:nvPicPr>
        <p:blipFill>
          <a:blip r:embed="rId2"/>
          <a:stretch>
            <a:fillRect/>
          </a:stretch>
        </p:blipFill>
        <p:spPr>
          <a:xfrm>
            <a:off x="2553422" y="2603500"/>
            <a:ext cx="6029469" cy="3416300"/>
          </a:xfrm>
          <a:prstGeom prst="rect">
            <a:avLst/>
          </a:prstGeom>
        </p:spPr>
      </p:pic>
    </p:spTree>
    <p:extLst>
      <p:ext uri="{BB962C8B-B14F-4D97-AF65-F5344CB8AC3E}">
        <p14:creationId xmlns:p14="http://schemas.microsoft.com/office/powerpoint/2010/main" val="1934809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a:t>
            </a:r>
          </a:p>
        </p:txBody>
      </p:sp>
      <p:sp>
        <p:nvSpPr>
          <p:cNvPr id="3" name="Content Placeholder 2"/>
          <p:cNvSpPr>
            <a:spLocks noGrp="1"/>
          </p:cNvSpPr>
          <p:nvPr>
            <p:ph idx="1"/>
          </p:nvPr>
        </p:nvSpPr>
        <p:spPr>
          <a:xfrm>
            <a:off x="1154954" y="2603500"/>
            <a:ext cx="8825659" cy="3416300"/>
          </a:xfrm>
        </p:spPr>
        <p:txBody>
          <a:bodyPr>
            <a:normAutofit/>
          </a:bodyPr>
          <a:lstStyle/>
          <a:p>
            <a:endParaRPr lang="en-US" sz="2000" dirty="0"/>
          </a:p>
          <a:p>
            <a:endParaRPr lang="en-US" sz="2000" dirty="0"/>
          </a:p>
          <a:p>
            <a:r>
              <a:rPr lang="en-US" sz="2000" dirty="0"/>
              <a:t>To predict the probability of failure of an aircraft engine based on five parameters using three machine learning algorithms and comparing the performances of each algorithm</a:t>
            </a:r>
          </a:p>
          <a:p>
            <a:endParaRPr lang="en-US" sz="2000" dirty="0"/>
          </a:p>
          <a:p>
            <a:endParaRPr lang="en-US" sz="2000" dirty="0"/>
          </a:p>
        </p:txBody>
      </p:sp>
    </p:spTree>
    <p:extLst>
      <p:ext uri="{BB962C8B-B14F-4D97-AF65-F5344CB8AC3E}">
        <p14:creationId xmlns:p14="http://schemas.microsoft.com/office/powerpoint/2010/main" val="332193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8EAE8-57BF-E444-9E34-82F5738D3F9D}"/>
              </a:ext>
            </a:extLst>
          </p:cNvPr>
          <p:cNvSpPr>
            <a:spLocks noGrp="1"/>
          </p:cNvSpPr>
          <p:nvPr>
            <p:ph type="title"/>
          </p:nvPr>
        </p:nvSpPr>
        <p:spPr/>
        <p:txBody>
          <a:bodyPr/>
          <a:lstStyle/>
          <a:p>
            <a:r>
              <a:rPr lang="en-US" b="1" dirty="0"/>
              <a:t>BACKGROUND</a:t>
            </a:r>
          </a:p>
        </p:txBody>
      </p:sp>
      <p:sp>
        <p:nvSpPr>
          <p:cNvPr id="3" name="Content Placeholder 2">
            <a:extLst>
              <a:ext uri="{FF2B5EF4-FFF2-40B4-BE49-F238E27FC236}">
                <a16:creationId xmlns:a16="http://schemas.microsoft.com/office/drawing/2014/main" id="{16806004-21D1-9E48-A0AA-929D9EFA680E}"/>
              </a:ext>
            </a:extLst>
          </p:cNvPr>
          <p:cNvSpPr>
            <a:spLocks noGrp="1"/>
          </p:cNvSpPr>
          <p:nvPr>
            <p:ph idx="1"/>
          </p:nvPr>
        </p:nvSpPr>
        <p:spPr/>
        <p:txBody>
          <a:bodyPr>
            <a:normAutofit/>
          </a:bodyPr>
          <a:lstStyle/>
          <a:p>
            <a:r>
              <a:rPr lang="en-US" sz="2000" dirty="0"/>
              <a:t>Aircraft engine failure constitutes multiple reasons such as noise from the fan blade, exhaust gas temperature of turbine, fuel flow of turbine, low pressure fan speed, high pressure rotor speed, mechanical problems in the engine, oil leaks, fuel pump problems etc.</a:t>
            </a:r>
          </a:p>
          <a:p>
            <a:endParaRPr lang="en-US" sz="2000" dirty="0"/>
          </a:p>
          <a:p>
            <a:r>
              <a:rPr lang="en-US" sz="2000" dirty="0"/>
              <a:t>We have considered five components – Fan Blade Noise, Exhaust Gas Temperature of Turbine, Fuel Flow of Turbine, Low Pressure Fan Speed and High Pressure Rotor Speed</a:t>
            </a:r>
          </a:p>
        </p:txBody>
      </p:sp>
    </p:spTree>
    <p:extLst>
      <p:ext uri="{BB962C8B-B14F-4D97-AF65-F5344CB8AC3E}">
        <p14:creationId xmlns:p14="http://schemas.microsoft.com/office/powerpoint/2010/main" val="2797411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C44FB-21BB-A542-90F1-9C089CBDBD41}"/>
              </a:ext>
            </a:extLst>
          </p:cNvPr>
          <p:cNvSpPr>
            <a:spLocks noGrp="1"/>
          </p:cNvSpPr>
          <p:nvPr>
            <p:ph type="title"/>
          </p:nvPr>
        </p:nvSpPr>
        <p:spPr/>
        <p:txBody>
          <a:bodyPr/>
          <a:lstStyle/>
          <a:p>
            <a:r>
              <a:rPr lang="en-US" b="1" dirty="0"/>
              <a:t>ASSUMPTIONS</a:t>
            </a:r>
          </a:p>
        </p:txBody>
      </p:sp>
      <p:sp>
        <p:nvSpPr>
          <p:cNvPr id="3" name="Content Placeholder 2">
            <a:extLst>
              <a:ext uri="{FF2B5EF4-FFF2-40B4-BE49-F238E27FC236}">
                <a16:creationId xmlns:a16="http://schemas.microsoft.com/office/drawing/2014/main" id="{456C490B-2D45-784C-AAE8-FBC0F11D7432}"/>
              </a:ext>
            </a:extLst>
          </p:cNvPr>
          <p:cNvSpPr>
            <a:spLocks noGrp="1"/>
          </p:cNvSpPr>
          <p:nvPr>
            <p:ph idx="1"/>
          </p:nvPr>
        </p:nvSpPr>
        <p:spPr/>
        <p:txBody>
          <a:bodyPr>
            <a:normAutofit fontScale="92500" lnSpcReduction="20000"/>
          </a:bodyPr>
          <a:lstStyle/>
          <a:p>
            <a:r>
              <a:rPr lang="en-US" sz="2000" dirty="0"/>
              <a:t>Data, in the absence of its availability, has been generated based on nominal value and random degradation</a:t>
            </a:r>
          </a:p>
          <a:p>
            <a:endParaRPr lang="en-US" sz="2000" dirty="0"/>
          </a:p>
          <a:p>
            <a:r>
              <a:rPr lang="en-US" sz="2000" dirty="0"/>
              <a:t>The probability of failure of each component starts to increase when it reaches a certain value</a:t>
            </a:r>
          </a:p>
          <a:p>
            <a:endParaRPr lang="en-US" sz="2000" dirty="0"/>
          </a:p>
          <a:p>
            <a:r>
              <a:rPr lang="en-US" sz="2000" dirty="0"/>
              <a:t>The failure of each component constitutes to the total probability of failure of the whole Turbine Engine</a:t>
            </a:r>
          </a:p>
          <a:p>
            <a:endParaRPr lang="en-US" sz="2000" dirty="0"/>
          </a:p>
          <a:p>
            <a:r>
              <a:rPr lang="en-US" sz="2000" dirty="0"/>
              <a:t>The Turbine Engine fails completely when the probability reaches 1</a:t>
            </a:r>
          </a:p>
        </p:txBody>
      </p:sp>
    </p:spTree>
    <p:extLst>
      <p:ext uri="{BB962C8B-B14F-4D97-AF65-F5344CB8AC3E}">
        <p14:creationId xmlns:p14="http://schemas.microsoft.com/office/powerpoint/2010/main" val="4224116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F5407-AA1A-F149-BD02-210D45AD6447}"/>
              </a:ext>
            </a:extLst>
          </p:cNvPr>
          <p:cNvSpPr>
            <a:spLocks noGrp="1"/>
          </p:cNvSpPr>
          <p:nvPr>
            <p:ph type="title"/>
          </p:nvPr>
        </p:nvSpPr>
        <p:spPr/>
        <p:txBody>
          <a:bodyPr/>
          <a:lstStyle/>
          <a:p>
            <a:r>
              <a:rPr lang="en-US" b="1" dirty="0"/>
              <a:t>METHODOLOGY</a:t>
            </a:r>
          </a:p>
        </p:txBody>
      </p:sp>
      <p:sp>
        <p:nvSpPr>
          <p:cNvPr id="3" name="Content Placeholder 2">
            <a:extLst>
              <a:ext uri="{FF2B5EF4-FFF2-40B4-BE49-F238E27FC236}">
                <a16:creationId xmlns:a16="http://schemas.microsoft.com/office/drawing/2014/main" id="{228D475C-A59E-3649-8C05-F649CDEF8546}"/>
              </a:ext>
            </a:extLst>
          </p:cNvPr>
          <p:cNvSpPr>
            <a:spLocks noGrp="1"/>
          </p:cNvSpPr>
          <p:nvPr>
            <p:ph idx="1"/>
          </p:nvPr>
        </p:nvSpPr>
        <p:spPr/>
        <p:txBody>
          <a:bodyPr/>
          <a:lstStyle/>
          <a:p>
            <a:r>
              <a:rPr lang="en-US" dirty="0"/>
              <a:t>Data of 1000 engines are generated</a:t>
            </a:r>
          </a:p>
          <a:p>
            <a:endParaRPr lang="en-US" dirty="0"/>
          </a:p>
          <a:p>
            <a:r>
              <a:rPr lang="en-US" dirty="0"/>
              <a:t>In the first phase, using the generated data, Multiple Linear Regression algorithm is applied and the model is saved separately</a:t>
            </a:r>
          </a:p>
          <a:p>
            <a:endParaRPr lang="en-US" dirty="0"/>
          </a:p>
          <a:p>
            <a:r>
              <a:rPr lang="en-US" dirty="0"/>
              <a:t>In the second and consecutive phases, Decision Tree and Random Forest algorithms are applied and their models are saved as well</a:t>
            </a:r>
          </a:p>
          <a:p>
            <a:endParaRPr lang="en-US" dirty="0"/>
          </a:p>
          <a:p>
            <a:r>
              <a:rPr lang="en-US" dirty="0"/>
              <a:t>Data for another 10 engines with random degradation is again generated</a:t>
            </a:r>
          </a:p>
          <a:p>
            <a:endParaRPr lang="en-US" dirty="0"/>
          </a:p>
          <a:p>
            <a:endParaRPr lang="en-US" dirty="0"/>
          </a:p>
        </p:txBody>
      </p:sp>
    </p:spTree>
    <p:extLst>
      <p:ext uri="{BB962C8B-B14F-4D97-AF65-F5344CB8AC3E}">
        <p14:creationId xmlns:p14="http://schemas.microsoft.com/office/powerpoint/2010/main" val="1684968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4DF4B-41BD-7A4E-A4F0-C46D362821AD}"/>
              </a:ext>
            </a:extLst>
          </p:cNvPr>
          <p:cNvSpPr>
            <a:spLocks noGrp="1"/>
          </p:cNvSpPr>
          <p:nvPr>
            <p:ph type="title"/>
          </p:nvPr>
        </p:nvSpPr>
        <p:spPr/>
        <p:txBody>
          <a:bodyPr/>
          <a:lstStyle/>
          <a:p>
            <a:r>
              <a:rPr lang="en-US" b="1" dirty="0"/>
              <a:t>METHODOLOGY</a:t>
            </a:r>
          </a:p>
        </p:txBody>
      </p:sp>
      <p:sp>
        <p:nvSpPr>
          <p:cNvPr id="3" name="Content Placeholder 2">
            <a:extLst>
              <a:ext uri="{FF2B5EF4-FFF2-40B4-BE49-F238E27FC236}">
                <a16:creationId xmlns:a16="http://schemas.microsoft.com/office/drawing/2014/main" id="{B2DD5361-E478-8C44-8486-BCAFD691AAD9}"/>
              </a:ext>
            </a:extLst>
          </p:cNvPr>
          <p:cNvSpPr>
            <a:spLocks noGrp="1"/>
          </p:cNvSpPr>
          <p:nvPr>
            <p:ph idx="1"/>
          </p:nvPr>
        </p:nvSpPr>
        <p:spPr/>
        <p:txBody>
          <a:bodyPr/>
          <a:lstStyle/>
          <a:p>
            <a:r>
              <a:rPr lang="en-US" dirty="0"/>
              <a:t>Multiple Linear Regression’s model is loaded to the new dataset</a:t>
            </a:r>
          </a:p>
          <a:p>
            <a:endParaRPr lang="en-US" dirty="0"/>
          </a:p>
          <a:p>
            <a:r>
              <a:rPr lang="en-US" dirty="0"/>
              <a:t>The probability of failure is then calculated for each of the 10 engines</a:t>
            </a:r>
          </a:p>
          <a:p>
            <a:endParaRPr lang="en-US" dirty="0"/>
          </a:p>
          <a:p>
            <a:r>
              <a:rPr lang="en-US" dirty="0"/>
              <a:t>This process is repeated for Decision Tree and Random Forest algorithms</a:t>
            </a:r>
          </a:p>
          <a:p>
            <a:endParaRPr lang="en-US" dirty="0"/>
          </a:p>
          <a:p>
            <a:r>
              <a:rPr lang="en-US" dirty="0"/>
              <a:t>The accuracy of each algorithm is calculated by computing the R</a:t>
            </a:r>
            <a:r>
              <a:rPr lang="en-US" baseline="30000" dirty="0"/>
              <a:t>2 </a:t>
            </a:r>
            <a:r>
              <a:rPr lang="en-US" dirty="0"/>
              <a:t>Score.</a:t>
            </a:r>
            <a:endParaRPr lang="en-US" baseline="30000" dirty="0"/>
          </a:p>
        </p:txBody>
      </p:sp>
    </p:spTree>
    <p:extLst>
      <p:ext uri="{BB962C8B-B14F-4D97-AF65-F5344CB8AC3E}">
        <p14:creationId xmlns:p14="http://schemas.microsoft.com/office/powerpoint/2010/main" val="356622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SAMPLE DATA (under normal conditions)</a:t>
            </a:r>
          </a:p>
        </p:txBody>
      </p:sp>
      <p:sp>
        <p:nvSpPr>
          <p:cNvPr id="7" name="Content Placeholder 6"/>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0FC6717A-E835-F048-8594-C4004A32DF4B}"/>
              </a:ext>
            </a:extLst>
          </p:cNvPr>
          <p:cNvPicPr>
            <a:picLocks noChangeAspect="1"/>
          </p:cNvPicPr>
          <p:nvPr/>
        </p:nvPicPr>
        <p:blipFill>
          <a:blip r:embed="rId2"/>
          <a:stretch>
            <a:fillRect/>
          </a:stretch>
        </p:blipFill>
        <p:spPr>
          <a:xfrm>
            <a:off x="1049850" y="2422609"/>
            <a:ext cx="10070094" cy="3778081"/>
          </a:xfrm>
          <a:prstGeom prst="rect">
            <a:avLst/>
          </a:prstGeom>
        </p:spPr>
      </p:pic>
    </p:spTree>
    <p:extLst>
      <p:ext uri="{BB962C8B-B14F-4D97-AF65-F5344CB8AC3E}">
        <p14:creationId xmlns:p14="http://schemas.microsoft.com/office/powerpoint/2010/main" val="1501488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SAMPLE DATA (with random degradation)</a:t>
            </a:r>
          </a:p>
        </p:txBody>
      </p:sp>
      <p:sp>
        <p:nvSpPr>
          <p:cNvPr id="5" name="Content Placeholder 4"/>
          <p:cNvSpPr>
            <a:spLocks noGrp="1"/>
          </p:cNvSpPr>
          <p:nvPr>
            <p:ph idx="1"/>
          </p:nvPr>
        </p:nvSpPr>
        <p:spPr/>
        <p:txBody>
          <a:bodyPr/>
          <a:lstStyle/>
          <a:p>
            <a:endParaRPr lang="en-US" dirty="0"/>
          </a:p>
        </p:txBody>
      </p:sp>
      <p:pic>
        <p:nvPicPr>
          <p:cNvPr id="3" name="Picture 2">
            <a:extLst>
              <a:ext uri="{FF2B5EF4-FFF2-40B4-BE49-F238E27FC236}">
                <a16:creationId xmlns:a16="http://schemas.microsoft.com/office/drawing/2014/main" id="{F1AC9083-FEBC-8247-8C0A-BA0E2EC27611}"/>
              </a:ext>
            </a:extLst>
          </p:cNvPr>
          <p:cNvPicPr>
            <a:picLocks noChangeAspect="1"/>
          </p:cNvPicPr>
          <p:nvPr/>
        </p:nvPicPr>
        <p:blipFill>
          <a:blip r:embed="rId2"/>
          <a:stretch>
            <a:fillRect/>
          </a:stretch>
        </p:blipFill>
        <p:spPr>
          <a:xfrm>
            <a:off x="1091033" y="2496645"/>
            <a:ext cx="10028912" cy="3783958"/>
          </a:xfrm>
          <a:prstGeom prst="rect">
            <a:avLst/>
          </a:prstGeom>
        </p:spPr>
      </p:pic>
    </p:spTree>
    <p:extLst>
      <p:ext uri="{BB962C8B-B14F-4D97-AF65-F5344CB8AC3E}">
        <p14:creationId xmlns:p14="http://schemas.microsoft.com/office/powerpoint/2010/main" val="724238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 (Multiple Linear Regression)</a:t>
            </a:r>
          </a:p>
        </p:txBody>
      </p:sp>
      <p:sp>
        <p:nvSpPr>
          <p:cNvPr id="9" name="Content Placeholder 8">
            <a:extLst>
              <a:ext uri="{FF2B5EF4-FFF2-40B4-BE49-F238E27FC236}">
                <a16:creationId xmlns:a16="http://schemas.microsoft.com/office/drawing/2014/main" id="{99109DF5-D3FB-C442-87A3-69151362FE4F}"/>
              </a:ext>
            </a:extLst>
          </p:cNvPr>
          <p:cNvSpPr>
            <a:spLocks noGrp="1"/>
          </p:cNvSpPr>
          <p:nvPr>
            <p:ph idx="1"/>
          </p:nvPr>
        </p:nvSpPr>
        <p:spPr/>
        <p:txBody>
          <a:bodyPr/>
          <a:lstStyle/>
          <a:p>
            <a:endParaRPr lang="en-US"/>
          </a:p>
        </p:txBody>
      </p:sp>
      <p:pic>
        <p:nvPicPr>
          <p:cNvPr id="10" name="Picture 9">
            <a:extLst>
              <a:ext uri="{FF2B5EF4-FFF2-40B4-BE49-F238E27FC236}">
                <a16:creationId xmlns:a16="http://schemas.microsoft.com/office/drawing/2014/main" id="{19D14794-8909-6346-BE89-B735451CD721}"/>
              </a:ext>
            </a:extLst>
          </p:cNvPr>
          <p:cNvPicPr>
            <a:picLocks noChangeAspect="1"/>
          </p:cNvPicPr>
          <p:nvPr/>
        </p:nvPicPr>
        <p:blipFill>
          <a:blip r:embed="rId2"/>
          <a:stretch>
            <a:fillRect/>
          </a:stretch>
        </p:blipFill>
        <p:spPr>
          <a:xfrm>
            <a:off x="2118567" y="2257316"/>
            <a:ext cx="7797800" cy="4508500"/>
          </a:xfrm>
          <a:prstGeom prst="rect">
            <a:avLst/>
          </a:prstGeom>
        </p:spPr>
      </p:pic>
    </p:spTree>
    <p:extLst>
      <p:ext uri="{BB962C8B-B14F-4D97-AF65-F5344CB8AC3E}">
        <p14:creationId xmlns:p14="http://schemas.microsoft.com/office/powerpoint/2010/main" val="8008013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439</TotalTime>
  <Words>328</Words>
  <Application>Microsoft Macintosh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 Boardroom</vt:lpstr>
      <vt:lpstr>ENGINE CONDITION TREND MONITORING Predicting the failure of aircraft engines</vt:lpstr>
      <vt:lpstr>OBJECTIVE</vt:lpstr>
      <vt:lpstr>BACKGROUND</vt:lpstr>
      <vt:lpstr>ASSUMPTIONS</vt:lpstr>
      <vt:lpstr>METHODOLOGY</vt:lpstr>
      <vt:lpstr>METHODOLOGY</vt:lpstr>
      <vt:lpstr>SAMPLE DATA (under normal conditions)</vt:lpstr>
      <vt:lpstr>SAMPLE DATA (with random degradation)</vt:lpstr>
      <vt:lpstr>RESULTS (Multiple Linear Regression)</vt:lpstr>
      <vt:lpstr>RESULTS (Decision Tree)</vt:lpstr>
      <vt:lpstr>RESULTS (Random Forest)</vt:lpstr>
      <vt:lpstr>Final Result Comparison (R2 Score)</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 CONDITION TREND MONITORING Predicting the failure of aircraft engines</dc:title>
  <dc:creator>Shreyas S</dc:creator>
  <cp:lastModifiedBy>Shreyas S</cp:lastModifiedBy>
  <cp:revision>54</cp:revision>
  <dcterms:created xsi:type="dcterms:W3CDTF">2018-07-17T06:32:53Z</dcterms:created>
  <dcterms:modified xsi:type="dcterms:W3CDTF">2018-07-20T10:39:25Z</dcterms:modified>
</cp:coreProperties>
</file>