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3" r:id="rId10"/>
    <p:sldId id="266" r:id="rId11"/>
    <p:sldId id="268"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tr-TR" sz="2200" dirty="0" err="1">
                <a:latin typeface="Campton Medium"/>
              </a:rPr>
              <a:t>Task</a:t>
            </a:r>
            <a:r>
              <a:rPr lang="tr-TR" sz="2200" dirty="0">
                <a:latin typeface="Campton Medium"/>
              </a:rPr>
              <a:t> </a:t>
            </a:r>
            <a:r>
              <a:rPr lang="tr-TR" sz="2200" dirty="0" err="1">
                <a:latin typeface="Campton Medium"/>
              </a:rPr>
              <a:t>Sharing</a:t>
            </a:r>
            <a:endParaRPr lang="tr-TR" sz="2200" dirty="0">
              <a:latin typeface="Campton Medium"/>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Sayfa1!$B$1</c:f>
              <c:strCache>
                <c:ptCount val="1"/>
                <c:pt idx="0">
                  <c:v>Hasan Mert Yalçın</c:v>
                </c:pt>
              </c:strCache>
            </c:strRef>
          </c:tx>
          <c:spPr>
            <a:solidFill>
              <a:schemeClr val="accent1"/>
            </a:solidFill>
            <a:ln>
              <a:noFill/>
            </a:ln>
            <a:effectLst/>
          </c:spPr>
          <c:invertIfNegative val="0"/>
          <c:cat>
            <c:strRef>
              <c:f>Sayfa1!$A$2:$A$5</c:f>
              <c:strCache>
                <c:ptCount val="4"/>
                <c:pt idx="0">
                  <c:v>Literature Search</c:v>
                </c:pt>
                <c:pt idx="1">
                  <c:v>Midterm Report</c:v>
                </c:pt>
                <c:pt idx="2">
                  <c:v>Implementation</c:v>
                </c:pt>
                <c:pt idx="3">
                  <c:v>Final Report and presentation</c:v>
                </c:pt>
              </c:strCache>
            </c:strRef>
          </c:cat>
          <c:val>
            <c:numRef>
              <c:f>Sayfa1!$B$2:$B$5</c:f>
              <c:numCache>
                <c:formatCode>General</c:formatCode>
                <c:ptCount val="4"/>
                <c:pt idx="0">
                  <c:v>4.3</c:v>
                </c:pt>
                <c:pt idx="1">
                  <c:v>5.0999999999999996</c:v>
                </c:pt>
                <c:pt idx="2">
                  <c:v>5</c:v>
                </c:pt>
                <c:pt idx="3">
                  <c:v>4.2</c:v>
                </c:pt>
              </c:numCache>
            </c:numRef>
          </c:val>
          <c:extLst>
            <c:ext xmlns:c16="http://schemas.microsoft.com/office/drawing/2014/chart" uri="{C3380CC4-5D6E-409C-BE32-E72D297353CC}">
              <c16:uniqueId val="{00000000-70DA-423C-A563-1BBC69A9788F}"/>
            </c:ext>
          </c:extLst>
        </c:ser>
        <c:ser>
          <c:idx val="1"/>
          <c:order val="1"/>
          <c:tx>
            <c:strRef>
              <c:f>Sayfa1!$C$1</c:f>
              <c:strCache>
                <c:ptCount val="1"/>
                <c:pt idx="0">
                  <c:v>Mertcan Çiy</c:v>
                </c:pt>
              </c:strCache>
            </c:strRef>
          </c:tx>
          <c:spPr>
            <a:solidFill>
              <a:schemeClr val="accent2"/>
            </a:solidFill>
            <a:ln>
              <a:noFill/>
            </a:ln>
            <a:effectLst/>
          </c:spPr>
          <c:invertIfNegative val="0"/>
          <c:cat>
            <c:strRef>
              <c:f>Sayfa1!$A$2:$A$5</c:f>
              <c:strCache>
                <c:ptCount val="4"/>
                <c:pt idx="0">
                  <c:v>Literature Search</c:v>
                </c:pt>
                <c:pt idx="1">
                  <c:v>Midterm Report</c:v>
                </c:pt>
                <c:pt idx="2">
                  <c:v>Implementation</c:v>
                </c:pt>
                <c:pt idx="3">
                  <c:v>Final Report and presentation</c:v>
                </c:pt>
              </c:strCache>
            </c:strRef>
          </c:cat>
          <c:val>
            <c:numRef>
              <c:f>Sayfa1!$C$2:$C$5</c:f>
              <c:numCache>
                <c:formatCode>General</c:formatCode>
                <c:ptCount val="4"/>
                <c:pt idx="0">
                  <c:v>4.2</c:v>
                </c:pt>
                <c:pt idx="1">
                  <c:v>4.4000000000000004</c:v>
                </c:pt>
                <c:pt idx="2">
                  <c:v>4.5</c:v>
                </c:pt>
                <c:pt idx="3">
                  <c:v>4.4000000000000004</c:v>
                </c:pt>
              </c:numCache>
            </c:numRef>
          </c:val>
          <c:extLst>
            <c:ext xmlns:c16="http://schemas.microsoft.com/office/drawing/2014/chart" uri="{C3380CC4-5D6E-409C-BE32-E72D297353CC}">
              <c16:uniqueId val="{00000001-70DA-423C-A563-1BBC69A9788F}"/>
            </c:ext>
          </c:extLst>
        </c:ser>
        <c:ser>
          <c:idx val="2"/>
          <c:order val="2"/>
          <c:tx>
            <c:strRef>
              <c:f>Sayfa1!$D$1</c:f>
              <c:strCache>
                <c:ptCount val="1"/>
                <c:pt idx="0">
                  <c:v>Emirhan Meral</c:v>
                </c:pt>
              </c:strCache>
            </c:strRef>
          </c:tx>
          <c:spPr>
            <a:solidFill>
              <a:schemeClr val="accent3"/>
            </a:solidFill>
            <a:ln>
              <a:noFill/>
            </a:ln>
            <a:effectLst/>
          </c:spPr>
          <c:invertIfNegative val="0"/>
          <c:cat>
            <c:strRef>
              <c:f>Sayfa1!$A$2:$A$5</c:f>
              <c:strCache>
                <c:ptCount val="4"/>
                <c:pt idx="0">
                  <c:v>Literature Search</c:v>
                </c:pt>
                <c:pt idx="1">
                  <c:v>Midterm Report</c:v>
                </c:pt>
                <c:pt idx="2">
                  <c:v>Implementation</c:v>
                </c:pt>
                <c:pt idx="3">
                  <c:v>Final Report and presentation</c:v>
                </c:pt>
              </c:strCache>
            </c:strRef>
          </c:cat>
          <c:val>
            <c:numRef>
              <c:f>Sayfa1!$D$2:$D$5</c:f>
              <c:numCache>
                <c:formatCode>General</c:formatCode>
                <c:ptCount val="4"/>
                <c:pt idx="0">
                  <c:v>4.3</c:v>
                </c:pt>
                <c:pt idx="1">
                  <c:v>4.8</c:v>
                </c:pt>
                <c:pt idx="2">
                  <c:v>4</c:v>
                </c:pt>
                <c:pt idx="3">
                  <c:v>4.8</c:v>
                </c:pt>
              </c:numCache>
            </c:numRef>
          </c:val>
          <c:extLst>
            <c:ext xmlns:c16="http://schemas.microsoft.com/office/drawing/2014/chart" uri="{C3380CC4-5D6E-409C-BE32-E72D297353CC}">
              <c16:uniqueId val="{00000002-70DA-423C-A563-1BBC69A9788F}"/>
            </c:ext>
          </c:extLst>
        </c:ser>
        <c:dLbls>
          <c:showLegendKey val="0"/>
          <c:showVal val="0"/>
          <c:showCatName val="0"/>
          <c:showSerName val="0"/>
          <c:showPercent val="0"/>
          <c:showBubbleSize val="0"/>
        </c:dLbls>
        <c:gapWidth val="219"/>
        <c:overlap val="-27"/>
        <c:axId val="1274341024"/>
        <c:axId val="1274322720"/>
      </c:barChart>
      <c:catAx>
        <c:axId val="127434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mpton Medium"/>
                <a:ea typeface="+mn-ea"/>
                <a:cs typeface="+mn-cs"/>
              </a:defRPr>
            </a:pPr>
            <a:endParaRPr lang="tr-TR"/>
          </a:p>
        </c:txPr>
        <c:crossAx val="1274322720"/>
        <c:crosses val="autoZero"/>
        <c:auto val="1"/>
        <c:lblAlgn val="ctr"/>
        <c:lblOffset val="100"/>
        <c:noMultiLvlLbl val="0"/>
      </c:catAx>
      <c:valAx>
        <c:axId val="12743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12743410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mpton Medium"/>
                <a:ea typeface="+mn-ea"/>
                <a:cs typeface="+mn-cs"/>
              </a:defRPr>
            </a:pPr>
            <a:endParaRPr lang="tr-TR"/>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mpton Medium"/>
                <a:ea typeface="+mn-ea"/>
                <a:cs typeface="+mn-cs"/>
              </a:defRPr>
            </a:pPr>
            <a:endParaRPr lang="tr-TR"/>
          </a:p>
        </c:txPr>
      </c:legendEntry>
      <c:legendEntry>
        <c:idx val="2"/>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mpton Medium"/>
                <a:ea typeface="+mn-ea"/>
                <a:cs typeface="+mn-cs"/>
              </a:defRPr>
            </a:pPr>
            <a:endParaRPr lang="tr-TR"/>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09T10:20:19.98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3270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711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3864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585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70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64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678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955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7440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42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18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3153795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15" r:id="rId6"/>
    <p:sldLayoutId id="2147483826" r:id="rId7"/>
    <p:sldLayoutId id="2147483825" r:id="rId8"/>
    <p:sldLayoutId id="2147483824" r:id="rId9"/>
    <p:sldLayoutId id="2147483823" r:id="rId10"/>
    <p:sldLayoutId id="214748381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urbansounddataset.weebly.com/urbansound8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2D270A-5648-0BBA-8637-83E04F0A8BCF}"/>
              </a:ext>
            </a:extLst>
          </p:cNvPr>
          <p:cNvSpPr>
            <a:spLocks noGrp="1"/>
          </p:cNvSpPr>
          <p:nvPr>
            <p:ph type="ctrTitle"/>
          </p:nvPr>
        </p:nvSpPr>
        <p:spPr>
          <a:xfrm>
            <a:off x="569325" y="1061191"/>
            <a:ext cx="4878164" cy="2564989"/>
          </a:xfrm>
        </p:spPr>
        <p:txBody>
          <a:bodyPr anchor="b">
            <a:noAutofit/>
          </a:bodyPr>
          <a:lstStyle/>
          <a:p>
            <a:pPr>
              <a:lnSpc>
                <a:spcPct val="90000"/>
              </a:lnSpc>
            </a:pPr>
            <a:r>
              <a:rPr lang="tr-TR" sz="4500" dirty="0">
                <a:latin typeface="Campton"/>
              </a:rPr>
              <a:t>SOUND SIGNAL CLASSIFICATION</a:t>
            </a:r>
          </a:p>
        </p:txBody>
      </p:sp>
      <p:sp>
        <p:nvSpPr>
          <p:cNvPr id="3" name="Alt Başlık 2">
            <a:extLst>
              <a:ext uri="{FF2B5EF4-FFF2-40B4-BE49-F238E27FC236}">
                <a16:creationId xmlns:a16="http://schemas.microsoft.com/office/drawing/2014/main" id="{F8BFB5F4-0A22-DC55-6AEE-3CA3C136E9DF}"/>
              </a:ext>
            </a:extLst>
          </p:cNvPr>
          <p:cNvSpPr>
            <a:spLocks noGrp="1"/>
          </p:cNvSpPr>
          <p:nvPr>
            <p:ph type="subTitle" idx="1"/>
          </p:nvPr>
        </p:nvSpPr>
        <p:spPr>
          <a:xfrm>
            <a:off x="890339" y="4636007"/>
            <a:ext cx="3734014" cy="2144171"/>
          </a:xfrm>
        </p:spPr>
        <p:txBody>
          <a:bodyPr>
            <a:normAutofit/>
          </a:bodyPr>
          <a:lstStyle/>
          <a:p>
            <a:r>
              <a:rPr lang="tr-TR" sz="2200" dirty="0" err="1">
                <a:latin typeface="Campton Medium"/>
              </a:rPr>
              <a:t>Group</a:t>
            </a:r>
            <a:r>
              <a:rPr lang="tr-TR" sz="2200" dirty="0">
                <a:latin typeface="Campton Medium"/>
              </a:rPr>
              <a:t> </a:t>
            </a:r>
            <a:r>
              <a:rPr lang="tr-TR" sz="2200" dirty="0" err="1">
                <a:latin typeface="Campton Medium"/>
              </a:rPr>
              <a:t>Members</a:t>
            </a:r>
            <a:r>
              <a:rPr lang="tr-TR" sz="2200" dirty="0">
                <a:latin typeface="Campton Medium"/>
              </a:rPr>
              <a:t> : </a:t>
            </a:r>
          </a:p>
          <a:p>
            <a:r>
              <a:rPr lang="tr-TR" sz="2200" dirty="0">
                <a:latin typeface="Campton Medium"/>
              </a:rPr>
              <a:t>Hasan Mert Yalçın - 150119647</a:t>
            </a:r>
          </a:p>
          <a:p>
            <a:r>
              <a:rPr lang="tr-TR" sz="2200" dirty="0">
                <a:latin typeface="Campton Medium"/>
              </a:rPr>
              <a:t>Mertcan Çiy - 150119908</a:t>
            </a:r>
          </a:p>
          <a:p>
            <a:r>
              <a:rPr lang="tr-TR" sz="2200" dirty="0">
                <a:latin typeface="Campton Medium"/>
              </a:rPr>
              <a:t>Emirhan Meral - 150119649</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7AEB5"/>
          </a:solidFill>
          <a:ln w="38100" cap="rnd">
            <a:solidFill>
              <a:srgbClr val="47AEB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olume sliders">
            <a:extLst>
              <a:ext uri="{FF2B5EF4-FFF2-40B4-BE49-F238E27FC236}">
                <a16:creationId xmlns:a16="http://schemas.microsoft.com/office/drawing/2014/main" id="{F8D6DE39-EAE2-F675-2EB3-65DC19D8BDD5}"/>
              </a:ext>
            </a:extLst>
          </p:cNvPr>
          <p:cNvPicPr>
            <a:picLocks noChangeAspect="1"/>
          </p:cNvPicPr>
          <p:nvPr/>
        </p:nvPicPr>
        <p:blipFill rotWithShape="1">
          <a:blip r:embed="rId2"/>
          <a:srcRect l="4276" r="1548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664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947A0C-01CB-0C48-BA8B-625604D5B0D7}"/>
              </a:ext>
            </a:extLst>
          </p:cNvPr>
          <p:cNvSpPr>
            <a:spLocks noGrp="1"/>
          </p:cNvSpPr>
          <p:nvPr>
            <p:ph type="title"/>
          </p:nvPr>
        </p:nvSpPr>
        <p:spPr/>
        <p:txBody>
          <a:bodyPr>
            <a:noAutofit/>
          </a:bodyPr>
          <a:lstStyle/>
          <a:p>
            <a:br>
              <a:rPr lang="tr-TR" sz="5500" dirty="0">
                <a:solidFill>
                  <a:schemeClr val="dk1"/>
                </a:solidFill>
                <a:latin typeface="Campton Medium"/>
                <a:ea typeface="Arial"/>
                <a:cs typeface="Arial"/>
                <a:sym typeface="Arial"/>
              </a:rPr>
            </a:br>
            <a:r>
              <a:rPr lang="tr-TR" sz="5500" dirty="0" err="1">
                <a:solidFill>
                  <a:schemeClr val="dk1"/>
                </a:solidFill>
                <a:latin typeface="Campton Medium"/>
                <a:ea typeface="Arial"/>
                <a:cs typeface="Arial"/>
                <a:sym typeface="Arial"/>
              </a:rPr>
              <a:t>Summary</a:t>
            </a:r>
            <a:br>
              <a:rPr lang="tr-TR" sz="5500" dirty="0">
                <a:solidFill>
                  <a:schemeClr val="dk1"/>
                </a:solidFill>
                <a:latin typeface="Campton Medium"/>
                <a:ea typeface="Arial"/>
                <a:cs typeface="Arial"/>
                <a:sym typeface="Arial"/>
              </a:rPr>
            </a:br>
            <a:endParaRPr lang="tr-TR" sz="5500" dirty="0"/>
          </a:p>
        </p:txBody>
      </p:sp>
      <p:sp>
        <p:nvSpPr>
          <p:cNvPr id="3" name="İçerik Yer Tutucusu 2">
            <a:extLst>
              <a:ext uri="{FF2B5EF4-FFF2-40B4-BE49-F238E27FC236}">
                <a16:creationId xmlns:a16="http://schemas.microsoft.com/office/drawing/2014/main" id="{DBA130D5-EDEC-F261-D002-E8D1C351554A}"/>
              </a:ext>
            </a:extLst>
          </p:cNvPr>
          <p:cNvSpPr>
            <a:spLocks noGrp="1"/>
          </p:cNvSpPr>
          <p:nvPr>
            <p:ph idx="1"/>
          </p:nvPr>
        </p:nvSpPr>
        <p:spPr/>
        <p:txBody>
          <a:bodyPr>
            <a:normAutofit/>
          </a:bodyPr>
          <a:lstStyle/>
          <a:p>
            <a:r>
              <a:rPr lang="en-US" sz="2200" dirty="0">
                <a:latin typeface="Campton Medium"/>
              </a:rPr>
              <a:t>The first thing we learned while doing this project was how audio files are analyzed in deep learning projects.</a:t>
            </a:r>
            <a:endParaRPr lang="tr-TR" sz="2200" dirty="0">
              <a:latin typeface="Campton Medium"/>
            </a:endParaRPr>
          </a:p>
          <a:p>
            <a:r>
              <a:rPr lang="en-US" sz="2200" dirty="0">
                <a:latin typeface="Campton Medium"/>
              </a:rPr>
              <a:t>We have obtained many articles and information on this subject on the Internet. We learned that audio files are not used directly in deep learning algorithms, and we have to extract the MFC attributes of each audio file.</a:t>
            </a:r>
            <a:endParaRPr lang="tr-TR" sz="2200" dirty="0">
              <a:latin typeface="Campton Medium"/>
            </a:endParaRPr>
          </a:p>
          <a:p>
            <a:r>
              <a:rPr lang="en-US" sz="2200" dirty="0">
                <a:latin typeface="Campton Medium"/>
              </a:rPr>
              <a:t>In this project we learned to process audio signals. We learned to do this by detecting the different frequencies in the audio signals and using many mathematical algorithms and using the Python library (</a:t>
            </a:r>
            <a:r>
              <a:rPr lang="en-US" sz="2200" dirty="0" err="1">
                <a:latin typeface="Campton Medium"/>
              </a:rPr>
              <a:t>Librosa</a:t>
            </a:r>
            <a:r>
              <a:rPr lang="en-US" sz="2200" dirty="0">
                <a:latin typeface="Campton Medium"/>
              </a:rPr>
              <a:t>).</a:t>
            </a:r>
            <a:endParaRPr lang="tr-TR" sz="2200" dirty="0">
              <a:latin typeface="Campton Medium"/>
            </a:endParaRPr>
          </a:p>
        </p:txBody>
      </p:sp>
    </p:spTree>
    <p:extLst>
      <p:ext uri="{BB962C8B-B14F-4D97-AF65-F5344CB8AC3E}">
        <p14:creationId xmlns:p14="http://schemas.microsoft.com/office/powerpoint/2010/main" val="31405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8A139C-9C5D-C52B-E641-FACB96544D4F}"/>
              </a:ext>
            </a:extLst>
          </p:cNvPr>
          <p:cNvSpPr>
            <a:spLocks noGrp="1"/>
          </p:cNvSpPr>
          <p:nvPr>
            <p:ph type="title"/>
          </p:nvPr>
        </p:nvSpPr>
        <p:spPr/>
        <p:txBody>
          <a:bodyPr>
            <a:normAutofit/>
          </a:bodyPr>
          <a:lstStyle/>
          <a:p>
            <a:r>
              <a:rPr lang="tr-TR" sz="5500" dirty="0" err="1">
                <a:latin typeface="Campton Medium"/>
              </a:rPr>
              <a:t>Subtask</a:t>
            </a:r>
            <a:endParaRPr lang="tr-TR" sz="5500" dirty="0">
              <a:latin typeface="Campton Medium"/>
            </a:endParaRPr>
          </a:p>
        </p:txBody>
      </p:sp>
      <p:sp>
        <p:nvSpPr>
          <p:cNvPr id="3" name="İçerik Yer Tutucusu 2">
            <a:extLst>
              <a:ext uri="{FF2B5EF4-FFF2-40B4-BE49-F238E27FC236}">
                <a16:creationId xmlns:a16="http://schemas.microsoft.com/office/drawing/2014/main" id="{92064752-4E0C-CC5F-F9BA-0E5DFBC0E607}"/>
              </a:ext>
            </a:extLst>
          </p:cNvPr>
          <p:cNvSpPr>
            <a:spLocks noGrp="1"/>
          </p:cNvSpPr>
          <p:nvPr>
            <p:ph idx="1"/>
          </p:nvPr>
        </p:nvSpPr>
        <p:spPr/>
        <p:txBody>
          <a:bodyPr>
            <a:noAutofit/>
          </a:bodyPr>
          <a:lstStyle/>
          <a:p>
            <a:r>
              <a:rPr lang="en-US" sz="1800" dirty="0">
                <a:latin typeface="Campton Medium"/>
              </a:rPr>
              <a:t>1) Import the Libraries. </a:t>
            </a:r>
            <a:endParaRPr lang="tr-TR" sz="1800" dirty="0">
              <a:latin typeface="Campton Medium"/>
            </a:endParaRPr>
          </a:p>
          <a:p>
            <a:r>
              <a:rPr lang="en-US" sz="1800" dirty="0">
                <a:latin typeface="Campton Medium"/>
              </a:rPr>
              <a:t>2) </a:t>
            </a:r>
            <a:r>
              <a:rPr lang="tr-TR" sz="1800" dirty="0" err="1">
                <a:latin typeface="Campton Medium"/>
              </a:rPr>
              <a:t>Digitase</a:t>
            </a:r>
            <a:r>
              <a:rPr lang="tr-TR" sz="1800" dirty="0">
                <a:latin typeface="Campton Medium"/>
              </a:rPr>
              <a:t> </a:t>
            </a:r>
            <a:r>
              <a:rPr lang="tr-TR" sz="1800" dirty="0" err="1">
                <a:latin typeface="Campton Medium"/>
              </a:rPr>
              <a:t>the</a:t>
            </a:r>
            <a:r>
              <a:rPr lang="tr-TR" sz="1800" dirty="0">
                <a:latin typeface="Campton Medium"/>
              </a:rPr>
              <a:t> </a:t>
            </a:r>
            <a:r>
              <a:rPr lang="tr-TR" sz="1800" dirty="0" err="1">
                <a:latin typeface="Campton Medium"/>
              </a:rPr>
              <a:t>audio</a:t>
            </a:r>
            <a:r>
              <a:rPr lang="tr-TR" sz="1800" dirty="0">
                <a:latin typeface="Campton Medium"/>
              </a:rPr>
              <a:t> </a:t>
            </a:r>
            <a:r>
              <a:rPr lang="tr-TR" sz="1800" dirty="0" err="1">
                <a:latin typeface="Campton Medium"/>
              </a:rPr>
              <a:t>files</a:t>
            </a:r>
            <a:r>
              <a:rPr lang="tr-TR" sz="1800" dirty="0">
                <a:latin typeface="Campton Medium"/>
              </a:rPr>
              <a:t>.</a:t>
            </a:r>
          </a:p>
          <a:p>
            <a:r>
              <a:rPr lang="en-US" sz="1800" dirty="0">
                <a:latin typeface="Campton Medium"/>
              </a:rPr>
              <a:t>3) </a:t>
            </a:r>
            <a:r>
              <a:rPr lang="tr-TR" sz="1800" dirty="0">
                <a:latin typeface="Campton Medium"/>
              </a:rPr>
              <a:t>E</a:t>
            </a:r>
            <a:r>
              <a:rPr lang="en-US" sz="1800" dirty="0" err="1">
                <a:latin typeface="Campton Medium"/>
              </a:rPr>
              <a:t>xtract</a:t>
            </a:r>
            <a:r>
              <a:rPr lang="en-US" sz="1800" dirty="0">
                <a:latin typeface="Campton Medium"/>
              </a:rPr>
              <a:t> MFCC's for every audio file in the dataset.</a:t>
            </a:r>
            <a:endParaRPr lang="tr-TR" sz="1800" dirty="0">
              <a:latin typeface="Campton Medium"/>
            </a:endParaRPr>
          </a:p>
          <a:p>
            <a:r>
              <a:rPr lang="en-US" sz="1800" dirty="0">
                <a:latin typeface="Campton Medium"/>
              </a:rPr>
              <a:t>4) </a:t>
            </a:r>
            <a:r>
              <a:rPr lang="tr-TR" sz="1800" dirty="0">
                <a:latin typeface="Campton Medium"/>
              </a:rPr>
              <a:t>I</a:t>
            </a:r>
            <a:r>
              <a:rPr lang="en-US" sz="1800" dirty="0" err="1">
                <a:latin typeface="Campton Medium"/>
              </a:rPr>
              <a:t>terate</a:t>
            </a:r>
            <a:r>
              <a:rPr lang="en-US" sz="1800" dirty="0">
                <a:latin typeface="Campton Medium"/>
              </a:rPr>
              <a:t> through every audio file and extract features using Mel-Frequency Cepstral Coefficients</a:t>
            </a:r>
            <a:endParaRPr lang="tr-TR" sz="1800" dirty="0">
              <a:latin typeface="Campton Medium"/>
            </a:endParaRPr>
          </a:p>
          <a:p>
            <a:r>
              <a:rPr lang="en-US" sz="1800" dirty="0">
                <a:latin typeface="Campton Medium"/>
              </a:rPr>
              <a:t>5) Creating </a:t>
            </a:r>
            <a:r>
              <a:rPr lang="en-US" sz="1800" dirty="0" err="1">
                <a:latin typeface="Campton Medium"/>
              </a:rPr>
              <a:t>X_train</a:t>
            </a:r>
            <a:r>
              <a:rPr lang="en-US" sz="1800" dirty="0">
                <a:latin typeface="Campton Medium"/>
              </a:rPr>
              <a:t> and </a:t>
            </a:r>
            <a:r>
              <a:rPr lang="en-US" sz="1800" dirty="0" err="1">
                <a:latin typeface="Campton Medium"/>
              </a:rPr>
              <a:t>y_train</a:t>
            </a:r>
            <a:r>
              <a:rPr lang="en-US" sz="1800" dirty="0">
                <a:latin typeface="Campton Medium"/>
              </a:rPr>
              <a:t> Data Structures. </a:t>
            </a:r>
            <a:endParaRPr lang="tr-TR" sz="1800" dirty="0">
              <a:latin typeface="Campton Medium"/>
            </a:endParaRPr>
          </a:p>
          <a:p>
            <a:r>
              <a:rPr lang="en-US" sz="1800" dirty="0">
                <a:latin typeface="Campton Medium"/>
              </a:rPr>
              <a:t>6) </a:t>
            </a:r>
            <a:r>
              <a:rPr lang="tr-TR" sz="1800" dirty="0">
                <a:latin typeface="Campton Medium"/>
              </a:rPr>
              <a:t>P</a:t>
            </a:r>
            <a:r>
              <a:rPr lang="en-US" sz="1800" dirty="0" err="1">
                <a:latin typeface="Campton Medium"/>
              </a:rPr>
              <a:t>erform</a:t>
            </a:r>
            <a:r>
              <a:rPr lang="en-US" sz="1800" dirty="0">
                <a:latin typeface="Campton Medium"/>
              </a:rPr>
              <a:t> Label Encoding since we need one hot encoded values for output classes in our model</a:t>
            </a:r>
            <a:r>
              <a:rPr lang="tr-TR" sz="1800" dirty="0">
                <a:latin typeface="Campton Medium"/>
              </a:rPr>
              <a:t>   </a:t>
            </a:r>
            <a:r>
              <a:rPr lang="en-US" sz="1800" dirty="0">
                <a:latin typeface="Campton Medium"/>
              </a:rPr>
              <a:t>(1s and0s)</a:t>
            </a:r>
            <a:endParaRPr lang="tr-TR" sz="1800" dirty="0">
              <a:latin typeface="Campton Medium"/>
            </a:endParaRPr>
          </a:p>
          <a:p>
            <a:r>
              <a:rPr lang="en-US" sz="1800" dirty="0">
                <a:latin typeface="Campton Medium"/>
              </a:rPr>
              <a:t>7) We split dataset as Train and Test </a:t>
            </a:r>
            <a:endParaRPr lang="tr-TR" sz="1800" dirty="0">
              <a:latin typeface="Campton Medium"/>
            </a:endParaRPr>
          </a:p>
          <a:p>
            <a:r>
              <a:rPr lang="en-US" sz="1800" dirty="0">
                <a:latin typeface="Campton Medium"/>
              </a:rPr>
              <a:t>10) Predicting the </a:t>
            </a:r>
            <a:r>
              <a:rPr lang="tr-TR" sz="1800" dirty="0" err="1">
                <a:latin typeface="Campton Medium"/>
              </a:rPr>
              <a:t>given</a:t>
            </a:r>
            <a:r>
              <a:rPr lang="tr-TR" sz="1800" dirty="0">
                <a:latin typeface="Campton Medium"/>
              </a:rPr>
              <a:t> </a:t>
            </a:r>
            <a:r>
              <a:rPr lang="tr-TR" sz="1800" dirty="0" err="1">
                <a:latin typeface="Campton Medium"/>
              </a:rPr>
              <a:t>audio</a:t>
            </a:r>
            <a:r>
              <a:rPr lang="tr-TR" sz="1800" dirty="0">
                <a:latin typeface="Campton Medium"/>
              </a:rPr>
              <a:t> file</a:t>
            </a:r>
            <a:r>
              <a:rPr lang="en-US" sz="1800" dirty="0">
                <a:latin typeface="Campton Medium"/>
              </a:rPr>
              <a:t>. </a:t>
            </a:r>
            <a:endParaRPr lang="tr-TR" sz="1800" dirty="0">
              <a:latin typeface="Campton Medium"/>
            </a:endParaRPr>
          </a:p>
          <a:p>
            <a:r>
              <a:rPr lang="en-US" sz="1800" dirty="0">
                <a:latin typeface="Campton Medium"/>
              </a:rPr>
              <a:t>11) Plotting the </a:t>
            </a:r>
            <a:r>
              <a:rPr lang="tr-TR" sz="1800" dirty="0" err="1">
                <a:latin typeface="Campton Medium"/>
              </a:rPr>
              <a:t>given</a:t>
            </a:r>
            <a:r>
              <a:rPr lang="tr-TR" sz="1800" dirty="0">
                <a:latin typeface="Campton Medium"/>
              </a:rPr>
              <a:t> </a:t>
            </a:r>
            <a:r>
              <a:rPr lang="tr-TR" sz="1800" dirty="0" err="1">
                <a:latin typeface="Campton Medium"/>
              </a:rPr>
              <a:t>audio</a:t>
            </a:r>
            <a:r>
              <a:rPr lang="tr-TR" sz="1800" dirty="0">
                <a:latin typeface="Campton Medium"/>
              </a:rPr>
              <a:t> file.</a:t>
            </a:r>
          </a:p>
        </p:txBody>
      </p:sp>
    </p:spTree>
    <p:extLst>
      <p:ext uri="{BB962C8B-B14F-4D97-AF65-F5344CB8AC3E}">
        <p14:creationId xmlns:p14="http://schemas.microsoft.com/office/powerpoint/2010/main" val="401832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3BCF9-B6E2-FD75-0539-DB51EF2C7FC8}"/>
              </a:ext>
            </a:extLst>
          </p:cNvPr>
          <p:cNvSpPr>
            <a:spLocks noGrp="1"/>
          </p:cNvSpPr>
          <p:nvPr>
            <p:ph type="title"/>
          </p:nvPr>
        </p:nvSpPr>
        <p:spPr/>
        <p:txBody>
          <a:bodyPr>
            <a:normAutofit/>
          </a:bodyPr>
          <a:lstStyle/>
          <a:p>
            <a:r>
              <a:rPr lang="tr-TR" sz="6100" dirty="0" err="1">
                <a:solidFill>
                  <a:schemeClr val="dk1"/>
                </a:solidFill>
                <a:latin typeface="Campton Medium"/>
                <a:ea typeface="Arial"/>
                <a:cs typeface="Arial"/>
                <a:sym typeface="Arial"/>
              </a:rPr>
              <a:t>Task</a:t>
            </a:r>
            <a:r>
              <a:rPr lang="tr-TR" sz="6100" dirty="0">
                <a:solidFill>
                  <a:schemeClr val="dk1"/>
                </a:solidFill>
                <a:latin typeface="Campton Medium"/>
                <a:ea typeface="Arial"/>
                <a:cs typeface="Arial"/>
                <a:sym typeface="Arial"/>
              </a:rPr>
              <a:t> </a:t>
            </a:r>
            <a:r>
              <a:rPr lang="tr-TR" sz="6100" dirty="0" err="1">
                <a:solidFill>
                  <a:schemeClr val="dk1"/>
                </a:solidFill>
                <a:latin typeface="Campton Medium"/>
                <a:ea typeface="Arial"/>
                <a:cs typeface="Arial"/>
                <a:sym typeface="Arial"/>
              </a:rPr>
              <a:t>Sharing</a:t>
            </a:r>
            <a:endParaRPr lang="tr-TR" dirty="0"/>
          </a:p>
        </p:txBody>
      </p:sp>
      <p:graphicFrame>
        <p:nvGraphicFramePr>
          <p:cNvPr id="7" name="İçerik Yer Tutucusu 6">
            <a:extLst>
              <a:ext uri="{FF2B5EF4-FFF2-40B4-BE49-F238E27FC236}">
                <a16:creationId xmlns:a16="http://schemas.microsoft.com/office/drawing/2014/main" id="{EE720EFA-A00F-5E20-868D-F224A26F5C88}"/>
              </a:ext>
            </a:extLst>
          </p:cNvPr>
          <p:cNvGraphicFramePr>
            <a:graphicFrameLocks noGrp="1"/>
          </p:cNvGraphicFramePr>
          <p:nvPr>
            <p:ph idx="1"/>
            <p:extLst>
              <p:ext uri="{D42A27DB-BD31-4B8C-83A1-F6EECF244321}">
                <p14:modId xmlns:p14="http://schemas.microsoft.com/office/powerpoint/2010/main" val="3071353080"/>
              </p:ext>
            </p:extLst>
          </p:nvPr>
        </p:nvGraphicFramePr>
        <p:xfrm>
          <a:off x="838200" y="1928813"/>
          <a:ext cx="10515600" cy="4252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760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00D168-7C2F-B165-BBF1-EBD020988100}"/>
              </a:ext>
            </a:extLst>
          </p:cNvPr>
          <p:cNvSpPr>
            <a:spLocks noGrp="1"/>
          </p:cNvSpPr>
          <p:nvPr>
            <p:ph type="title"/>
          </p:nvPr>
        </p:nvSpPr>
        <p:spPr/>
        <p:txBody>
          <a:bodyPr/>
          <a:lstStyle/>
          <a:p>
            <a:r>
              <a:rPr lang="tr-TR" dirty="0" err="1">
                <a:latin typeface="Campton Medium"/>
              </a:rPr>
              <a:t>References</a:t>
            </a:r>
            <a:endParaRPr lang="tr-TR" dirty="0">
              <a:latin typeface="Campton Medium"/>
            </a:endParaRPr>
          </a:p>
        </p:txBody>
      </p:sp>
      <p:sp>
        <p:nvSpPr>
          <p:cNvPr id="3" name="İçerik Yer Tutucusu 2">
            <a:extLst>
              <a:ext uri="{FF2B5EF4-FFF2-40B4-BE49-F238E27FC236}">
                <a16:creationId xmlns:a16="http://schemas.microsoft.com/office/drawing/2014/main" id="{839E6E91-12CA-0C2C-BB75-1CB0E62FBCD7}"/>
              </a:ext>
            </a:extLst>
          </p:cNvPr>
          <p:cNvSpPr>
            <a:spLocks noGrp="1"/>
          </p:cNvSpPr>
          <p:nvPr>
            <p:ph idx="1"/>
          </p:nvPr>
        </p:nvSpPr>
        <p:spPr/>
        <p:txBody>
          <a:bodyPr>
            <a:normAutofit fontScale="92500" lnSpcReduction="10000"/>
          </a:bodyPr>
          <a:lstStyle/>
          <a:p>
            <a:pPr marL="0" marR="24130" indent="0" algn="just">
              <a:lnSpc>
                <a:spcPct val="98000"/>
              </a:lnSpc>
              <a:spcBef>
                <a:spcPts val="445"/>
              </a:spcBef>
              <a:spcAft>
                <a:spcPts val="800"/>
              </a:spcAft>
              <a:buNone/>
            </a:pPr>
            <a:r>
              <a:rPr lang="tr-TR" sz="1600" dirty="0">
                <a:effectLst/>
                <a:latin typeface="Campton Medium"/>
                <a:ea typeface="Times" panose="02020603050405020304" pitchFamily="18" charset="0"/>
                <a:cs typeface="Times" panose="02020603050405020304" pitchFamily="18" charset="0"/>
              </a:rPr>
              <a:t>[</a:t>
            </a:r>
            <a:r>
              <a:rPr lang="tr-TR" sz="1600" dirty="0">
                <a:latin typeface="Campton Medium"/>
                <a:ea typeface="Times" panose="02020603050405020304" pitchFamily="18" charset="0"/>
                <a:cs typeface="Times" panose="02020603050405020304" pitchFamily="18" charset="0"/>
              </a:rPr>
              <a:t>1</a:t>
            </a:r>
            <a:r>
              <a:rPr lang="tr-TR" sz="1600" dirty="0">
                <a:effectLst/>
                <a:latin typeface="Campton Medium"/>
                <a:ea typeface="Times" panose="02020603050405020304" pitchFamily="18" charset="0"/>
                <a:cs typeface="Times" panose="02020603050405020304" pitchFamily="18" charset="0"/>
              </a:rPr>
              <a:t>]“UrbanSound8K,” </a:t>
            </a:r>
            <a:r>
              <a:rPr lang="tr-TR" sz="1600" i="1" dirty="0">
                <a:effectLst/>
                <a:latin typeface="Campton Medium"/>
                <a:ea typeface="Times" panose="02020603050405020304" pitchFamily="18" charset="0"/>
                <a:cs typeface="Times" panose="02020603050405020304" pitchFamily="18" charset="0"/>
              </a:rPr>
              <a:t>Urban Sound </a:t>
            </a:r>
            <a:r>
              <a:rPr lang="tr-TR" sz="1600" i="1" dirty="0" err="1">
                <a:effectLst/>
                <a:latin typeface="Campton Medium"/>
                <a:ea typeface="Times" panose="02020603050405020304" pitchFamily="18" charset="0"/>
                <a:cs typeface="Times" panose="02020603050405020304" pitchFamily="18" charset="0"/>
              </a:rPr>
              <a:t>Datasets</a:t>
            </a:r>
            <a:r>
              <a:rPr lang="tr-TR" sz="1600" dirty="0">
                <a:effectLst/>
                <a:latin typeface="Campton Medium"/>
                <a:ea typeface="Times" panose="02020603050405020304" pitchFamily="18" charset="0"/>
                <a:cs typeface="Times" panose="02020603050405020304" pitchFamily="18" charset="0"/>
              </a:rPr>
              <a:t>. [Online]. </a:t>
            </a:r>
            <a:r>
              <a:rPr lang="tr-TR" sz="1600" dirty="0" err="1">
                <a:effectLst/>
                <a:latin typeface="Campton Medium"/>
                <a:ea typeface="Times" panose="02020603050405020304" pitchFamily="18" charset="0"/>
                <a:cs typeface="Times" panose="02020603050405020304" pitchFamily="18" charset="0"/>
              </a:rPr>
              <a:t>Available</a:t>
            </a:r>
            <a:r>
              <a:rPr lang="tr-TR" sz="1600" dirty="0">
                <a:effectLst/>
                <a:latin typeface="Campton Medium"/>
                <a:ea typeface="Times" panose="02020603050405020304" pitchFamily="18" charset="0"/>
                <a:cs typeface="Times" panose="02020603050405020304" pitchFamily="18" charset="0"/>
              </a:rPr>
              <a:t>: </a:t>
            </a:r>
            <a:r>
              <a:rPr lang="tr-TR" sz="1600" u="sng" dirty="0">
                <a:solidFill>
                  <a:srgbClr val="1155CC"/>
                </a:solidFill>
                <a:effectLst/>
                <a:latin typeface="Campton Medium"/>
                <a:ea typeface="Times" panose="02020603050405020304" pitchFamily="18" charset="0"/>
                <a:cs typeface="Times" panose="02020603050405020304" pitchFamily="18" charset="0"/>
                <a:hlinkClick r:id="rId2"/>
              </a:rPr>
              <a:t>https://urbansounddataset.weebly.com/urbansound8k.html</a:t>
            </a:r>
            <a:r>
              <a:rPr lang="tr-TR" sz="1600" dirty="0">
                <a:effectLst/>
                <a:latin typeface="Campton Medium"/>
                <a:ea typeface="Times" panose="02020603050405020304" pitchFamily="18" charset="0"/>
                <a:cs typeface="Times" panose="02020603050405020304" pitchFamily="18" charset="0"/>
              </a:rPr>
              <a:t>.</a:t>
            </a:r>
            <a:endParaRPr lang="tr-TR" sz="1600" dirty="0">
              <a:effectLst/>
              <a:latin typeface="Campton Medium"/>
              <a:ea typeface="Calibri" panose="020F0502020204030204" pitchFamily="34" charset="0"/>
            </a:endParaRPr>
          </a:p>
          <a:p>
            <a:pPr marL="0" indent="0">
              <a:buNone/>
            </a:pPr>
            <a:r>
              <a:rPr lang="tr-TR" sz="1600" dirty="0">
                <a:solidFill>
                  <a:srgbClr val="000000"/>
                </a:solidFill>
                <a:latin typeface="Campton Medium"/>
              </a:rPr>
              <a:t> </a:t>
            </a:r>
            <a:r>
              <a:rPr lang="tr-TR" sz="1600" dirty="0">
                <a:effectLst/>
                <a:latin typeface="Campton Medium"/>
                <a:ea typeface="Times New Roman" panose="02020603050405020304" pitchFamily="18" charset="0"/>
              </a:rPr>
              <a:t>[2] K. </a:t>
            </a:r>
            <a:r>
              <a:rPr lang="tr-TR" sz="1600" dirty="0" err="1">
                <a:effectLst/>
                <a:latin typeface="Campton Medium"/>
                <a:ea typeface="Times New Roman" panose="02020603050405020304" pitchFamily="18" charset="0"/>
              </a:rPr>
              <a:t>Doshi</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Audio</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deep</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learning</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made</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simple</a:t>
            </a:r>
            <a:r>
              <a:rPr lang="tr-TR" sz="1600" dirty="0">
                <a:effectLst/>
                <a:latin typeface="Campton Medium"/>
                <a:ea typeface="Times New Roman" panose="02020603050405020304" pitchFamily="18" charset="0"/>
              </a:rPr>
              <a:t>: Sound </a:t>
            </a:r>
            <a:r>
              <a:rPr lang="tr-TR" sz="1600" dirty="0" err="1">
                <a:effectLst/>
                <a:latin typeface="Campton Medium"/>
                <a:ea typeface="Times New Roman" panose="02020603050405020304" pitchFamily="18" charset="0"/>
              </a:rPr>
              <a:t>classification</a:t>
            </a:r>
            <a:r>
              <a:rPr lang="tr-TR" sz="1600" dirty="0">
                <a:effectLst/>
                <a:latin typeface="Campton Medium"/>
                <a:ea typeface="Times New Roman" panose="02020603050405020304" pitchFamily="18" charset="0"/>
              </a:rPr>
              <a:t>, step-</a:t>
            </a:r>
            <a:r>
              <a:rPr lang="tr-TR" sz="1600" dirty="0" err="1">
                <a:effectLst/>
                <a:latin typeface="Campton Medium"/>
                <a:ea typeface="Times New Roman" panose="02020603050405020304" pitchFamily="18" charset="0"/>
              </a:rPr>
              <a:t>by</a:t>
            </a:r>
            <a:r>
              <a:rPr lang="tr-TR" sz="1600" dirty="0">
                <a:effectLst/>
                <a:latin typeface="Campton Medium"/>
                <a:ea typeface="Times New Roman" panose="02020603050405020304" pitchFamily="18" charset="0"/>
              </a:rPr>
              <a:t>-step,” </a:t>
            </a:r>
            <a:r>
              <a:rPr lang="tr-TR" sz="1600" i="1" dirty="0" err="1">
                <a:effectLst/>
                <a:latin typeface="Campton Medium"/>
                <a:ea typeface="Times New Roman" panose="02020603050405020304" pitchFamily="18" charset="0"/>
              </a:rPr>
              <a:t>Medium</a:t>
            </a:r>
            <a:r>
              <a:rPr lang="tr-TR" sz="1600" dirty="0">
                <a:effectLst/>
                <a:latin typeface="Campton Medium"/>
                <a:ea typeface="Times New Roman" panose="02020603050405020304" pitchFamily="18" charset="0"/>
              </a:rPr>
              <a:t>, 21-May-2021. [Online]. </a:t>
            </a:r>
            <a:r>
              <a:rPr lang="tr-TR" sz="1600" dirty="0" err="1">
                <a:effectLst/>
                <a:latin typeface="Campton Medium"/>
                <a:ea typeface="Times New Roman" panose="02020603050405020304" pitchFamily="18" charset="0"/>
              </a:rPr>
              <a:t>Available</a:t>
            </a:r>
            <a:r>
              <a:rPr lang="tr-TR" sz="1600" dirty="0">
                <a:effectLst/>
                <a:latin typeface="Campton Medium"/>
                <a:ea typeface="Times New Roman" panose="02020603050405020304" pitchFamily="18" charset="0"/>
              </a:rPr>
              <a:t>: https://towardsdatascience.com/audio-deep-learning-made-simple-sound-classification-step-by-step-cebc936bbe5. [</a:t>
            </a:r>
            <a:r>
              <a:rPr lang="tr-TR" sz="1600" dirty="0" err="1">
                <a:effectLst/>
                <a:latin typeface="Campton Medium"/>
                <a:ea typeface="Times New Roman" panose="02020603050405020304" pitchFamily="18" charset="0"/>
              </a:rPr>
              <a:t>Accessed</a:t>
            </a:r>
            <a:r>
              <a:rPr lang="tr-TR" sz="1600" dirty="0">
                <a:effectLst/>
                <a:latin typeface="Campton Medium"/>
                <a:ea typeface="Times New Roman" panose="02020603050405020304" pitchFamily="18" charset="0"/>
              </a:rPr>
              <a:t>: 30-Nov-2022] </a:t>
            </a:r>
          </a:p>
          <a:p>
            <a:pPr marL="0" indent="0">
              <a:buNone/>
            </a:pPr>
            <a:r>
              <a:rPr lang="tr-TR" sz="1600" dirty="0">
                <a:effectLst/>
                <a:latin typeface="Campton Medium"/>
                <a:ea typeface="Times New Roman" panose="02020603050405020304" pitchFamily="18" charset="0"/>
              </a:rPr>
              <a:t>[</a:t>
            </a:r>
            <a:r>
              <a:rPr lang="tr-TR" sz="1600" dirty="0">
                <a:latin typeface="Campton Medium"/>
                <a:ea typeface="Times New Roman" panose="02020603050405020304" pitchFamily="18" charset="0"/>
              </a:rPr>
              <a:t>3</a:t>
            </a:r>
            <a:r>
              <a:rPr lang="tr-TR" sz="1600" dirty="0">
                <a:effectLst/>
                <a:latin typeface="Campton Medium"/>
                <a:ea typeface="Times New Roman" panose="02020603050405020304" pitchFamily="18" charset="0"/>
              </a:rPr>
              <a:t>] N. </a:t>
            </a:r>
            <a:r>
              <a:rPr lang="tr-TR" sz="1600" dirty="0" err="1">
                <a:effectLst/>
                <a:latin typeface="Campton Medium"/>
                <a:ea typeface="Times New Roman" panose="02020603050405020304" pitchFamily="18" charset="0"/>
              </a:rPr>
              <a:t>Seth</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Introduction</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to</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audio</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classification</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emergency</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vs</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nonemergency</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vehicle</a:t>
            </a:r>
            <a:r>
              <a:rPr lang="tr-TR" sz="1600" dirty="0">
                <a:effectLst/>
                <a:latin typeface="Campton Medium"/>
                <a:ea typeface="Times New Roman" panose="02020603050405020304" pitchFamily="18" charset="0"/>
              </a:rPr>
              <a:t>,” </a:t>
            </a:r>
            <a:r>
              <a:rPr lang="tr-TR" sz="1600" i="1" dirty="0" err="1">
                <a:effectLst/>
                <a:latin typeface="Campton Medium"/>
                <a:ea typeface="Times New Roman" panose="02020603050405020304" pitchFamily="18" charset="0"/>
              </a:rPr>
              <a:t>Analytics</a:t>
            </a:r>
            <a:r>
              <a:rPr lang="tr-TR" sz="1600" i="1" dirty="0">
                <a:effectLst/>
                <a:latin typeface="Campton Medium"/>
                <a:ea typeface="Times New Roman" panose="02020603050405020304" pitchFamily="18" charset="0"/>
              </a:rPr>
              <a:t> </a:t>
            </a:r>
            <a:r>
              <a:rPr lang="tr-TR" sz="1600" i="1" dirty="0" err="1">
                <a:effectLst/>
                <a:latin typeface="Campton Medium"/>
                <a:ea typeface="Times New Roman" panose="02020603050405020304" pitchFamily="18" charset="0"/>
              </a:rPr>
              <a:t>Vidhya</a:t>
            </a:r>
            <a:r>
              <a:rPr lang="tr-TR" sz="1600" dirty="0">
                <a:effectLst/>
                <a:latin typeface="Campton Medium"/>
                <a:ea typeface="Times New Roman" panose="02020603050405020304" pitchFamily="18" charset="0"/>
              </a:rPr>
              <a:t>, 12-Jul-2021. [Online]. </a:t>
            </a:r>
            <a:r>
              <a:rPr lang="tr-TR" sz="1600" dirty="0" err="1">
                <a:effectLst/>
                <a:latin typeface="Campton Medium"/>
                <a:ea typeface="Times New Roman" panose="02020603050405020304" pitchFamily="18" charset="0"/>
              </a:rPr>
              <a:t>Available</a:t>
            </a:r>
            <a:r>
              <a:rPr lang="tr-TR" sz="1600" dirty="0">
                <a:effectLst/>
                <a:latin typeface="Campton Medium"/>
                <a:ea typeface="Times New Roman" panose="02020603050405020304" pitchFamily="18" charset="0"/>
              </a:rPr>
              <a:t>: https://www.analyticsvidhya.com/blog/2021/07/introduction-to-audio-classification-emergency-vs-nonemergency-vehicle/. [</a:t>
            </a:r>
            <a:r>
              <a:rPr lang="tr-TR" sz="1600" dirty="0" err="1">
                <a:effectLst/>
                <a:latin typeface="Campton Medium"/>
                <a:ea typeface="Times New Roman" panose="02020603050405020304" pitchFamily="18" charset="0"/>
              </a:rPr>
              <a:t>Accessed</a:t>
            </a:r>
            <a:r>
              <a:rPr lang="tr-TR" sz="1600" dirty="0">
                <a:effectLst/>
                <a:latin typeface="Campton Medium"/>
                <a:ea typeface="Times New Roman" panose="02020603050405020304" pitchFamily="18" charset="0"/>
              </a:rPr>
              <a:t>: 30-Nov-2022] </a:t>
            </a:r>
          </a:p>
          <a:p>
            <a:pPr marL="0" indent="0">
              <a:buNone/>
            </a:pPr>
            <a:r>
              <a:rPr lang="tr-TR" sz="1600" dirty="0">
                <a:effectLst/>
                <a:latin typeface="Campton Medium"/>
                <a:ea typeface="Times New Roman" panose="02020603050405020304" pitchFamily="18" charset="0"/>
              </a:rPr>
              <a:t>[</a:t>
            </a:r>
            <a:r>
              <a:rPr lang="tr-TR" sz="1600" dirty="0">
                <a:latin typeface="Campton Medium"/>
                <a:ea typeface="Times New Roman" panose="02020603050405020304" pitchFamily="18" charset="0"/>
              </a:rPr>
              <a:t>4</a:t>
            </a:r>
            <a:r>
              <a:rPr lang="tr-TR" sz="1600" dirty="0">
                <a:effectLst/>
                <a:latin typeface="Campton Medium"/>
                <a:ea typeface="Times New Roman" panose="02020603050405020304" pitchFamily="18" charset="0"/>
              </a:rPr>
              <a:t>] H. </a:t>
            </a:r>
            <a:r>
              <a:rPr lang="tr-TR" sz="1600" dirty="0" err="1">
                <a:effectLst/>
                <a:latin typeface="Campton Medium"/>
                <a:ea typeface="Times New Roman" panose="02020603050405020304" pitchFamily="18" charset="0"/>
              </a:rPr>
              <a:t>Subramanian</a:t>
            </a:r>
            <a:r>
              <a:rPr lang="tr-TR" sz="1600" dirty="0">
                <a:effectLst/>
                <a:latin typeface="Campton Medium"/>
                <a:ea typeface="Times New Roman" panose="02020603050405020304" pitchFamily="18" charset="0"/>
              </a:rPr>
              <a:t>, </a:t>
            </a:r>
            <a:r>
              <a:rPr lang="tr-TR" sz="1600" i="1" dirty="0">
                <a:effectLst/>
                <a:latin typeface="Campton Medium"/>
                <a:ea typeface="Times New Roman" panose="02020603050405020304" pitchFamily="18" charset="0"/>
              </a:rPr>
              <a:t>AUDIO SIGNAL CLASSIFICATION</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Nov</a:t>
            </a:r>
            <a:r>
              <a:rPr lang="tr-TR" sz="1600" dirty="0">
                <a:effectLst/>
                <a:latin typeface="Campton Medium"/>
                <a:ea typeface="Times New Roman" panose="02020603050405020304" pitchFamily="18" charset="0"/>
              </a:rPr>
              <a:t>. 2004 [Online]. </a:t>
            </a:r>
            <a:r>
              <a:rPr lang="tr-TR" sz="1600" dirty="0" err="1">
                <a:effectLst/>
                <a:latin typeface="Campton Medium"/>
                <a:ea typeface="Times New Roman" panose="02020603050405020304" pitchFamily="18" charset="0"/>
              </a:rPr>
              <a:t>Available</a:t>
            </a:r>
            <a:r>
              <a:rPr lang="tr-TR" sz="1600" dirty="0">
                <a:effectLst/>
                <a:latin typeface="Campton Medium"/>
                <a:ea typeface="Times New Roman" panose="02020603050405020304" pitchFamily="18" charset="0"/>
              </a:rPr>
              <a:t>: https://www.ee.iitb.ac.in/~esgroup/es_mtech04_sem/es_sem04_paper_04307909.pdf. [</a:t>
            </a:r>
            <a:r>
              <a:rPr lang="tr-TR" sz="1600" dirty="0" err="1">
                <a:effectLst/>
                <a:latin typeface="Campton Medium"/>
                <a:ea typeface="Times New Roman" panose="02020603050405020304" pitchFamily="18" charset="0"/>
              </a:rPr>
              <a:t>Accessed</a:t>
            </a:r>
            <a:r>
              <a:rPr lang="tr-TR" sz="1600" dirty="0">
                <a:effectLst/>
                <a:latin typeface="Campton Medium"/>
                <a:ea typeface="Times New Roman" panose="02020603050405020304" pitchFamily="18" charset="0"/>
              </a:rPr>
              <a:t>: 30-Nov-2022] </a:t>
            </a:r>
          </a:p>
          <a:p>
            <a:pPr marL="0" indent="0">
              <a:buNone/>
            </a:pPr>
            <a:r>
              <a:rPr lang="tr-TR" sz="1600" dirty="0">
                <a:effectLst/>
                <a:latin typeface="Campton Medium"/>
                <a:ea typeface="Times New Roman" panose="02020603050405020304" pitchFamily="18" charset="0"/>
              </a:rPr>
              <a:t>[5] W. Mu, B. </a:t>
            </a:r>
            <a:r>
              <a:rPr lang="tr-TR" sz="1600" dirty="0" err="1">
                <a:effectLst/>
                <a:latin typeface="Campton Medium"/>
                <a:ea typeface="Times New Roman" panose="02020603050405020304" pitchFamily="18" charset="0"/>
              </a:rPr>
              <a:t>Yin</a:t>
            </a:r>
            <a:r>
              <a:rPr lang="tr-TR" sz="1600" dirty="0">
                <a:effectLst/>
                <a:latin typeface="Campton Medium"/>
                <a:ea typeface="Times New Roman" panose="02020603050405020304" pitchFamily="18" charset="0"/>
              </a:rPr>
              <a:t>, X. Huang, J. Xu, </a:t>
            </a:r>
            <a:r>
              <a:rPr lang="tr-TR" sz="1600" dirty="0" err="1">
                <a:effectLst/>
                <a:latin typeface="Campton Medium"/>
                <a:ea typeface="Times New Roman" panose="02020603050405020304" pitchFamily="18" charset="0"/>
              </a:rPr>
              <a:t>and</a:t>
            </a:r>
            <a:r>
              <a:rPr lang="tr-TR" sz="1600" dirty="0">
                <a:effectLst/>
                <a:latin typeface="Campton Medium"/>
                <a:ea typeface="Times New Roman" panose="02020603050405020304" pitchFamily="18" charset="0"/>
              </a:rPr>
              <a:t> Z. </a:t>
            </a:r>
            <a:r>
              <a:rPr lang="tr-TR" sz="1600" dirty="0" err="1">
                <a:effectLst/>
                <a:latin typeface="Campton Medium"/>
                <a:ea typeface="Times New Roman" panose="02020603050405020304" pitchFamily="18" charset="0"/>
              </a:rPr>
              <a:t>Du</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Environmental</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sound</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classification</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using</a:t>
            </a:r>
            <a:r>
              <a:rPr lang="tr-TR" sz="1600" dirty="0">
                <a:effectLst/>
                <a:latin typeface="Campton Medium"/>
                <a:ea typeface="Times New Roman" panose="02020603050405020304" pitchFamily="18" charset="0"/>
              </a:rPr>
              <a:t> temporal-</a:t>
            </a:r>
            <a:r>
              <a:rPr lang="tr-TR" sz="1600" dirty="0" err="1">
                <a:effectLst/>
                <a:latin typeface="Campton Medium"/>
                <a:ea typeface="Times New Roman" panose="02020603050405020304" pitchFamily="18" charset="0"/>
              </a:rPr>
              <a:t>frequency</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attention</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based</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convolutional</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neural</a:t>
            </a:r>
            <a:r>
              <a:rPr lang="tr-TR" sz="1600" dirty="0">
                <a:effectLst/>
                <a:latin typeface="Campton Medium"/>
                <a:ea typeface="Times New Roman" panose="02020603050405020304" pitchFamily="18" charset="0"/>
              </a:rPr>
              <a:t> network,” </a:t>
            </a:r>
            <a:r>
              <a:rPr lang="tr-TR" sz="1600" i="1" dirty="0" err="1">
                <a:effectLst/>
                <a:latin typeface="Campton Medium"/>
                <a:ea typeface="Times New Roman" panose="02020603050405020304" pitchFamily="18" charset="0"/>
              </a:rPr>
              <a:t>Scientific</a:t>
            </a:r>
            <a:r>
              <a:rPr lang="tr-TR" sz="1600" i="1" dirty="0">
                <a:effectLst/>
                <a:latin typeface="Campton Medium"/>
                <a:ea typeface="Times New Roman" panose="02020603050405020304" pitchFamily="18" charset="0"/>
              </a:rPr>
              <a:t> </a:t>
            </a:r>
            <a:r>
              <a:rPr lang="tr-TR" sz="1600" i="1" dirty="0" err="1">
                <a:effectLst/>
                <a:latin typeface="Campton Medium"/>
                <a:ea typeface="Times New Roman" panose="02020603050405020304" pitchFamily="18" charset="0"/>
              </a:rPr>
              <a:t>Reports</a:t>
            </a:r>
            <a:r>
              <a:rPr lang="tr-TR" sz="1600" dirty="0">
                <a:effectLst/>
                <a:latin typeface="Campton Medium"/>
                <a:ea typeface="Times New Roman" panose="02020603050405020304" pitchFamily="18" charset="0"/>
              </a:rPr>
              <a:t>, </a:t>
            </a:r>
            <a:r>
              <a:rPr lang="tr-TR" sz="1600" dirty="0" err="1">
                <a:effectLst/>
                <a:latin typeface="Campton Medium"/>
                <a:ea typeface="Times New Roman" panose="02020603050405020304" pitchFamily="18" charset="0"/>
              </a:rPr>
              <a:t>vol</a:t>
            </a:r>
            <a:r>
              <a:rPr lang="tr-TR" sz="1600" dirty="0">
                <a:effectLst/>
                <a:latin typeface="Campton Medium"/>
                <a:ea typeface="Times New Roman" panose="02020603050405020304" pitchFamily="18" charset="0"/>
              </a:rPr>
              <a:t>. 11, </a:t>
            </a:r>
            <a:r>
              <a:rPr lang="tr-TR" sz="1600" dirty="0" err="1">
                <a:effectLst/>
                <a:latin typeface="Campton Medium"/>
                <a:ea typeface="Times New Roman" panose="02020603050405020304" pitchFamily="18" charset="0"/>
              </a:rPr>
              <a:t>no</a:t>
            </a:r>
            <a:r>
              <a:rPr lang="tr-TR" sz="1600" dirty="0">
                <a:effectLst/>
                <a:latin typeface="Campton Medium"/>
                <a:ea typeface="Times New Roman" panose="02020603050405020304" pitchFamily="18" charset="0"/>
              </a:rPr>
              <a:t>. 1, 2021 [Online]. </a:t>
            </a:r>
            <a:r>
              <a:rPr lang="tr-TR" sz="1600" dirty="0" err="1">
                <a:effectLst/>
                <a:latin typeface="Campton Medium"/>
                <a:ea typeface="Times New Roman" panose="02020603050405020304" pitchFamily="18" charset="0"/>
              </a:rPr>
              <a:t>Available</a:t>
            </a:r>
            <a:r>
              <a:rPr lang="tr-TR" sz="1600" dirty="0">
                <a:effectLst/>
                <a:latin typeface="Campton Medium"/>
                <a:ea typeface="Times New Roman" panose="02020603050405020304" pitchFamily="18" charset="0"/>
              </a:rPr>
              <a:t>: https://www.nature.com/articles/s41598-021-01045-4. [</a:t>
            </a:r>
            <a:r>
              <a:rPr lang="tr-TR" sz="1600" dirty="0" err="1">
                <a:effectLst/>
                <a:latin typeface="Campton Medium"/>
                <a:ea typeface="Times New Roman" panose="02020603050405020304" pitchFamily="18" charset="0"/>
              </a:rPr>
              <a:t>Accessed</a:t>
            </a:r>
            <a:r>
              <a:rPr lang="tr-TR" sz="1600" dirty="0">
                <a:effectLst/>
                <a:latin typeface="Campton Medium"/>
                <a:ea typeface="Times New Roman" panose="02020603050405020304" pitchFamily="18" charset="0"/>
              </a:rPr>
              <a:t>: 30-Nov-2022] </a:t>
            </a:r>
          </a:p>
          <a:p>
            <a:pPr marL="0" indent="0">
              <a:buNone/>
            </a:pPr>
            <a:r>
              <a:rPr lang="tr-TR" sz="1600" dirty="0">
                <a:effectLst/>
                <a:latin typeface="Campton Medium"/>
                <a:ea typeface="Times" panose="02020603050405020304" pitchFamily="18" charset="0"/>
                <a:cs typeface="Times" panose="02020603050405020304" pitchFamily="18" charset="0"/>
              </a:rPr>
              <a:t>[6] S. </a:t>
            </a:r>
            <a:r>
              <a:rPr lang="tr-TR" sz="1600" dirty="0" err="1">
                <a:effectLst/>
                <a:latin typeface="Campton Medium"/>
                <a:ea typeface="Times" panose="02020603050405020304" pitchFamily="18" charset="0"/>
                <a:cs typeface="Times" panose="02020603050405020304" pitchFamily="18" charset="0"/>
              </a:rPr>
              <a:t>Albawi</a:t>
            </a:r>
            <a:r>
              <a:rPr lang="tr-TR" sz="1600" dirty="0">
                <a:effectLst/>
                <a:latin typeface="Campton Medium"/>
                <a:ea typeface="Times" panose="02020603050405020304" pitchFamily="18" charset="0"/>
                <a:cs typeface="Times" panose="02020603050405020304" pitchFamily="18" charset="0"/>
              </a:rPr>
              <a:t>, T. A. </a:t>
            </a:r>
            <a:r>
              <a:rPr lang="tr-TR" sz="1600" dirty="0" err="1">
                <a:effectLst/>
                <a:latin typeface="Campton Medium"/>
                <a:ea typeface="Times" panose="02020603050405020304" pitchFamily="18" charset="0"/>
                <a:cs typeface="Times" panose="02020603050405020304" pitchFamily="18" charset="0"/>
              </a:rPr>
              <a:t>Mohammed</a:t>
            </a:r>
            <a:r>
              <a:rPr lang="tr-TR" sz="1600" dirty="0">
                <a:effectLst/>
                <a:latin typeface="Campton Medium"/>
                <a:ea typeface="Times" panose="02020603050405020304" pitchFamily="18" charset="0"/>
                <a:cs typeface="Times" panose="02020603050405020304" pitchFamily="18" charset="0"/>
              </a:rPr>
              <a:t>, </a:t>
            </a:r>
            <a:r>
              <a:rPr lang="tr-TR" sz="1600" dirty="0" err="1">
                <a:effectLst/>
                <a:latin typeface="Campton Medium"/>
                <a:ea typeface="Times" panose="02020603050405020304" pitchFamily="18" charset="0"/>
                <a:cs typeface="Times" panose="02020603050405020304" pitchFamily="18" charset="0"/>
              </a:rPr>
              <a:t>and</a:t>
            </a:r>
            <a:r>
              <a:rPr lang="tr-TR" sz="1600" dirty="0">
                <a:effectLst/>
                <a:latin typeface="Campton Medium"/>
                <a:ea typeface="Times" panose="02020603050405020304" pitchFamily="18" charset="0"/>
                <a:cs typeface="Times" panose="02020603050405020304" pitchFamily="18" charset="0"/>
              </a:rPr>
              <a:t> S. Al-</a:t>
            </a:r>
            <a:r>
              <a:rPr lang="tr-TR" sz="1600" dirty="0" err="1">
                <a:effectLst/>
                <a:latin typeface="Campton Medium"/>
                <a:ea typeface="Times" panose="02020603050405020304" pitchFamily="18" charset="0"/>
                <a:cs typeface="Times" panose="02020603050405020304" pitchFamily="18" charset="0"/>
              </a:rPr>
              <a:t>Zawi</a:t>
            </a:r>
            <a:r>
              <a:rPr lang="tr-TR" sz="1600" dirty="0">
                <a:effectLst/>
                <a:latin typeface="Campton Medium"/>
                <a:ea typeface="Times" panose="02020603050405020304" pitchFamily="18" charset="0"/>
                <a:cs typeface="Times" panose="02020603050405020304" pitchFamily="18" charset="0"/>
              </a:rPr>
              <a:t>, “</a:t>
            </a:r>
            <a:r>
              <a:rPr lang="tr-TR" sz="1600" dirty="0" err="1">
                <a:effectLst/>
                <a:latin typeface="Campton Medium"/>
                <a:ea typeface="Times" panose="02020603050405020304" pitchFamily="18" charset="0"/>
                <a:cs typeface="Times" panose="02020603050405020304" pitchFamily="18" charset="0"/>
              </a:rPr>
              <a:t>Understanding</a:t>
            </a:r>
            <a:r>
              <a:rPr lang="tr-TR" sz="1600" dirty="0">
                <a:effectLst/>
                <a:latin typeface="Campton Medium"/>
                <a:ea typeface="Times" panose="02020603050405020304" pitchFamily="18" charset="0"/>
                <a:cs typeface="Times" panose="02020603050405020304" pitchFamily="18" charset="0"/>
              </a:rPr>
              <a:t> of a </a:t>
            </a:r>
            <a:r>
              <a:rPr lang="tr-TR" sz="1600" dirty="0" err="1">
                <a:effectLst/>
                <a:latin typeface="Campton Medium"/>
                <a:ea typeface="Times" panose="02020603050405020304" pitchFamily="18" charset="0"/>
                <a:cs typeface="Times" panose="02020603050405020304" pitchFamily="18" charset="0"/>
              </a:rPr>
              <a:t>convolutional</a:t>
            </a:r>
            <a:r>
              <a:rPr lang="tr-TR" sz="1600" dirty="0">
                <a:effectLst/>
                <a:latin typeface="Campton Medium"/>
                <a:ea typeface="Times" panose="02020603050405020304" pitchFamily="18" charset="0"/>
                <a:cs typeface="Times" panose="02020603050405020304" pitchFamily="18" charset="0"/>
              </a:rPr>
              <a:t> </a:t>
            </a:r>
            <a:r>
              <a:rPr lang="tr-TR" sz="1600" dirty="0" err="1">
                <a:effectLst/>
                <a:latin typeface="Campton Medium"/>
                <a:ea typeface="Times" panose="02020603050405020304" pitchFamily="18" charset="0"/>
                <a:cs typeface="Times" panose="02020603050405020304" pitchFamily="18" charset="0"/>
              </a:rPr>
              <a:t>neural</a:t>
            </a:r>
            <a:r>
              <a:rPr lang="tr-TR" sz="1600" dirty="0">
                <a:effectLst/>
                <a:latin typeface="Campton Medium"/>
                <a:ea typeface="Times" panose="02020603050405020304" pitchFamily="18" charset="0"/>
                <a:cs typeface="Times" panose="02020603050405020304" pitchFamily="18" charset="0"/>
              </a:rPr>
              <a:t> network,” </a:t>
            </a:r>
            <a:r>
              <a:rPr lang="tr-TR" sz="1600" i="1" dirty="0">
                <a:effectLst/>
                <a:latin typeface="Campton Medium"/>
                <a:ea typeface="Times" panose="02020603050405020304" pitchFamily="18" charset="0"/>
                <a:cs typeface="Times" panose="02020603050405020304" pitchFamily="18" charset="0"/>
              </a:rPr>
              <a:t>2017 International Conference on </a:t>
            </a:r>
            <a:r>
              <a:rPr lang="tr-TR" sz="1600" i="1" dirty="0" err="1">
                <a:effectLst/>
                <a:latin typeface="Campton Medium"/>
                <a:ea typeface="Times" panose="02020603050405020304" pitchFamily="18" charset="0"/>
                <a:cs typeface="Times" panose="02020603050405020304" pitchFamily="18" charset="0"/>
              </a:rPr>
              <a:t>Engineering</a:t>
            </a:r>
            <a:r>
              <a:rPr lang="tr-TR" sz="1600" i="1" dirty="0">
                <a:effectLst/>
                <a:latin typeface="Campton Medium"/>
                <a:ea typeface="Times" panose="02020603050405020304" pitchFamily="18" charset="0"/>
                <a:cs typeface="Times" panose="02020603050405020304" pitchFamily="18" charset="0"/>
              </a:rPr>
              <a:t> </a:t>
            </a:r>
            <a:r>
              <a:rPr lang="tr-TR" sz="1600" i="1" dirty="0" err="1">
                <a:effectLst/>
                <a:latin typeface="Campton Medium"/>
                <a:ea typeface="Times" panose="02020603050405020304" pitchFamily="18" charset="0"/>
                <a:cs typeface="Times" panose="02020603050405020304" pitchFamily="18" charset="0"/>
              </a:rPr>
              <a:t>and</a:t>
            </a:r>
            <a:r>
              <a:rPr lang="tr-TR" sz="1600" i="1" dirty="0">
                <a:effectLst/>
                <a:latin typeface="Campton Medium"/>
                <a:ea typeface="Times" panose="02020603050405020304" pitchFamily="18" charset="0"/>
                <a:cs typeface="Times" panose="02020603050405020304" pitchFamily="18" charset="0"/>
              </a:rPr>
              <a:t> </a:t>
            </a:r>
            <a:r>
              <a:rPr lang="tr-TR" sz="1600" i="1" dirty="0" err="1">
                <a:effectLst/>
                <a:latin typeface="Campton Medium"/>
                <a:ea typeface="Times" panose="02020603050405020304" pitchFamily="18" charset="0"/>
                <a:cs typeface="Times" panose="02020603050405020304" pitchFamily="18" charset="0"/>
              </a:rPr>
              <a:t>Technology</a:t>
            </a:r>
            <a:r>
              <a:rPr lang="tr-TR" sz="1600" i="1" dirty="0">
                <a:effectLst/>
                <a:latin typeface="Campton Medium"/>
                <a:ea typeface="Times" panose="02020603050405020304" pitchFamily="18" charset="0"/>
                <a:cs typeface="Times" panose="02020603050405020304" pitchFamily="18" charset="0"/>
              </a:rPr>
              <a:t> (ICET)</a:t>
            </a:r>
            <a:r>
              <a:rPr lang="tr-TR" sz="1600" dirty="0">
                <a:effectLst/>
                <a:latin typeface="Campton Medium"/>
                <a:ea typeface="Times" panose="02020603050405020304" pitchFamily="18" charset="0"/>
                <a:cs typeface="Times" panose="02020603050405020304" pitchFamily="18" charset="0"/>
              </a:rPr>
              <a:t>, 2017 [Online]. </a:t>
            </a:r>
            <a:r>
              <a:rPr lang="tr-TR" sz="1600" dirty="0" err="1">
                <a:effectLst/>
                <a:latin typeface="Campton Medium"/>
                <a:ea typeface="Times" panose="02020603050405020304" pitchFamily="18" charset="0"/>
                <a:cs typeface="Times" panose="02020603050405020304" pitchFamily="18" charset="0"/>
              </a:rPr>
              <a:t>Available</a:t>
            </a:r>
            <a:r>
              <a:rPr lang="tr-TR" sz="1600" dirty="0">
                <a:effectLst/>
                <a:latin typeface="Campton Medium"/>
                <a:ea typeface="Times" panose="02020603050405020304" pitchFamily="18" charset="0"/>
                <a:cs typeface="Times" panose="02020603050405020304" pitchFamily="18" charset="0"/>
              </a:rPr>
              <a:t>: https://ieeexplore.ieee.org/abstract/document/8308186. [</a:t>
            </a:r>
            <a:r>
              <a:rPr lang="tr-TR" sz="1600" dirty="0" err="1">
                <a:effectLst/>
                <a:latin typeface="Campton Medium"/>
                <a:ea typeface="Times" panose="02020603050405020304" pitchFamily="18" charset="0"/>
                <a:cs typeface="Times" panose="02020603050405020304" pitchFamily="18" charset="0"/>
              </a:rPr>
              <a:t>Accessed</a:t>
            </a:r>
            <a:r>
              <a:rPr lang="tr-TR" sz="1600" dirty="0">
                <a:effectLst/>
                <a:latin typeface="Campton Medium"/>
                <a:ea typeface="Times" panose="02020603050405020304" pitchFamily="18" charset="0"/>
                <a:cs typeface="Times" panose="02020603050405020304" pitchFamily="18" charset="0"/>
              </a:rPr>
              <a:t>: 30-Nov-2022] </a:t>
            </a:r>
            <a:endParaRPr lang="tr-TR" sz="1600" dirty="0">
              <a:effectLst/>
              <a:latin typeface="Campton Medium"/>
              <a:ea typeface="Calibri" panose="020F0502020204030204" pitchFamily="34" charset="0"/>
            </a:endParaRPr>
          </a:p>
          <a:p>
            <a:pPr marL="0" indent="0">
              <a:buNone/>
            </a:pPr>
            <a:endParaRPr lang="tr-TR" sz="1400" dirty="0">
              <a:effectLst/>
              <a:latin typeface="Campton Medium"/>
              <a:ea typeface="Calibri" panose="020F0502020204030204" pitchFamily="34" charset="0"/>
            </a:endParaRPr>
          </a:p>
          <a:p>
            <a:pPr marL="0" indent="0">
              <a:buNone/>
            </a:pPr>
            <a:endParaRPr lang="tr-TR" sz="1200" dirty="0">
              <a:effectLst/>
              <a:latin typeface="Campton Medium"/>
              <a:ea typeface="Calibri" panose="020F0502020204030204" pitchFamily="34" charset="0"/>
            </a:endParaRPr>
          </a:p>
          <a:p>
            <a:pPr marL="0" indent="0">
              <a:buNone/>
            </a:pPr>
            <a:endParaRPr lang="tr-TR" sz="1800" dirty="0">
              <a:effectLst/>
              <a:latin typeface="Calibri" panose="020F0502020204030204" pitchFamily="34" charset="0"/>
              <a:ea typeface="Calibri" panose="020F0502020204030204" pitchFamily="34" charset="0"/>
            </a:endParaRPr>
          </a:p>
          <a:p>
            <a:pPr marL="0" indent="0">
              <a:buNone/>
            </a:pPr>
            <a:endParaRPr lang="tr-TR" sz="2200" dirty="0">
              <a:effectLst/>
              <a:latin typeface="Campton Medium"/>
              <a:ea typeface="Calibri" panose="020F0502020204030204" pitchFamily="34" charset="0"/>
            </a:endParaRPr>
          </a:p>
          <a:p>
            <a:pPr marL="0" indent="0" algn="l">
              <a:buNone/>
            </a:pPr>
            <a:endParaRPr lang="tr-TR" sz="2200" dirty="0">
              <a:latin typeface="Campton Medium"/>
            </a:endParaRPr>
          </a:p>
        </p:txBody>
      </p:sp>
    </p:spTree>
    <p:extLst>
      <p:ext uri="{BB962C8B-B14F-4D97-AF65-F5344CB8AC3E}">
        <p14:creationId xmlns:p14="http://schemas.microsoft.com/office/powerpoint/2010/main" val="91737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4717DC-73E4-D8A4-C92A-6A193C556A06}"/>
              </a:ext>
            </a:extLst>
          </p:cNvPr>
          <p:cNvSpPr>
            <a:spLocks noGrp="1"/>
          </p:cNvSpPr>
          <p:nvPr>
            <p:ph type="title"/>
          </p:nvPr>
        </p:nvSpPr>
        <p:spPr/>
        <p:txBody>
          <a:bodyPr>
            <a:normAutofit/>
          </a:bodyPr>
          <a:lstStyle/>
          <a:p>
            <a:r>
              <a:rPr lang="tr-TR" sz="5500" dirty="0" err="1">
                <a:latin typeface="Campton Medium"/>
              </a:rPr>
              <a:t>Contents</a:t>
            </a:r>
            <a:endParaRPr lang="tr-TR" sz="5500" dirty="0">
              <a:latin typeface="Campton Medium"/>
            </a:endParaRPr>
          </a:p>
        </p:txBody>
      </p:sp>
      <p:sp>
        <p:nvSpPr>
          <p:cNvPr id="3" name="İçerik Yer Tutucusu 2">
            <a:extLst>
              <a:ext uri="{FF2B5EF4-FFF2-40B4-BE49-F238E27FC236}">
                <a16:creationId xmlns:a16="http://schemas.microsoft.com/office/drawing/2014/main" id="{A4B92591-C19E-2561-CEC3-2C4FB1085835}"/>
              </a:ext>
            </a:extLst>
          </p:cNvPr>
          <p:cNvSpPr>
            <a:spLocks noGrp="1"/>
          </p:cNvSpPr>
          <p:nvPr>
            <p:ph idx="1"/>
          </p:nvPr>
        </p:nvSpPr>
        <p:spPr/>
        <p:txBody>
          <a:bodyPr>
            <a:normAutofit fontScale="92500" lnSpcReduction="20000"/>
          </a:bodyPr>
          <a:lstStyle/>
          <a:p>
            <a:r>
              <a:rPr lang="en-US" sz="2500" dirty="0">
                <a:solidFill>
                  <a:schemeClr val="dk1"/>
                </a:solidFill>
                <a:latin typeface="Campton Medium"/>
                <a:ea typeface="Arial"/>
                <a:cs typeface="Arial"/>
                <a:sym typeface="Arial"/>
              </a:rPr>
              <a:t>What is </a:t>
            </a:r>
            <a:r>
              <a:rPr lang="tr-TR" sz="2500" dirty="0">
                <a:solidFill>
                  <a:schemeClr val="dk1"/>
                </a:solidFill>
                <a:latin typeface="Campton Medium"/>
                <a:ea typeface="Arial"/>
                <a:cs typeface="Arial"/>
                <a:sym typeface="Arial"/>
              </a:rPr>
              <a:t>Sound </a:t>
            </a:r>
            <a:r>
              <a:rPr lang="tr-TR" sz="2500" dirty="0" err="1">
                <a:solidFill>
                  <a:schemeClr val="dk1"/>
                </a:solidFill>
                <a:latin typeface="Campton Medium"/>
                <a:ea typeface="Arial"/>
                <a:cs typeface="Arial"/>
                <a:sym typeface="Arial"/>
              </a:rPr>
              <a:t>Signal</a:t>
            </a:r>
            <a:r>
              <a:rPr lang="tr-TR" sz="2500" dirty="0">
                <a:solidFill>
                  <a:schemeClr val="dk1"/>
                </a:solidFill>
                <a:latin typeface="Campton Medium"/>
                <a:ea typeface="Arial"/>
                <a:cs typeface="Arial"/>
                <a:sym typeface="Arial"/>
              </a:rPr>
              <a:t> </a:t>
            </a:r>
            <a:r>
              <a:rPr lang="tr-TR" sz="2500" dirty="0" err="1">
                <a:solidFill>
                  <a:schemeClr val="dk1"/>
                </a:solidFill>
                <a:latin typeface="Campton Medium"/>
                <a:ea typeface="Arial"/>
                <a:cs typeface="Arial"/>
                <a:sym typeface="Arial"/>
              </a:rPr>
              <a:t>Classification</a:t>
            </a:r>
            <a:r>
              <a:rPr lang="tr-TR" sz="2500" dirty="0">
                <a:solidFill>
                  <a:schemeClr val="dk1"/>
                </a:solidFill>
                <a:latin typeface="Campton Medium"/>
                <a:ea typeface="Arial"/>
                <a:cs typeface="Arial"/>
                <a:sym typeface="Arial"/>
              </a:rPr>
              <a:t>?</a:t>
            </a:r>
          </a:p>
          <a:p>
            <a:r>
              <a:rPr lang="en-US" sz="2500" dirty="0">
                <a:solidFill>
                  <a:schemeClr val="dk1"/>
                </a:solidFill>
                <a:latin typeface="Campton Medium"/>
                <a:ea typeface="Arial"/>
                <a:cs typeface="Arial"/>
                <a:sym typeface="Arial"/>
              </a:rPr>
              <a:t>Goal of </a:t>
            </a:r>
            <a:r>
              <a:rPr lang="tr-TR" sz="2500" dirty="0">
                <a:solidFill>
                  <a:schemeClr val="dk1"/>
                </a:solidFill>
                <a:latin typeface="Campton Medium"/>
                <a:ea typeface="Arial"/>
                <a:cs typeface="Arial"/>
                <a:sym typeface="Arial"/>
              </a:rPr>
              <a:t>Sound </a:t>
            </a:r>
            <a:r>
              <a:rPr lang="tr-TR" sz="2500" dirty="0" err="1">
                <a:solidFill>
                  <a:schemeClr val="dk1"/>
                </a:solidFill>
                <a:latin typeface="Campton Medium"/>
                <a:ea typeface="Arial"/>
                <a:cs typeface="Arial"/>
                <a:sym typeface="Arial"/>
              </a:rPr>
              <a:t>Signal</a:t>
            </a:r>
            <a:r>
              <a:rPr lang="tr-TR" sz="2500" dirty="0">
                <a:solidFill>
                  <a:schemeClr val="dk1"/>
                </a:solidFill>
                <a:latin typeface="Campton Medium"/>
                <a:ea typeface="Arial"/>
                <a:cs typeface="Arial"/>
                <a:sym typeface="Arial"/>
              </a:rPr>
              <a:t> </a:t>
            </a:r>
            <a:r>
              <a:rPr lang="tr-TR" sz="2500" dirty="0" err="1">
                <a:solidFill>
                  <a:schemeClr val="dk1"/>
                </a:solidFill>
                <a:latin typeface="Campton Medium"/>
                <a:ea typeface="Arial"/>
                <a:cs typeface="Arial"/>
                <a:sym typeface="Arial"/>
              </a:rPr>
              <a:t>Classification</a:t>
            </a:r>
            <a:endParaRPr lang="tr-TR" sz="2500" dirty="0">
              <a:solidFill>
                <a:schemeClr val="dk1"/>
              </a:solidFill>
              <a:latin typeface="Campton Medium"/>
              <a:ea typeface="Arial"/>
              <a:cs typeface="Arial"/>
              <a:sym typeface="Arial"/>
            </a:endParaRPr>
          </a:p>
          <a:p>
            <a:r>
              <a:rPr lang="tr-TR" sz="2500" dirty="0" err="1">
                <a:solidFill>
                  <a:schemeClr val="dk1"/>
                </a:solidFill>
                <a:latin typeface="Campton Medium"/>
                <a:ea typeface="Arial"/>
                <a:cs typeface="Arial"/>
                <a:sym typeface="Arial"/>
              </a:rPr>
              <a:t>What</a:t>
            </a:r>
            <a:r>
              <a:rPr lang="tr-TR" sz="2500" dirty="0">
                <a:solidFill>
                  <a:schemeClr val="dk1"/>
                </a:solidFill>
                <a:latin typeface="Campton Medium"/>
                <a:ea typeface="Arial"/>
                <a:cs typeface="Arial"/>
                <a:sym typeface="Arial"/>
              </a:rPr>
              <a:t> is </a:t>
            </a:r>
            <a:r>
              <a:rPr lang="tr-TR" sz="2500" b="0" i="0" dirty="0" err="1">
                <a:solidFill>
                  <a:srgbClr val="202124"/>
                </a:solidFill>
                <a:effectLst/>
                <a:latin typeface="Campton Medium"/>
              </a:rPr>
              <a:t>Mel-frequency</a:t>
            </a:r>
            <a:r>
              <a:rPr lang="tr-TR" sz="2500" b="0" i="0" dirty="0">
                <a:solidFill>
                  <a:srgbClr val="202124"/>
                </a:solidFill>
                <a:effectLst/>
                <a:latin typeface="Campton Medium"/>
              </a:rPr>
              <a:t> </a:t>
            </a:r>
            <a:r>
              <a:rPr lang="tr-TR" sz="2500" b="0" i="0" dirty="0" err="1">
                <a:solidFill>
                  <a:srgbClr val="202124"/>
                </a:solidFill>
                <a:effectLst/>
                <a:latin typeface="Campton Medium"/>
              </a:rPr>
              <a:t>cepstrum</a:t>
            </a:r>
            <a:r>
              <a:rPr lang="tr-TR" sz="2500" b="0" i="0" dirty="0">
                <a:solidFill>
                  <a:srgbClr val="202124"/>
                </a:solidFill>
                <a:effectLst/>
                <a:latin typeface="Campton Medium"/>
              </a:rPr>
              <a:t> </a:t>
            </a:r>
            <a:r>
              <a:rPr lang="tr-TR" sz="2500" b="0" i="0" dirty="0" err="1">
                <a:solidFill>
                  <a:srgbClr val="202124"/>
                </a:solidFill>
                <a:effectLst/>
                <a:latin typeface="Campton Medium"/>
              </a:rPr>
              <a:t>Coefficients</a:t>
            </a:r>
            <a:r>
              <a:rPr lang="tr-TR" sz="2500" b="0" i="0" dirty="0">
                <a:solidFill>
                  <a:srgbClr val="202124"/>
                </a:solidFill>
                <a:effectLst/>
                <a:latin typeface="Campton Medium"/>
              </a:rPr>
              <a:t> (MFCC)</a:t>
            </a:r>
            <a:r>
              <a:rPr lang="tr-TR" sz="2500" dirty="0">
                <a:solidFill>
                  <a:schemeClr val="dk1"/>
                </a:solidFill>
                <a:latin typeface="Campton Medium"/>
                <a:ea typeface="Arial"/>
                <a:cs typeface="Arial"/>
                <a:sym typeface="Arial"/>
              </a:rPr>
              <a:t>?</a:t>
            </a:r>
          </a:p>
          <a:p>
            <a:r>
              <a:rPr lang="tr-TR" sz="2500" dirty="0" err="1">
                <a:solidFill>
                  <a:schemeClr val="dk1"/>
                </a:solidFill>
                <a:latin typeface="Campton Medium"/>
                <a:ea typeface="Arial"/>
                <a:cs typeface="Arial"/>
                <a:sym typeface="Arial"/>
              </a:rPr>
              <a:t>Why</a:t>
            </a:r>
            <a:r>
              <a:rPr lang="tr-TR" sz="2500" dirty="0">
                <a:solidFill>
                  <a:schemeClr val="dk1"/>
                </a:solidFill>
                <a:latin typeface="Campton Medium"/>
                <a:ea typeface="Arial"/>
                <a:cs typeface="Arial"/>
                <a:sym typeface="Arial"/>
              </a:rPr>
              <a:t> </a:t>
            </a:r>
            <a:r>
              <a:rPr lang="tr-TR" sz="2500" b="0" i="0" dirty="0" err="1">
                <a:solidFill>
                  <a:srgbClr val="202124"/>
                </a:solidFill>
                <a:effectLst/>
                <a:latin typeface="Campton Medium"/>
              </a:rPr>
              <a:t>Convolutional</a:t>
            </a:r>
            <a:r>
              <a:rPr lang="tr-TR" sz="2500" b="0" i="0" dirty="0">
                <a:solidFill>
                  <a:srgbClr val="202124"/>
                </a:solidFill>
                <a:effectLst/>
                <a:latin typeface="Campton Medium"/>
              </a:rPr>
              <a:t> </a:t>
            </a:r>
            <a:r>
              <a:rPr lang="tr-TR" sz="2500" dirty="0" err="1">
                <a:solidFill>
                  <a:srgbClr val="202124"/>
                </a:solidFill>
                <a:latin typeface="Campton Medium"/>
              </a:rPr>
              <a:t>N</a:t>
            </a:r>
            <a:r>
              <a:rPr lang="tr-TR" sz="2500" b="0" i="0" dirty="0" err="1">
                <a:solidFill>
                  <a:srgbClr val="202124"/>
                </a:solidFill>
                <a:effectLst/>
                <a:latin typeface="Campton Medium"/>
              </a:rPr>
              <a:t>eural</a:t>
            </a:r>
            <a:r>
              <a:rPr lang="tr-TR" sz="2500" b="0" i="0" dirty="0">
                <a:solidFill>
                  <a:srgbClr val="202124"/>
                </a:solidFill>
                <a:effectLst/>
                <a:latin typeface="Campton Medium"/>
              </a:rPr>
              <a:t> Network (CNN) </a:t>
            </a:r>
            <a:r>
              <a:rPr lang="tr-TR" sz="2500" b="0" i="0" dirty="0" err="1">
                <a:solidFill>
                  <a:srgbClr val="202124"/>
                </a:solidFill>
                <a:effectLst/>
                <a:latin typeface="Campton Medium"/>
              </a:rPr>
              <a:t>used</a:t>
            </a:r>
            <a:r>
              <a:rPr lang="tr-TR" sz="2500" b="0" i="0" dirty="0">
                <a:solidFill>
                  <a:srgbClr val="202124"/>
                </a:solidFill>
                <a:effectLst/>
                <a:latin typeface="Campton Medium"/>
              </a:rPr>
              <a:t> </a:t>
            </a:r>
            <a:r>
              <a:rPr lang="tr-TR" sz="2500" b="0" i="0" dirty="0" err="1">
                <a:solidFill>
                  <a:srgbClr val="202124"/>
                </a:solidFill>
                <a:effectLst/>
                <a:latin typeface="Campton Medium"/>
              </a:rPr>
              <a:t>for</a:t>
            </a:r>
            <a:r>
              <a:rPr lang="tr-TR" sz="2500" b="0" i="0" dirty="0">
                <a:solidFill>
                  <a:srgbClr val="202124"/>
                </a:solidFill>
                <a:effectLst/>
                <a:latin typeface="Campton Medium"/>
              </a:rPr>
              <a:t> Sound </a:t>
            </a:r>
            <a:r>
              <a:rPr lang="tr-TR" sz="2500" b="0" i="0" dirty="0" err="1">
                <a:solidFill>
                  <a:srgbClr val="202124"/>
                </a:solidFill>
                <a:effectLst/>
                <a:latin typeface="Campton Medium"/>
              </a:rPr>
              <a:t>Signal</a:t>
            </a:r>
            <a:r>
              <a:rPr lang="tr-TR" sz="2500" b="0" i="0" dirty="0">
                <a:solidFill>
                  <a:srgbClr val="202124"/>
                </a:solidFill>
                <a:effectLst/>
                <a:latin typeface="Campton Medium"/>
              </a:rPr>
              <a:t> </a:t>
            </a:r>
            <a:r>
              <a:rPr lang="tr-TR" sz="2500" b="0" i="0" dirty="0" err="1">
                <a:solidFill>
                  <a:srgbClr val="202124"/>
                </a:solidFill>
                <a:effectLst/>
                <a:latin typeface="Campton Medium"/>
              </a:rPr>
              <a:t>Classification</a:t>
            </a:r>
            <a:r>
              <a:rPr lang="tr-TR" sz="2500" b="0" i="0" dirty="0">
                <a:solidFill>
                  <a:srgbClr val="202124"/>
                </a:solidFill>
                <a:effectLst/>
                <a:latin typeface="Campton Medium"/>
              </a:rPr>
              <a:t>? </a:t>
            </a:r>
          </a:p>
          <a:p>
            <a:r>
              <a:rPr lang="tr-TR" sz="2500" b="0" i="0" dirty="0" err="1">
                <a:solidFill>
                  <a:srgbClr val="202124"/>
                </a:solidFill>
                <a:effectLst/>
                <a:latin typeface="Campton Medium"/>
              </a:rPr>
              <a:t>What</a:t>
            </a:r>
            <a:r>
              <a:rPr lang="tr-TR" sz="2500" b="0" i="0" dirty="0">
                <a:solidFill>
                  <a:srgbClr val="202124"/>
                </a:solidFill>
                <a:effectLst/>
                <a:latin typeface="Campton Medium"/>
              </a:rPr>
              <a:t> is </a:t>
            </a:r>
            <a:r>
              <a:rPr lang="tr-TR" sz="2500" b="0" i="0" dirty="0" err="1">
                <a:solidFill>
                  <a:srgbClr val="202124"/>
                </a:solidFill>
                <a:effectLst/>
                <a:latin typeface="Campton Medium"/>
              </a:rPr>
              <a:t>Librosa</a:t>
            </a:r>
            <a:r>
              <a:rPr lang="tr-TR" sz="2500" b="0" i="0" dirty="0">
                <a:solidFill>
                  <a:srgbClr val="202124"/>
                </a:solidFill>
                <a:effectLst/>
                <a:latin typeface="Campton Medium"/>
              </a:rPr>
              <a:t> </a:t>
            </a:r>
            <a:r>
              <a:rPr lang="tr-TR" sz="2500" b="0" i="0" dirty="0" err="1">
                <a:solidFill>
                  <a:srgbClr val="202124"/>
                </a:solidFill>
                <a:effectLst/>
                <a:latin typeface="Campton Medium"/>
              </a:rPr>
              <a:t>library</a:t>
            </a:r>
            <a:r>
              <a:rPr lang="tr-TR" sz="2500" dirty="0">
                <a:solidFill>
                  <a:srgbClr val="202124"/>
                </a:solidFill>
                <a:latin typeface="Campton Medium"/>
              </a:rPr>
              <a:t>?</a:t>
            </a:r>
            <a:endParaRPr lang="tr-TR" sz="2500" b="0" i="0" dirty="0">
              <a:solidFill>
                <a:srgbClr val="202124"/>
              </a:solidFill>
              <a:effectLst/>
              <a:latin typeface="Campton Medium"/>
            </a:endParaRPr>
          </a:p>
          <a:p>
            <a:r>
              <a:rPr lang="en-US" sz="2500" dirty="0">
                <a:solidFill>
                  <a:schemeClr val="dk1"/>
                </a:solidFill>
                <a:latin typeface="Campton Medium"/>
                <a:ea typeface="Arial"/>
                <a:cs typeface="Arial"/>
                <a:sym typeface="Arial"/>
              </a:rPr>
              <a:t>Dataset and Dataset Format</a:t>
            </a:r>
          </a:p>
          <a:p>
            <a:r>
              <a:rPr lang="tr-TR" sz="2500" dirty="0" err="1">
                <a:solidFill>
                  <a:schemeClr val="dk1"/>
                </a:solidFill>
                <a:latin typeface="Campton Medium"/>
                <a:ea typeface="Arial"/>
                <a:cs typeface="Arial"/>
                <a:sym typeface="Arial"/>
              </a:rPr>
              <a:t>Summary</a:t>
            </a:r>
            <a:endParaRPr lang="tr-TR" sz="2500" dirty="0">
              <a:solidFill>
                <a:schemeClr val="dk1"/>
              </a:solidFill>
              <a:latin typeface="Campton Medium"/>
              <a:ea typeface="Arial"/>
              <a:cs typeface="Arial"/>
              <a:sym typeface="Arial"/>
            </a:endParaRPr>
          </a:p>
          <a:p>
            <a:r>
              <a:rPr lang="tr-TR" sz="2500" dirty="0" err="1">
                <a:solidFill>
                  <a:schemeClr val="dk1"/>
                </a:solidFill>
                <a:latin typeface="Campton Medium"/>
                <a:ea typeface="Arial"/>
                <a:cs typeface="Arial"/>
                <a:sym typeface="Arial"/>
              </a:rPr>
              <a:t>Task</a:t>
            </a:r>
            <a:r>
              <a:rPr lang="tr-TR" sz="2500" dirty="0">
                <a:solidFill>
                  <a:schemeClr val="dk1"/>
                </a:solidFill>
                <a:latin typeface="Campton Medium"/>
                <a:ea typeface="Arial"/>
                <a:cs typeface="Arial"/>
                <a:sym typeface="Arial"/>
              </a:rPr>
              <a:t> </a:t>
            </a:r>
            <a:r>
              <a:rPr lang="tr-TR" sz="2500" dirty="0" err="1">
                <a:solidFill>
                  <a:schemeClr val="dk1"/>
                </a:solidFill>
                <a:latin typeface="Campton Medium"/>
                <a:ea typeface="Arial"/>
                <a:cs typeface="Arial"/>
                <a:sym typeface="Arial"/>
              </a:rPr>
              <a:t>Sharing</a:t>
            </a:r>
            <a:endParaRPr lang="tr-TR" sz="2500" dirty="0">
              <a:solidFill>
                <a:schemeClr val="dk1"/>
              </a:solidFill>
              <a:latin typeface="Campton Medium"/>
              <a:ea typeface="Arial"/>
              <a:cs typeface="Arial"/>
              <a:sym typeface="Arial"/>
            </a:endParaRPr>
          </a:p>
          <a:p>
            <a:r>
              <a:rPr lang="tr-TR" sz="2500" dirty="0" err="1">
                <a:solidFill>
                  <a:schemeClr val="dk1"/>
                </a:solidFill>
                <a:latin typeface="Campton Medium"/>
                <a:ea typeface="Arial"/>
                <a:cs typeface="Arial"/>
                <a:sym typeface="Arial"/>
              </a:rPr>
              <a:t>References</a:t>
            </a:r>
            <a:endParaRPr lang="tr-TR" sz="2500" dirty="0">
              <a:solidFill>
                <a:schemeClr val="dk1"/>
              </a:solidFill>
              <a:latin typeface="Campton Medium"/>
              <a:ea typeface="Arial"/>
              <a:cs typeface="Arial"/>
              <a:sym typeface="Arial"/>
            </a:endParaRPr>
          </a:p>
          <a:p>
            <a:endParaRPr lang="en-US" sz="2800" dirty="0">
              <a:solidFill>
                <a:schemeClr val="dk1"/>
              </a:solidFill>
              <a:latin typeface="Campton Medium"/>
              <a:ea typeface="Arial"/>
              <a:cs typeface="Arial"/>
              <a:sym typeface="Arial"/>
            </a:endParaRPr>
          </a:p>
          <a:p>
            <a:endParaRPr lang="en-US" sz="2800" dirty="0">
              <a:solidFill>
                <a:schemeClr val="dk1"/>
              </a:solidFill>
              <a:latin typeface="Arial"/>
              <a:ea typeface="Arial"/>
              <a:cs typeface="Arial"/>
              <a:sym typeface="Arial"/>
            </a:endParaRPr>
          </a:p>
          <a:p>
            <a:endParaRPr lang="tr-TR" dirty="0"/>
          </a:p>
        </p:txBody>
      </p:sp>
    </p:spTree>
    <p:extLst>
      <p:ext uri="{BB962C8B-B14F-4D97-AF65-F5344CB8AC3E}">
        <p14:creationId xmlns:p14="http://schemas.microsoft.com/office/powerpoint/2010/main" val="28162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87BB53-BFC9-499E-DA63-522CA6CF6221}"/>
              </a:ext>
            </a:extLst>
          </p:cNvPr>
          <p:cNvSpPr>
            <a:spLocks noGrp="1"/>
          </p:cNvSpPr>
          <p:nvPr>
            <p:ph type="title"/>
          </p:nvPr>
        </p:nvSpPr>
        <p:spPr>
          <a:xfrm>
            <a:off x="838200" y="676656"/>
            <a:ext cx="10515600" cy="1325563"/>
          </a:xfrm>
        </p:spPr>
        <p:txBody>
          <a:bodyPr>
            <a:noAutofit/>
          </a:bodyPr>
          <a:lstStyle/>
          <a:p>
            <a:r>
              <a:rPr lang="en-US" sz="5500" dirty="0">
                <a:solidFill>
                  <a:schemeClr val="dk1"/>
                </a:solidFill>
                <a:latin typeface="Campton Medium"/>
                <a:ea typeface="Arial"/>
                <a:cs typeface="Arial"/>
                <a:sym typeface="Arial"/>
              </a:rPr>
              <a:t>What is </a:t>
            </a:r>
            <a:r>
              <a:rPr lang="tr-TR" sz="5500" dirty="0">
                <a:solidFill>
                  <a:schemeClr val="dk1"/>
                </a:solidFill>
                <a:latin typeface="Campton Medium"/>
                <a:ea typeface="Arial"/>
                <a:cs typeface="Arial"/>
                <a:sym typeface="Arial"/>
              </a:rPr>
              <a:t>Sound </a:t>
            </a:r>
            <a:r>
              <a:rPr lang="tr-TR" sz="5500" dirty="0" err="1">
                <a:solidFill>
                  <a:schemeClr val="dk1"/>
                </a:solidFill>
                <a:latin typeface="Campton Medium"/>
                <a:ea typeface="Arial"/>
                <a:cs typeface="Arial"/>
                <a:sym typeface="Arial"/>
              </a:rPr>
              <a:t>Signal</a:t>
            </a:r>
            <a:r>
              <a:rPr lang="tr-TR" sz="5500" dirty="0">
                <a:solidFill>
                  <a:schemeClr val="dk1"/>
                </a:solidFill>
                <a:latin typeface="Campton Medium"/>
                <a:ea typeface="Arial"/>
                <a:cs typeface="Arial"/>
                <a:sym typeface="Arial"/>
              </a:rPr>
              <a:t> </a:t>
            </a:r>
            <a:r>
              <a:rPr lang="tr-TR" sz="5500" dirty="0" err="1">
                <a:solidFill>
                  <a:schemeClr val="dk1"/>
                </a:solidFill>
                <a:latin typeface="Campton Medium"/>
                <a:ea typeface="Arial"/>
                <a:cs typeface="Arial"/>
                <a:sym typeface="Arial"/>
              </a:rPr>
              <a:t>Classification</a:t>
            </a:r>
            <a:r>
              <a:rPr lang="tr-TR" sz="5500" dirty="0">
                <a:solidFill>
                  <a:schemeClr val="dk1"/>
                </a:solidFill>
                <a:latin typeface="Campton Medium"/>
                <a:ea typeface="Arial"/>
                <a:cs typeface="Arial"/>
                <a:sym typeface="Arial"/>
              </a:rPr>
              <a:t>?</a:t>
            </a:r>
            <a:br>
              <a:rPr lang="tr-TR" sz="5500" dirty="0">
                <a:solidFill>
                  <a:schemeClr val="dk1"/>
                </a:solidFill>
                <a:latin typeface="Campton Medium"/>
                <a:ea typeface="Arial"/>
                <a:cs typeface="Arial"/>
                <a:sym typeface="Arial"/>
              </a:rPr>
            </a:br>
            <a:endParaRPr lang="tr-TR" sz="5500" dirty="0"/>
          </a:p>
        </p:txBody>
      </p:sp>
      <p:sp>
        <p:nvSpPr>
          <p:cNvPr id="3" name="İçerik Yer Tutucusu 2">
            <a:extLst>
              <a:ext uri="{FF2B5EF4-FFF2-40B4-BE49-F238E27FC236}">
                <a16:creationId xmlns:a16="http://schemas.microsoft.com/office/drawing/2014/main" id="{23A59204-8FE0-789D-AE62-75DD43757FEA}"/>
              </a:ext>
            </a:extLst>
          </p:cNvPr>
          <p:cNvSpPr>
            <a:spLocks noGrp="1"/>
          </p:cNvSpPr>
          <p:nvPr>
            <p:ph idx="1"/>
          </p:nvPr>
        </p:nvSpPr>
        <p:spPr/>
        <p:txBody>
          <a:bodyPr>
            <a:normAutofit/>
          </a:bodyPr>
          <a:lstStyle/>
          <a:p>
            <a:endParaRPr lang="tr-TR" sz="2000" b="0" i="0" dirty="0">
              <a:solidFill>
                <a:srgbClr val="2C2E30"/>
              </a:solidFill>
              <a:effectLst/>
              <a:latin typeface="Campton Medium"/>
            </a:endParaRPr>
          </a:p>
          <a:p>
            <a:pPr lvl="8"/>
            <a:r>
              <a:rPr lang="en-US" sz="2000" b="0" i="0" dirty="0">
                <a:solidFill>
                  <a:srgbClr val="2C2E30"/>
                </a:solidFill>
                <a:effectLst/>
                <a:latin typeface="Campton Medium"/>
              </a:rPr>
              <a:t>Audio classification is the process of listening to and analyzing audio recordings. Also known as sound classification, this process is at the heart of a variety of modern AI technology, including </a:t>
            </a:r>
            <a:r>
              <a:rPr lang="tr-TR" sz="2000" b="0" i="0" dirty="0" err="1">
                <a:effectLst/>
                <a:latin typeface="Campton Medium"/>
              </a:rPr>
              <a:t>virtual</a:t>
            </a:r>
            <a:r>
              <a:rPr lang="tr-TR" sz="2000" b="0" i="0" dirty="0">
                <a:effectLst/>
                <a:latin typeface="Campton Medium"/>
              </a:rPr>
              <a:t> </a:t>
            </a:r>
            <a:r>
              <a:rPr lang="tr-TR" sz="2000" b="0" i="0" dirty="0" err="1">
                <a:effectLst/>
                <a:latin typeface="Campton Medium"/>
              </a:rPr>
              <a:t>assistants</a:t>
            </a:r>
            <a:r>
              <a:rPr lang="en-US" sz="2000" b="0" i="0" dirty="0">
                <a:solidFill>
                  <a:srgbClr val="2C2E30"/>
                </a:solidFill>
                <a:effectLst/>
                <a:latin typeface="Campton Medium"/>
              </a:rPr>
              <a:t>, automatic speech recognition and text to speech applications. You can also find it in predictive maintenance, smart</a:t>
            </a:r>
            <a:r>
              <a:rPr lang="tr-TR" sz="2000" b="0" i="0" dirty="0">
                <a:solidFill>
                  <a:srgbClr val="2C2E30"/>
                </a:solidFill>
                <a:effectLst/>
                <a:latin typeface="Campton Medium"/>
              </a:rPr>
              <a:t> </a:t>
            </a:r>
            <a:r>
              <a:rPr lang="en-US" sz="2000" b="0" i="0" dirty="0">
                <a:solidFill>
                  <a:srgbClr val="2C2E30"/>
                </a:solidFill>
                <a:effectLst/>
                <a:latin typeface="Campton Medium"/>
              </a:rPr>
              <a:t>home security systems and multimedia indexing and retrieval.</a:t>
            </a:r>
            <a:endParaRPr lang="tr-TR" sz="2000" b="0" i="0" dirty="0">
              <a:solidFill>
                <a:srgbClr val="2C2E30"/>
              </a:solidFill>
              <a:effectLst/>
              <a:latin typeface="Campton Medium"/>
            </a:endParaRPr>
          </a:p>
        </p:txBody>
      </p:sp>
      <p:pic>
        <p:nvPicPr>
          <p:cNvPr id="1030" name="Picture 6" descr="Audio Analysis With Machine Learning: Building AI-Fueled Sound Detection  App | AltexSoft">
            <a:extLst>
              <a:ext uri="{FF2B5EF4-FFF2-40B4-BE49-F238E27FC236}">
                <a16:creationId xmlns:a16="http://schemas.microsoft.com/office/drawing/2014/main" id="{28142A9B-7831-4FA0-1BD6-A5CF7FD98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66" y="1996473"/>
            <a:ext cx="3776537" cy="448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0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A78251-1F23-6292-AF54-E452666BF1F3}"/>
              </a:ext>
            </a:extLst>
          </p:cNvPr>
          <p:cNvSpPr>
            <a:spLocks noGrp="1"/>
          </p:cNvSpPr>
          <p:nvPr>
            <p:ph type="title"/>
          </p:nvPr>
        </p:nvSpPr>
        <p:spPr/>
        <p:txBody>
          <a:bodyPr>
            <a:normAutofit/>
          </a:bodyPr>
          <a:lstStyle/>
          <a:p>
            <a:r>
              <a:rPr lang="en-US" sz="5500" dirty="0">
                <a:latin typeface="Campton Medium"/>
              </a:rPr>
              <a:t>Environmental </a:t>
            </a:r>
            <a:r>
              <a:rPr lang="tr-TR" sz="5500" dirty="0">
                <a:latin typeface="Campton Medium"/>
              </a:rPr>
              <a:t>S</a:t>
            </a:r>
            <a:r>
              <a:rPr lang="en-US" sz="5500" dirty="0" err="1">
                <a:latin typeface="Campton Medium"/>
              </a:rPr>
              <a:t>ound</a:t>
            </a:r>
            <a:r>
              <a:rPr lang="en-US" sz="5500" dirty="0">
                <a:latin typeface="Campton Medium"/>
              </a:rPr>
              <a:t> </a:t>
            </a:r>
            <a:r>
              <a:rPr lang="tr-TR" sz="5500" dirty="0">
                <a:latin typeface="Campton Medium"/>
              </a:rPr>
              <a:t>C</a:t>
            </a:r>
            <a:r>
              <a:rPr lang="en-US" sz="5500" dirty="0" err="1">
                <a:latin typeface="Campton Medium"/>
              </a:rPr>
              <a:t>lassification</a:t>
            </a:r>
            <a:endParaRPr lang="tr-TR" sz="5500" dirty="0"/>
          </a:p>
        </p:txBody>
      </p:sp>
      <p:sp>
        <p:nvSpPr>
          <p:cNvPr id="3" name="İçerik Yer Tutucusu 2">
            <a:extLst>
              <a:ext uri="{FF2B5EF4-FFF2-40B4-BE49-F238E27FC236}">
                <a16:creationId xmlns:a16="http://schemas.microsoft.com/office/drawing/2014/main" id="{A07515F2-8DC9-3B1B-C778-77F405DDD1A1}"/>
              </a:ext>
            </a:extLst>
          </p:cNvPr>
          <p:cNvSpPr>
            <a:spLocks noGrp="1"/>
          </p:cNvSpPr>
          <p:nvPr>
            <p:ph idx="1"/>
          </p:nvPr>
        </p:nvSpPr>
        <p:spPr/>
        <p:txBody>
          <a:bodyPr/>
          <a:lstStyle/>
          <a:p>
            <a:endParaRPr lang="tr-TR" sz="2200" dirty="0">
              <a:solidFill>
                <a:srgbClr val="FF0000"/>
              </a:solidFill>
              <a:latin typeface="Campton Medium"/>
            </a:endParaRPr>
          </a:p>
          <a:p>
            <a:pPr lvl="8"/>
            <a:r>
              <a:rPr lang="en-US" sz="2000" dirty="0">
                <a:solidFill>
                  <a:srgbClr val="FF0000"/>
                </a:solidFill>
                <a:latin typeface="Campton Medium"/>
              </a:rPr>
              <a:t>Environmental sound classification</a:t>
            </a:r>
            <a:r>
              <a:rPr lang="en-US" sz="2000" dirty="0">
                <a:latin typeface="Campton Medium"/>
              </a:rPr>
              <a:t>: Just as the name implies, this is the classification of sounds found within different environments. For example, recognizing automotive and urban sound samples such as car horns, roadwork, sirens, human voices, etc. This is used in security systems to detect sounds like breaking glass</a:t>
            </a:r>
            <a:r>
              <a:rPr lang="tr-TR" sz="2000" dirty="0">
                <a:latin typeface="Campton Medium"/>
              </a:rPr>
              <a:t>.</a:t>
            </a:r>
          </a:p>
          <a:p>
            <a:endParaRPr lang="tr-TR" dirty="0"/>
          </a:p>
        </p:txBody>
      </p:sp>
      <p:pic>
        <p:nvPicPr>
          <p:cNvPr id="2050" name="Picture 2" descr="Real-time Sound event classification | by Chathuranga Siriwardhana |  Towards Data Science">
            <a:extLst>
              <a:ext uri="{FF2B5EF4-FFF2-40B4-BE49-F238E27FC236}">
                <a16:creationId xmlns:a16="http://schemas.microsoft.com/office/drawing/2014/main" id="{4A38B72A-B643-1348-3726-6C00C5691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04830"/>
            <a:ext cx="3733800" cy="322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42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E162FA-3F44-990A-B4AC-DE79B9D518F7}"/>
              </a:ext>
            </a:extLst>
          </p:cNvPr>
          <p:cNvSpPr>
            <a:spLocks noGrp="1"/>
          </p:cNvSpPr>
          <p:nvPr>
            <p:ph type="title"/>
          </p:nvPr>
        </p:nvSpPr>
        <p:spPr>
          <a:xfrm>
            <a:off x="838200" y="204281"/>
            <a:ext cx="10515600" cy="1293779"/>
          </a:xfrm>
        </p:spPr>
        <p:txBody>
          <a:bodyPr>
            <a:noAutofit/>
          </a:bodyPr>
          <a:lstStyle/>
          <a:p>
            <a:pPr algn="ctr"/>
            <a:br>
              <a:rPr lang="tr-TR" sz="4500" dirty="0">
                <a:solidFill>
                  <a:schemeClr val="dk1"/>
                </a:solidFill>
                <a:latin typeface="Campton Medium"/>
                <a:ea typeface="Arial"/>
                <a:cs typeface="Arial"/>
                <a:sym typeface="Arial"/>
              </a:rPr>
            </a:br>
            <a:r>
              <a:rPr lang="en-US" sz="4500" dirty="0">
                <a:solidFill>
                  <a:schemeClr val="dk1"/>
                </a:solidFill>
                <a:latin typeface="Campton Medium"/>
                <a:ea typeface="Arial"/>
                <a:cs typeface="Arial"/>
                <a:sym typeface="Arial"/>
              </a:rPr>
              <a:t>Goal of </a:t>
            </a:r>
            <a:r>
              <a:rPr lang="tr-TR" sz="4500" dirty="0">
                <a:latin typeface="Campton Medium"/>
              </a:rPr>
              <a:t>E</a:t>
            </a:r>
            <a:r>
              <a:rPr lang="en-US" sz="4500" dirty="0" err="1">
                <a:latin typeface="Campton Medium"/>
              </a:rPr>
              <a:t>nvironmental</a:t>
            </a:r>
            <a:r>
              <a:rPr lang="en-US" sz="4500" dirty="0">
                <a:latin typeface="Campton Medium"/>
              </a:rPr>
              <a:t> </a:t>
            </a:r>
            <a:r>
              <a:rPr lang="tr-TR" sz="4500" dirty="0">
                <a:solidFill>
                  <a:schemeClr val="dk1"/>
                </a:solidFill>
                <a:latin typeface="Campton Medium"/>
                <a:ea typeface="Arial"/>
                <a:cs typeface="Arial"/>
                <a:sym typeface="Arial"/>
              </a:rPr>
              <a:t>Sound </a:t>
            </a:r>
            <a:r>
              <a:rPr lang="tr-TR" sz="4500" dirty="0" err="1">
                <a:solidFill>
                  <a:schemeClr val="dk1"/>
                </a:solidFill>
                <a:latin typeface="Campton Medium"/>
                <a:ea typeface="Arial"/>
                <a:cs typeface="Arial"/>
                <a:sym typeface="Arial"/>
              </a:rPr>
              <a:t>Signal</a:t>
            </a:r>
            <a:r>
              <a:rPr lang="tr-TR" sz="4500" dirty="0">
                <a:solidFill>
                  <a:schemeClr val="dk1"/>
                </a:solidFill>
                <a:latin typeface="Campton Medium"/>
                <a:ea typeface="Arial"/>
                <a:cs typeface="Arial"/>
                <a:sym typeface="Arial"/>
              </a:rPr>
              <a:t> </a:t>
            </a:r>
            <a:r>
              <a:rPr lang="tr-TR" sz="4500" dirty="0" err="1">
                <a:solidFill>
                  <a:schemeClr val="dk1"/>
                </a:solidFill>
                <a:latin typeface="Campton Medium"/>
                <a:ea typeface="Arial"/>
                <a:cs typeface="Arial"/>
                <a:sym typeface="Arial"/>
              </a:rPr>
              <a:t>Classification</a:t>
            </a:r>
            <a:br>
              <a:rPr lang="tr-TR" sz="4500" dirty="0">
                <a:solidFill>
                  <a:schemeClr val="dk1"/>
                </a:solidFill>
                <a:latin typeface="Campton Medium"/>
                <a:ea typeface="Arial"/>
                <a:cs typeface="Arial"/>
                <a:sym typeface="Arial"/>
              </a:rPr>
            </a:br>
            <a:endParaRPr lang="tr-TR" sz="4500" dirty="0"/>
          </a:p>
        </p:txBody>
      </p:sp>
      <p:sp>
        <p:nvSpPr>
          <p:cNvPr id="3" name="İçerik Yer Tutucusu 2">
            <a:extLst>
              <a:ext uri="{FF2B5EF4-FFF2-40B4-BE49-F238E27FC236}">
                <a16:creationId xmlns:a16="http://schemas.microsoft.com/office/drawing/2014/main" id="{E796F234-735C-0110-0A25-11ADAEEAAAC4}"/>
              </a:ext>
            </a:extLst>
          </p:cNvPr>
          <p:cNvSpPr>
            <a:spLocks noGrp="1"/>
          </p:cNvSpPr>
          <p:nvPr>
            <p:ph idx="1"/>
          </p:nvPr>
        </p:nvSpPr>
        <p:spPr>
          <a:xfrm>
            <a:off x="838200" y="1896894"/>
            <a:ext cx="10515600" cy="4284450"/>
          </a:xfrm>
        </p:spPr>
        <p:txBody>
          <a:bodyPr>
            <a:normAutofit/>
          </a:bodyPr>
          <a:lstStyle/>
          <a:p>
            <a:pPr lvl="4"/>
            <a:endParaRPr lang="tr-TR" sz="1200" dirty="0">
              <a:latin typeface="Campton Medium"/>
            </a:endParaRPr>
          </a:p>
          <a:p>
            <a:pPr lvl="4"/>
            <a:endParaRPr lang="tr-TR" sz="1200" dirty="0">
              <a:latin typeface="Campton Medium"/>
            </a:endParaRPr>
          </a:p>
          <a:p>
            <a:pPr lvl="4"/>
            <a:r>
              <a:rPr lang="tr-TR" sz="2200" dirty="0">
                <a:latin typeface="Campton Medium"/>
              </a:rPr>
              <a:t>E</a:t>
            </a:r>
            <a:r>
              <a:rPr lang="en-US" sz="2200" dirty="0" err="1">
                <a:latin typeface="Campton Medium"/>
              </a:rPr>
              <a:t>nvironmental</a:t>
            </a:r>
            <a:r>
              <a:rPr lang="en-US" sz="2200" dirty="0">
                <a:latin typeface="Campton Medium"/>
              </a:rPr>
              <a:t> sound classification (ESC) is one of the upcoming areas of research as most of the traditional studies are focused on speech and music signals. Classifying environmental sounds such as glass breaking, helicopter, baby crying and many more can aid in surveillance systems as well as criminal investigations.</a:t>
            </a:r>
            <a:endParaRPr lang="tr-TR" sz="2200" dirty="0">
              <a:latin typeface="Campton Medium"/>
            </a:endParaRPr>
          </a:p>
        </p:txBody>
      </p:sp>
      <p:pic>
        <p:nvPicPr>
          <p:cNvPr id="3074" name="Picture 2" descr="Fig. 1">
            <a:extLst>
              <a:ext uri="{FF2B5EF4-FFF2-40B4-BE49-F238E27FC236}">
                <a16:creationId xmlns:a16="http://schemas.microsoft.com/office/drawing/2014/main" id="{A94A258E-7EC8-1A82-8C7D-0ED35A04E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60" y="2070877"/>
            <a:ext cx="10763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0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FC328-45DB-52F0-7BC0-E545375FDCCC}"/>
              </a:ext>
            </a:extLst>
          </p:cNvPr>
          <p:cNvSpPr>
            <a:spLocks noGrp="1"/>
          </p:cNvSpPr>
          <p:nvPr>
            <p:ph type="title"/>
          </p:nvPr>
        </p:nvSpPr>
        <p:spPr/>
        <p:txBody>
          <a:bodyPr>
            <a:noAutofit/>
          </a:bodyPr>
          <a:lstStyle/>
          <a:p>
            <a:br>
              <a:rPr lang="tr-TR" sz="4500" dirty="0">
                <a:solidFill>
                  <a:schemeClr val="dk1"/>
                </a:solidFill>
                <a:latin typeface="Campton Medium"/>
                <a:ea typeface="Arial"/>
                <a:cs typeface="Arial"/>
                <a:sym typeface="Arial"/>
              </a:rPr>
            </a:br>
            <a:r>
              <a:rPr lang="tr-TR" sz="4500" dirty="0" err="1">
                <a:solidFill>
                  <a:schemeClr val="dk1"/>
                </a:solidFill>
                <a:latin typeface="Campton Medium"/>
                <a:ea typeface="Arial"/>
                <a:cs typeface="Arial"/>
                <a:sym typeface="Arial"/>
              </a:rPr>
              <a:t>What</a:t>
            </a:r>
            <a:r>
              <a:rPr lang="tr-TR" sz="4500" dirty="0">
                <a:solidFill>
                  <a:schemeClr val="dk1"/>
                </a:solidFill>
                <a:latin typeface="Campton Medium"/>
                <a:ea typeface="Arial"/>
                <a:cs typeface="Arial"/>
                <a:sym typeface="Arial"/>
              </a:rPr>
              <a:t> is </a:t>
            </a:r>
            <a:r>
              <a:rPr lang="tr-TR" sz="4500" b="0" i="0" dirty="0" err="1">
                <a:solidFill>
                  <a:srgbClr val="202124"/>
                </a:solidFill>
                <a:effectLst/>
                <a:latin typeface="Campton Medium"/>
              </a:rPr>
              <a:t>Mel-frequency</a:t>
            </a:r>
            <a:r>
              <a:rPr lang="tr-TR" sz="4500" b="0" i="0" dirty="0">
                <a:solidFill>
                  <a:srgbClr val="202124"/>
                </a:solidFill>
                <a:effectLst/>
                <a:latin typeface="Campton Medium"/>
              </a:rPr>
              <a:t> </a:t>
            </a:r>
            <a:r>
              <a:rPr lang="tr-TR" sz="4500" b="0" i="0" dirty="0" err="1">
                <a:solidFill>
                  <a:srgbClr val="202124"/>
                </a:solidFill>
                <a:effectLst/>
                <a:latin typeface="Campton Medium"/>
              </a:rPr>
              <a:t>cepstrum</a:t>
            </a:r>
            <a:r>
              <a:rPr lang="tr-TR" sz="4500" b="0" i="0" dirty="0">
                <a:solidFill>
                  <a:srgbClr val="202124"/>
                </a:solidFill>
                <a:effectLst/>
                <a:latin typeface="Campton Medium"/>
              </a:rPr>
              <a:t> </a:t>
            </a:r>
            <a:r>
              <a:rPr lang="tr-TR" sz="4500" b="0" i="0" dirty="0" err="1">
                <a:solidFill>
                  <a:srgbClr val="202124"/>
                </a:solidFill>
                <a:effectLst/>
                <a:latin typeface="Campton Medium"/>
              </a:rPr>
              <a:t>Coefficients</a:t>
            </a:r>
            <a:r>
              <a:rPr lang="tr-TR" sz="4500" b="0" i="0" dirty="0">
                <a:solidFill>
                  <a:srgbClr val="202124"/>
                </a:solidFill>
                <a:effectLst/>
                <a:latin typeface="Campton Medium"/>
              </a:rPr>
              <a:t> (MFCC)</a:t>
            </a:r>
            <a:r>
              <a:rPr lang="tr-TR" sz="4500" dirty="0">
                <a:solidFill>
                  <a:schemeClr val="dk1"/>
                </a:solidFill>
                <a:latin typeface="Campton Medium"/>
                <a:ea typeface="Arial"/>
                <a:cs typeface="Arial"/>
                <a:sym typeface="Arial"/>
              </a:rPr>
              <a:t>?</a:t>
            </a:r>
            <a:br>
              <a:rPr lang="tr-TR" sz="4500" dirty="0">
                <a:solidFill>
                  <a:schemeClr val="dk1"/>
                </a:solidFill>
                <a:latin typeface="Campton Medium"/>
                <a:ea typeface="Arial"/>
                <a:cs typeface="Arial"/>
                <a:sym typeface="Arial"/>
              </a:rPr>
            </a:br>
            <a:endParaRPr lang="tr-TR" sz="4500" dirty="0"/>
          </a:p>
        </p:txBody>
      </p:sp>
      <p:sp>
        <p:nvSpPr>
          <p:cNvPr id="3" name="İçerik Yer Tutucusu 2">
            <a:extLst>
              <a:ext uri="{FF2B5EF4-FFF2-40B4-BE49-F238E27FC236}">
                <a16:creationId xmlns:a16="http://schemas.microsoft.com/office/drawing/2014/main" id="{83A27D43-31C8-F01A-5C7D-5B0D8DF5B115}"/>
              </a:ext>
            </a:extLst>
          </p:cNvPr>
          <p:cNvSpPr>
            <a:spLocks noGrp="1"/>
          </p:cNvSpPr>
          <p:nvPr>
            <p:ph idx="1"/>
          </p:nvPr>
        </p:nvSpPr>
        <p:spPr/>
        <p:txBody>
          <a:bodyPr>
            <a:normAutofit/>
          </a:bodyPr>
          <a:lstStyle/>
          <a:p>
            <a:r>
              <a:rPr lang="en-US" sz="2200" dirty="0">
                <a:latin typeface="Campton Medium"/>
              </a:rPr>
              <a:t>MFCCs are the Mel Frequency Cepstral Coefficients. MFCC takes into account human perception for sensitivity at appropriate frequencies by converting the conventional frequency to Mel Scale</a:t>
            </a:r>
            <a:r>
              <a:rPr lang="tr-TR" sz="2200" dirty="0">
                <a:latin typeface="Campton Medium"/>
              </a:rPr>
              <a:t> </a:t>
            </a:r>
            <a:r>
              <a:rPr lang="en-US" sz="2200" dirty="0">
                <a:latin typeface="Campton Medium"/>
              </a:rPr>
              <a:t>and are thus suitable for speech recognition tasks quite well (as they are suitable for understanding humans and the frequency at which humans speak/utter). </a:t>
            </a:r>
            <a:endParaRPr lang="tr-TR" sz="2200" dirty="0">
              <a:latin typeface="Campton Medium"/>
            </a:endParaRPr>
          </a:p>
          <a:p>
            <a:endParaRPr lang="tr-TR" sz="2200" dirty="0">
              <a:latin typeface="Campton Medium"/>
            </a:endParaRPr>
          </a:p>
        </p:txBody>
      </p:sp>
      <p:pic>
        <p:nvPicPr>
          <p:cNvPr id="5" name="Resim 4">
            <a:extLst>
              <a:ext uri="{FF2B5EF4-FFF2-40B4-BE49-F238E27FC236}">
                <a16:creationId xmlns:a16="http://schemas.microsoft.com/office/drawing/2014/main" id="{72577592-2A58-338C-514A-E3CD8719A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69" y="3982333"/>
            <a:ext cx="10379283" cy="1989304"/>
          </a:xfrm>
          <a:prstGeom prst="rect">
            <a:avLst/>
          </a:prstGeom>
        </p:spPr>
      </p:pic>
    </p:spTree>
    <p:extLst>
      <p:ext uri="{BB962C8B-B14F-4D97-AF65-F5344CB8AC3E}">
        <p14:creationId xmlns:p14="http://schemas.microsoft.com/office/powerpoint/2010/main" val="48022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13FC48-C315-1548-160C-C7144B6EADD3}"/>
              </a:ext>
            </a:extLst>
          </p:cNvPr>
          <p:cNvSpPr>
            <a:spLocks noGrp="1"/>
          </p:cNvSpPr>
          <p:nvPr>
            <p:ph type="title"/>
          </p:nvPr>
        </p:nvSpPr>
        <p:spPr>
          <a:xfrm>
            <a:off x="838200" y="340469"/>
            <a:ext cx="10515600" cy="1350220"/>
          </a:xfrm>
        </p:spPr>
        <p:txBody>
          <a:bodyPr>
            <a:noAutofit/>
          </a:bodyPr>
          <a:lstStyle/>
          <a:p>
            <a:br>
              <a:rPr lang="tr-TR" sz="4200" dirty="0">
                <a:solidFill>
                  <a:schemeClr val="dk1"/>
                </a:solidFill>
                <a:latin typeface="Campton Medium"/>
                <a:ea typeface="Arial"/>
                <a:cs typeface="Arial"/>
                <a:sym typeface="Arial"/>
              </a:rPr>
            </a:br>
            <a:r>
              <a:rPr lang="tr-TR" sz="4200" dirty="0" err="1">
                <a:solidFill>
                  <a:schemeClr val="dk1"/>
                </a:solidFill>
                <a:latin typeface="Campton Medium"/>
                <a:ea typeface="Arial"/>
                <a:cs typeface="Arial"/>
                <a:sym typeface="Arial"/>
              </a:rPr>
              <a:t>Why</a:t>
            </a:r>
            <a:r>
              <a:rPr lang="tr-TR" sz="4200" dirty="0">
                <a:solidFill>
                  <a:schemeClr val="dk1"/>
                </a:solidFill>
                <a:latin typeface="Campton Medium"/>
                <a:ea typeface="Arial"/>
                <a:cs typeface="Arial"/>
                <a:sym typeface="Arial"/>
              </a:rPr>
              <a:t> </a:t>
            </a:r>
            <a:r>
              <a:rPr lang="tr-TR" sz="4200" b="0" i="0" dirty="0" err="1">
                <a:solidFill>
                  <a:srgbClr val="202124"/>
                </a:solidFill>
                <a:effectLst/>
                <a:latin typeface="Campton Medium"/>
              </a:rPr>
              <a:t>Convolutional</a:t>
            </a:r>
            <a:r>
              <a:rPr lang="tr-TR" sz="4200" b="0" i="0" dirty="0">
                <a:solidFill>
                  <a:srgbClr val="202124"/>
                </a:solidFill>
                <a:effectLst/>
                <a:latin typeface="Campton Medium"/>
              </a:rPr>
              <a:t> </a:t>
            </a:r>
            <a:r>
              <a:rPr lang="tr-TR" sz="4200" dirty="0" err="1">
                <a:solidFill>
                  <a:srgbClr val="202124"/>
                </a:solidFill>
                <a:latin typeface="Campton Medium"/>
              </a:rPr>
              <a:t>N</a:t>
            </a:r>
            <a:r>
              <a:rPr lang="tr-TR" sz="4200" b="0" i="0" dirty="0" err="1">
                <a:solidFill>
                  <a:srgbClr val="202124"/>
                </a:solidFill>
                <a:effectLst/>
                <a:latin typeface="Campton Medium"/>
              </a:rPr>
              <a:t>eural</a:t>
            </a:r>
            <a:r>
              <a:rPr lang="tr-TR" sz="4200" b="0" i="0" dirty="0">
                <a:solidFill>
                  <a:srgbClr val="202124"/>
                </a:solidFill>
                <a:effectLst/>
                <a:latin typeface="Campton Medium"/>
              </a:rPr>
              <a:t> Network (CNN) </a:t>
            </a:r>
            <a:r>
              <a:rPr lang="tr-TR" sz="4200" b="0" i="0" dirty="0" err="1">
                <a:solidFill>
                  <a:srgbClr val="202124"/>
                </a:solidFill>
                <a:effectLst/>
                <a:latin typeface="Campton Medium"/>
              </a:rPr>
              <a:t>used</a:t>
            </a:r>
            <a:r>
              <a:rPr lang="tr-TR" sz="4200" b="0" i="0" dirty="0">
                <a:solidFill>
                  <a:srgbClr val="202124"/>
                </a:solidFill>
                <a:effectLst/>
                <a:latin typeface="Campton Medium"/>
              </a:rPr>
              <a:t> </a:t>
            </a:r>
            <a:r>
              <a:rPr lang="tr-TR" sz="4200" b="0" i="0" dirty="0" err="1">
                <a:solidFill>
                  <a:srgbClr val="202124"/>
                </a:solidFill>
                <a:effectLst/>
                <a:latin typeface="Campton Medium"/>
              </a:rPr>
              <a:t>for</a:t>
            </a:r>
            <a:r>
              <a:rPr lang="tr-TR" sz="4200" b="0" i="0" dirty="0">
                <a:solidFill>
                  <a:srgbClr val="202124"/>
                </a:solidFill>
                <a:effectLst/>
                <a:latin typeface="Campton Medium"/>
              </a:rPr>
              <a:t> Sound </a:t>
            </a:r>
            <a:r>
              <a:rPr lang="tr-TR" sz="4200" b="0" i="0" dirty="0" err="1">
                <a:solidFill>
                  <a:srgbClr val="202124"/>
                </a:solidFill>
                <a:effectLst/>
                <a:latin typeface="Campton Medium"/>
              </a:rPr>
              <a:t>Signal</a:t>
            </a:r>
            <a:r>
              <a:rPr lang="tr-TR" sz="4200" b="0" i="0" dirty="0">
                <a:solidFill>
                  <a:srgbClr val="202124"/>
                </a:solidFill>
                <a:effectLst/>
                <a:latin typeface="Campton Medium"/>
              </a:rPr>
              <a:t> </a:t>
            </a:r>
            <a:r>
              <a:rPr lang="tr-TR" sz="4200" b="0" i="0" dirty="0" err="1">
                <a:solidFill>
                  <a:srgbClr val="202124"/>
                </a:solidFill>
                <a:effectLst/>
                <a:latin typeface="Campton Medium"/>
              </a:rPr>
              <a:t>Classification</a:t>
            </a:r>
            <a:r>
              <a:rPr lang="tr-TR" sz="4200" b="0" i="0" dirty="0">
                <a:solidFill>
                  <a:srgbClr val="202124"/>
                </a:solidFill>
                <a:effectLst/>
                <a:latin typeface="Campton Medium"/>
              </a:rPr>
              <a:t>?</a:t>
            </a:r>
            <a:br>
              <a:rPr lang="tr-TR" sz="4200" b="0" i="0" dirty="0">
                <a:solidFill>
                  <a:srgbClr val="202124"/>
                </a:solidFill>
                <a:effectLst/>
                <a:latin typeface="Campton Medium"/>
              </a:rPr>
            </a:br>
            <a:endParaRPr lang="tr-TR" sz="4200" dirty="0"/>
          </a:p>
        </p:txBody>
      </p:sp>
      <p:sp>
        <p:nvSpPr>
          <p:cNvPr id="3" name="İçerik Yer Tutucusu 2">
            <a:extLst>
              <a:ext uri="{FF2B5EF4-FFF2-40B4-BE49-F238E27FC236}">
                <a16:creationId xmlns:a16="http://schemas.microsoft.com/office/drawing/2014/main" id="{9B2ADC52-F6FE-48BA-08FD-E4255895A732}"/>
              </a:ext>
            </a:extLst>
          </p:cNvPr>
          <p:cNvSpPr>
            <a:spLocks noGrp="1"/>
          </p:cNvSpPr>
          <p:nvPr>
            <p:ph idx="1"/>
          </p:nvPr>
        </p:nvSpPr>
        <p:spPr/>
        <p:txBody>
          <a:bodyPr>
            <a:normAutofit/>
          </a:bodyPr>
          <a:lstStyle/>
          <a:p>
            <a:r>
              <a:rPr lang="en-US" sz="2200" dirty="0">
                <a:latin typeface="Campton Medium"/>
              </a:rPr>
              <a:t>Convolutional Neural Networks (CNNs) have proven very effective in image classification and have shown promise for audio classification</a:t>
            </a:r>
            <a:r>
              <a:rPr lang="tr-TR" sz="2200" dirty="0">
                <a:latin typeface="Campton Medium"/>
              </a:rPr>
              <a:t>. C</a:t>
            </a:r>
            <a:r>
              <a:rPr lang="en-US" sz="2200" dirty="0" err="1">
                <a:latin typeface="Campton Medium"/>
              </a:rPr>
              <a:t>onvolutional</a:t>
            </a:r>
            <a:r>
              <a:rPr lang="en-US" sz="2200" dirty="0">
                <a:latin typeface="Campton Medium"/>
              </a:rPr>
              <a:t> </a:t>
            </a:r>
            <a:r>
              <a:rPr lang="tr-TR" sz="2200" dirty="0">
                <a:latin typeface="Campton Medium"/>
              </a:rPr>
              <a:t>N</a:t>
            </a:r>
            <a:r>
              <a:rPr lang="en-US" sz="2200" dirty="0" err="1">
                <a:latin typeface="Campton Medium"/>
              </a:rPr>
              <a:t>eural</a:t>
            </a:r>
            <a:r>
              <a:rPr lang="en-US" sz="2200" dirty="0">
                <a:latin typeface="Campton Medium"/>
              </a:rPr>
              <a:t> </a:t>
            </a:r>
            <a:r>
              <a:rPr lang="tr-TR" sz="2200" dirty="0">
                <a:latin typeface="Campton Medium"/>
              </a:rPr>
              <a:t>N</a:t>
            </a:r>
            <a:r>
              <a:rPr lang="en-US" sz="2200" dirty="0" err="1">
                <a:latin typeface="Campton Medium"/>
              </a:rPr>
              <a:t>etworks</a:t>
            </a:r>
            <a:r>
              <a:rPr lang="en-US" sz="2200" dirty="0">
                <a:latin typeface="Campton Medium"/>
              </a:rPr>
              <a:t> have been widely adopted as the main building block for end-to-end audio classification models, which aim to learn a direct mapping from audio spectrograms to corresponding labels.</a:t>
            </a:r>
            <a:endParaRPr lang="tr-TR" sz="2200" dirty="0">
              <a:latin typeface="Campton Medium"/>
            </a:endParaRPr>
          </a:p>
        </p:txBody>
      </p:sp>
    </p:spTree>
    <p:extLst>
      <p:ext uri="{BB962C8B-B14F-4D97-AF65-F5344CB8AC3E}">
        <p14:creationId xmlns:p14="http://schemas.microsoft.com/office/powerpoint/2010/main" val="224874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7AEB5"/>
          </a:solidFill>
          <a:ln w="12700"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AE5229D2-37F8-6FEB-4A23-0DF60B2D81FE}"/>
              </a:ext>
            </a:extLst>
          </p:cNvPr>
          <p:cNvSpPr>
            <a:spLocks noGrp="1"/>
          </p:cNvSpPr>
          <p:nvPr>
            <p:ph type="title"/>
          </p:nvPr>
        </p:nvSpPr>
        <p:spPr>
          <a:xfrm>
            <a:off x="1039163" y="1762169"/>
            <a:ext cx="4073110" cy="3122092"/>
          </a:xfrm>
        </p:spPr>
        <p:txBody>
          <a:bodyPr anchor="ctr">
            <a:normAutofit/>
          </a:bodyPr>
          <a:lstStyle/>
          <a:p>
            <a:pPr algn="ctr">
              <a:lnSpc>
                <a:spcPct val="90000"/>
              </a:lnSpc>
            </a:pPr>
            <a:br>
              <a:rPr lang="tr-TR" sz="4700">
                <a:solidFill>
                  <a:srgbClr val="FFFFFF"/>
                </a:solidFill>
                <a:latin typeface="Campton Medium"/>
                <a:ea typeface="Arial"/>
                <a:cs typeface="Arial"/>
                <a:sym typeface="Arial"/>
              </a:rPr>
            </a:br>
            <a:r>
              <a:rPr lang="en-US" sz="4700">
                <a:solidFill>
                  <a:srgbClr val="FFFFFF"/>
                </a:solidFill>
                <a:latin typeface="Campton Medium"/>
                <a:ea typeface="Arial"/>
                <a:cs typeface="Arial"/>
                <a:sym typeface="Arial"/>
              </a:rPr>
              <a:t>Dataset and Dataset Format</a:t>
            </a:r>
            <a:br>
              <a:rPr lang="en-US" sz="4700">
                <a:solidFill>
                  <a:srgbClr val="FFFFFF"/>
                </a:solidFill>
                <a:latin typeface="Campton Medium"/>
                <a:ea typeface="Arial"/>
                <a:cs typeface="Arial"/>
                <a:sym typeface="Arial"/>
              </a:rPr>
            </a:br>
            <a:endParaRPr lang="tr-TR" sz="470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İçerik Yer Tutucusu 2">
            <a:extLst>
              <a:ext uri="{FF2B5EF4-FFF2-40B4-BE49-F238E27FC236}">
                <a16:creationId xmlns:a16="http://schemas.microsoft.com/office/drawing/2014/main" id="{080A6660-1D37-2BEE-B460-1126901E4C33}"/>
              </a:ext>
            </a:extLst>
          </p:cNvPr>
          <p:cNvSpPr>
            <a:spLocks noGrp="1"/>
          </p:cNvSpPr>
          <p:nvPr>
            <p:ph idx="1"/>
          </p:nvPr>
        </p:nvSpPr>
        <p:spPr>
          <a:xfrm>
            <a:off x="6095999" y="4572001"/>
            <a:ext cx="5452872" cy="2079558"/>
          </a:xfrm>
        </p:spPr>
        <p:txBody>
          <a:bodyPr anchor="t">
            <a:noAutofit/>
          </a:bodyPr>
          <a:lstStyle/>
          <a:p>
            <a:pPr>
              <a:lnSpc>
                <a:spcPct val="100000"/>
              </a:lnSpc>
            </a:pPr>
            <a:r>
              <a:rPr lang="en-US" sz="1600" dirty="0">
                <a:latin typeface="Campton Medium"/>
              </a:rPr>
              <a:t>This dataset contains 8732 labeled sound excerpts (&lt;=4s) of urban sounds from 10 classes: </a:t>
            </a:r>
            <a:r>
              <a:rPr lang="en-US" sz="1600" dirty="0" err="1">
                <a:latin typeface="Campton Medium"/>
              </a:rPr>
              <a:t>air_conditioner</a:t>
            </a:r>
            <a:r>
              <a:rPr lang="en-US" sz="1600" dirty="0">
                <a:latin typeface="Campton Medium"/>
              </a:rPr>
              <a:t>, </a:t>
            </a:r>
            <a:r>
              <a:rPr lang="en-US" sz="1600" dirty="0" err="1">
                <a:latin typeface="Campton Medium"/>
              </a:rPr>
              <a:t>car_horn</a:t>
            </a:r>
            <a:r>
              <a:rPr lang="en-US" sz="1600" dirty="0">
                <a:latin typeface="Campton Medium"/>
              </a:rPr>
              <a:t>,</a:t>
            </a:r>
            <a:r>
              <a:rPr lang="tr-TR" sz="1600" dirty="0">
                <a:latin typeface="Campton Medium"/>
              </a:rPr>
              <a:t> </a:t>
            </a:r>
            <a:r>
              <a:rPr lang="en-US" sz="1600" dirty="0" err="1">
                <a:latin typeface="Campton Medium"/>
              </a:rPr>
              <a:t>children_playing</a:t>
            </a:r>
            <a:r>
              <a:rPr lang="en-US" sz="1600" dirty="0">
                <a:latin typeface="Campton Medium"/>
              </a:rPr>
              <a:t>, </a:t>
            </a:r>
            <a:r>
              <a:rPr lang="en-US" sz="1600" dirty="0" err="1">
                <a:latin typeface="Campton Medium"/>
              </a:rPr>
              <a:t>dog_bark</a:t>
            </a:r>
            <a:r>
              <a:rPr lang="en-US" sz="1600" dirty="0">
                <a:latin typeface="Campton Medium"/>
              </a:rPr>
              <a:t>, drilling, </a:t>
            </a:r>
            <a:r>
              <a:rPr lang="en-US" sz="1600" dirty="0" err="1">
                <a:latin typeface="Campton Medium"/>
              </a:rPr>
              <a:t>engine_idling</a:t>
            </a:r>
            <a:r>
              <a:rPr lang="en-US" sz="1600" dirty="0">
                <a:latin typeface="Campton Medium"/>
              </a:rPr>
              <a:t>, </a:t>
            </a:r>
            <a:r>
              <a:rPr lang="en-US" sz="1600" dirty="0" err="1">
                <a:latin typeface="Campton Medium"/>
              </a:rPr>
              <a:t>gun_shot</a:t>
            </a:r>
            <a:r>
              <a:rPr lang="en-US" sz="1600" dirty="0">
                <a:latin typeface="Campton Medium"/>
              </a:rPr>
              <a:t>, jackhammer, siren, and </a:t>
            </a:r>
            <a:r>
              <a:rPr lang="en-US" sz="1600" dirty="0" err="1">
                <a:latin typeface="Campton Medium"/>
              </a:rPr>
              <a:t>street_music</a:t>
            </a:r>
            <a:r>
              <a:rPr lang="en-US" sz="1600" dirty="0">
                <a:latin typeface="Campton Medium"/>
              </a:rPr>
              <a:t>.</a:t>
            </a:r>
            <a:endParaRPr lang="tr-TR" sz="1600" dirty="0">
              <a:latin typeface="Campton Medium"/>
            </a:endParaRPr>
          </a:p>
          <a:p>
            <a:pPr>
              <a:lnSpc>
                <a:spcPct val="100000"/>
              </a:lnSpc>
            </a:pPr>
            <a:r>
              <a:rPr lang="en-US" sz="1600" dirty="0">
                <a:latin typeface="Campton Medium"/>
              </a:rPr>
              <a:t>In addition to the sound excerpts, a CSV file containing metadata about each excerpt is also provided.</a:t>
            </a:r>
            <a:endParaRPr lang="tr-TR" sz="1600" dirty="0">
              <a:latin typeface="Campton Medium"/>
            </a:endParaRPr>
          </a:p>
          <a:p>
            <a:pPr>
              <a:lnSpc>
                <a:spcPct val="100000"/>
              </a:lnSpc>
            </a:pPr>
            <a:r>
              <a:rPr lang="en-US" sz="1600" dirty="0">
                <a:latin typeface="Campton Medium"/>
              </a:rPr>
              <a:t>8732 audio files of urban sounds  in WAV format. </a:t>
            </a:r>
            <a:endParaRPr lang="tr-TR" sz="1600" dirty="0">
              <a:latin typeface="Campton Medium"/>
            </a:endParaRPr>
          </a:p>
        </p:txBody>
      </p:sp>
      <p:pic>
        <p:nvPicPr>
          <p:cNvPr id="6" name="Resim 5" descr="tablo içeren bir resim&#10;&#10;Açıklama otomatik olarak oluşturuldu">
            <a:extLst>
              <a:ext uri="{FF2B5EF4-FFF2-40B4-BE49-F238E27FC236}">
                <a16:creationId xmlns:a16="http://schemas.microsoft.com/office/drawing/2014/main" id="{EDE9F2AF-CBBB-E291-A56C-5E0A74613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728" y="969333"/>
            <a:ext cx="6001588" cy="2934109"/>
          </a:xfrm>
          <a:prstGeom prst="rect">
            <a:avLst/>
          </a:prstGeom>
        </p:spPr>
      </p:pic>
    </p:spTree>
    <p:extLst>
      <p:ext uri="{BB962C8B-B14F-4D97-AF65-F5344CB8AC3E}">
        <p14:creationId xmlns:p14="http://schemas.microsoft.com/office/powerpoint/2010/main" val="212933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1">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Freeform: Shape 4113">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47AE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8D240F91-6EFF-3302-F018-379ACB465C3E}"/>
              </a:ext>
            </a:extLst>
          </p:cNvPr>
          <p:cNvSpPr>
            <a:spLocks noGrp="1"/>
          </p:cNvSpPr>
          <p:nvPr>
            <p:ph type="title"/>
          </p:nvPr>
        </p:nvSpPr>
        <p:spPr>
          <a:xfrm>
            <a:off x="640081" y="1068486"/>
            <a:ext cx="6241568" cy="1783080"/>
          </a:xfrm>
        </p:spPr>
        <p:txBody>
          <a:bodyPr anchor="b">
            <a:normAutofit/>
          </a:bodyPr>
          <a:lstStyle/>
          <a:p>
            <a:pPr>
              <a:lnSpc>
                <a:spcPct val="90000"/>
              </a:lnSpc>
            </a:pPr>
            <a:br>
              <a:rPr lang="tr-TR" sz="4000" b="0" i="0" dirty="0">
                <a:solidFill>
                  <a:schemeClr val="bg1"/>
                </a:solidFill>
                <a:effectLst/>
                <a:latin typeface="Campton Medium"/>
              </a:rPr>
            </a:br>
            <a:r>
              <a:rPr lang="tr-TR" sz="4000" b="0" i="0" dirty="0" err="1">
                <a:solidFill>
                  <a:schemeClr val="bg1"/>
                </a:solidFill>
                <a:effectLst/>
                <a:latin typeface="Campton Medium"/>
              </a:rPr>
              <a:t>What</a:t>
            </a:r>
            <a:r>
              <a:rPr lang="tr-TR" sz="4000" b="0" i="0" dirty="0">
                <a:solidFill>
                  <a:schemeClr val="bg1"/>
                </a:solidFill>
                <a:effectLst/>
                <a:latin typeface="Campton Medium"/>
              </a:rPr>
              <a:t> is </a:t>
            </a:r>
            <a:r>
              <a:rPr lang="tr-TR" sz="4000" b="0" i="0" dirty="0" err="1">
                <a:solidFill>
                  <a:schemeClr val="bg1"/>
                </a:solidFill>
                <a:effectLst/>
                <a:latin typeface="Campton Medium"/>
              </a:rPr>
              <a:t>Librosa</a:t>
            </a:r>
            <a:r>
              <a:rPr lang="tr-TR" sz="4000" b="0" i="0" dirty="0">
                <a:solidFill>
                  <a:schemeClr val="bg1"/>
                </a:solidFill>
                <a:effectLst/>
                <a:latin typeface="Campton Medium"/>
              </a:rPr>
              <a:t> </a:t>
            </a:r>
            <a:r>
              <a:rPr lang="tr-TR" sz="4000" b="0" i="0" dirty="0" err="1">
                <a:solidFill>
                  <a:schemeClr val="bg1"/>
                </a:solidFill>
                <a:effectLst/>
                <a:latin typeface="Campton Medium"/>
              </a:rPr>
              <a:t>library</a:t>
            </a:r>
            <a:r>
              <a:rPr lang="tr-TR" sz="4000" dirty="0">
                <a:solidFill>
                  <a:schemeClr val="bg1"/>
                </a:solidFill>
                <a:latin typeface="Campton Medium"/>
              </a:rPr>
              <a:t>?</a:t>
            </a:r>
            <a:br>
              <a:rPr lang="tr-TR" sz="4000" b="0" i="0" dirty="0">
                <a:solidFill>
                  <a:schemeClr val="bg1"/>
                </a:solidFill>
                <a:effectLst/>
                <a:latin typeface="Campton Medium"/>
              </a:rPr>
            </a:br>
            <a:endParaRPr lang="tr-TR" sz="4000" dirty="0">
              <a:solidFill>
                <a:schemeClr val="bg1"/>
              </a:solidFill>
            </a:endParaRPr>
          </a:p>
        </p:txBody>
      </p:sp>
      <p:sp>
        <p:nvSpPr>
          <p:cNvPr id="41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C905A1B-21CE-EFCA-7EA4-CBDC27F4F711}"/>
              </a:ext>
            </a:extLst>
          </p:cNvPr>
          <p:cNvSpPr>
            <a:spLocks noGrp="1"/>
          </p:cNvSpPr>
          <p:nvPr>
            <p:ph idx="1"/>
          </p:nvPr>
        </p:nvSpPr>
        <p:spPr>
          <a:xfrm>
            <a:off x="640081" y="2706624"/>
            <a:ext cx="6241568" cy="3483864"/>
          </a:xfrm>
        </p:spPr>
        <p:txBody>
          <a:bodyPr>
            <a:normAutofit/>
          </a:bodyPr>
          <a:lstStyle/>
          <a:p>
            <a:r>
              <a:rPr lang="en-US" dirty="0" err="1">
                <a:solidFill>
                  <a:schemeClr val="bg1"/>
                </a:solidFill>
                <a:latin typeface="Campton Medium"/>
              </a:rPr>
              <a:t>Librosa</a:t>
            </a:r>
            <a:r>
              <a:rPr lang="en-US" dirty="0">
                <a:solidFill>
                  <a:schemeClr val="bg1"/>
                </a:solidFill>
                <a:latin typeface="Campton Medium"/>
              </a:rPr>
              <a:t> is valuable Python music and sound investigation library that helps programming designers to fabricate applications for working with sound and music document designs utilizing Python</a:t>
            </a:r>
            <a:r>
              <a:rPr lang="tr-TR" dirty="0">
                <a:solidFill>
                  <a:schemeClr val="bg1"/>
                </a:solidFill>
                <a:latin typeface="Campton Medium"/>
              </a:rPr>
              <a:t>.</a:t>
            </a:r>
          </a:p>
        </p:txBody>
      </p:sp>
      <p:pic>
        <p:nvPicPr>
          <p:cNvPr id="4098" name="Picture 2" descr="Librosa">
            <a:extLst>
              <a:ext uri="{FF2B5EF4-FFF2-40B4-BE49-F238E27FC236}">
                <a16:creationId xmlns:a16="http://schemas.microsoft.com/office/drawing/2014/main" id="{A295C8B1-52FA-617F-34F3-3FC56D7C1B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5453" y="386385"/>
            <a:ext cx="2191507" cy="897148"/>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813385A1-3D05-CEBE-078C-C76ED7A41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452" y="386385"/>
            <a:ext cx="4658029" cy="2125691"/>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CC526C79-C798-8869-A604-2F88DE6FD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3452" y="2898461"/>
            <a:ext cx="4575243" cy="2617122"/>
          </a:xfrm>
          <a:prstGeom prst="rect">
            <a:avLst/>
          </a:prstGeom>
        </p:spPr>
      </p:pic>
    </p:spTree>
    <p:extLst>
      <p:ext uri="{BB962C8B-B14F-4D97-AF65-F5344CB8AC3E}">
        <p14:creationId xmlns:p14="http://schemas.microsoft.com/office/powerpoint/2010/main" val="2626848387"/>
      </p:ext>
    </p:extLst>
  </p:cSld>
  <p:clrMapOvr>
    <a:masterClrMapping/>
  </p:clrMapOvr>
</p:sld>
</file>

<file path=ppt/theme/theme1.xml><?xml version="1.0" encoding="utf-8"?>
<a:theme xmlns:a="http://schemas.openxmlformats.org/drawingml/2006/main" name="SketchyVTI">
  <a:themeElements>
    <a:clrScheme name="AnalogousFromDarkSeedRightStep">
      <a:dk1>
        <a:srgbClr val="000000"/>
      </a:dk1>
      <a:lt1>
        <a:srgbClr val="FFFFFF"/>
      </a:lt1>
      <a:dk2>
        <a:srgbClr val="1C2732"/>
      </a:dk2>
      <a:lt2>
        <a:srgbClr val="F3F0F0"/>
      </a:lt2>
      <a:accent1>
        <a:srgbClr val="47AEB5"/>
      </a:accent1>
      <a:accent2>
        <a:srgbClr val="3B79B1"/>
      </a:accent2>
      <a:accent3>
        <a:srgbClr val="4D59C3"/>
      </a:accent3>
      <a:accent4>
        <a:srgbClr val="633EB3"/>
      </a:accent4>
      <a:accent5>
        <a:srgbClr val="A34DC3"/>
      </a:accent5>
      <a:accent6>
        <a:srgbClr val="B13BA0"/>
      </a:accent6>
      <a:hlink>
        <a:srgbClr val="5F9832"/>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Ion</Template>
  <TotalTime>326</TotalTime>
  <Words>1029</Words>
  <Application>Microsoft Office PowerPoint</Application>
  <PresentationFormat>Geniş ekran</PresentationFormat>
  <Paragraphs>62</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Arial</vt:lpstr>
      <vt:lpstr>Calibri</vt:lpstr>
      <vt:lpstr>Campton</vt:lpstr>
      <vt:lpstr>Campton Medium</vt:lpstr>
      <vt:lpstr>Modern Love</vt:lpstr>
      <vt:lpstr>The Hand</vt:lpstr>
      <vt:lpstr>SketchyVTI</vt:lpstr>
      <vt:lpstr>SOUND SIGNAL CLASSIFICATION</vt:lpstr>
      <vt:lpstr>Contents</vt:lpstr>
      <vt:lpstr>What is Sound Signal Classification? </vt:lpstr>
      <vt:lpstr>Environmental Sound Classification</vt:lpstr>
      <vt:lpstr> Goal of Environmental Sound Signal Classification </vt:lpstr>
      <vt:lpstr> What is Mel-frequency cepstrum Coefficients (MFCC)? </vt:lpstr>
      <vt:lpstr> Why Convolutional Neural Network (CNN) used for Sound Signal Classification? </vt:lpstr>
      <vt:lpstr> Dataset and Dataset Format </vt:lpstr>
      <vt:lpstr> What is Librosa library? </vt:lpstr>
      <vt:lpstr> Summary </vt:lpstr>
      <vt:lpstr>Subtask</vt:lpstr>
      <vt:lpstr>Task Sharing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 SIGNAL CLASSIFICATION</dc:title>
  <dc:creator>Hasan Mert Yalçın</dc:creator>
  <cp:lastModifiedBy>Hasan Mert Yalçın</cp:lastModifiedBy>
  <cp:revision>6</cp:revision>
  <dcterms:created xsi:type="dcterms:W3CDTF">2023-01-09T09:28:42Z</dcterms:created>
  <dcterms:modified xsi:type="dcterms:W3CDTF">2023-01-10T13:25:10Z</dcterms:modified>
</cp:coreProperties>
</file>