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6"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202" autoAdjust="0"/>
  </p:normalViewPr>
  <p:slideViewPr>
    <p:cSldViewPr snapToGrid="0">
      <p:cViewPr varScale="1">
        <p:scale>
          <a:sx n="69" d="100"/>
          <a:sy n="69" d="100"/>
        </p:scale>
        <p:origin x="568"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34BF-2FE1-44CB-BABA-603DBA30A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833B-9CDD-4159-BCED-D59A35249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F1F789-F64B-4D71-96FF-C354445509AA}"/>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688C324B-3045-4125-8338-9FC65270A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1E58-7C3A-49F7-AAC3-786D03B6677B}"/>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6465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5769-C825-4E4C-8465-108EA6BBEE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B6693-61D7-43E0-A8C0-004C093617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32CD8-90CF-49CD-9111-F9B1D875C022}"/>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4BA68A4C-7A1E-402F-A3D3-6877FC0AE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9872C-49FF-46E5-A5C9-AB920B2A51E3}"/>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126130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FC83B-4F31-4586-9F91-F7F39F18A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45A3D2-B6DF-474C-87E4-F97F11C99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E8127-241E-42E7-88BE-931071A2D77D}"/>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B4C4E7B9-716B-47E0-B658-6F7F70CD1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D6FFF-08FE-430C-BF0E-A90A3C016940}"/>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241779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627F-CE48-498A-B96E-730E4AF54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E5C4C-B3FA-497D-9B2E-0279047E2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F85A7-F32E-4DB8-A256-A76094BA82F2}"/>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03984C75-178D-41B9-B06A-320631AE9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03F71-0C8A-4A0A-9EE9-6F600A0B4104}"/>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13127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7801-53AF-405F-9244-E42F98D68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0E1653-7283-432C-9141-864C3A2F5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F75E9-E59F-4DE3-A44F-D773B0E3D3EA}"/>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9A47FFE0-C75D-46B0-A54B-05A3A41F2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CAD01-7BCA-433B-AB50-F5284ED71F48}"/>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420391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0F3-720C-4A3E-B3F5-228F2EEBA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64FDC-3F18-4689-AD13-7F2E2C9CC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6DBDE-5ADB-42D9-B9B3-74DF991C2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2E2E3-6FC5-44CE-8CCF-546B38FF6811}"/>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6" name="Footer Placeholder 5">
            <a:extLst>
              <a:ext uri="{FF2B5EF4-FFF2-40B4-BE49-F238E27FC236}">
                <a16:creationId xmlns:a16="http://schemas.microsoft.com/office/drawing/2014/main" id="{7E44C1BD-BE62-4609-A1A6-BF7DB9EC4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2580E-B47B-4068-A24D-5A73AACA895F}"/>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279776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E77E-5D5E-4F77-BDE0-DEC18875E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8257EA-6AB3-4554-AD64-1F5596A1B8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FF6D5-A9C3-4807-A53E-B8820BFA9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14FA31-76A4-40A1-9F79-07AC40436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E7A37-0603-4440-BE3C-6C029382B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2E207-1EE9-46E4-B896-AAE9ADB9878B}"/>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8" name="Footer Placeholder 7">
            <a:extLst>
              <a:ext uri="{FF2B5EF4-FFF2-40B4-BE49-F238E27FC236}">
                <a16:creationId xmlns:a16="http://schemas.microsoft.com/office/drawing/2014/main" id="{3057AB1E-F146-435C-BCA7-CA68A10DE3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017ED7-1AFB-4D76-91C7-923DE1E8AF2E}"/>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135843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290D-9E42-4E00-9B5F-8B3F5E48E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B52085-33FA-4ABC-B006-FC7F3F709FD2}"/>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4" name="Footer Placeholder 3">
            <a:extLst>
              <a:ext uri="{FF2B5EF4-FFF2-40B4-BE49-F238E27FC236}">
                <a16:creationId xmlns:a16="http://schemas.microsoft.com/office/drawing/2014/main" id="{B3246CAD-17A1-4311-82BC-05DB83FA97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1DF770-566D-4271-AB95-87E8290ABB17}"/>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199703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C7AD1-A92F-41EC-952B-2D6E0351172D}"/>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3" name="Footer Placeholder 2">
            <a:extLst>
              <a:ext uri="{FF2B5EF4-FFF2-40B4-BE49-F238E27FC236}">
                <a16:creationId xmlns:a16="http://schemas.microsoft.com/office/drawing/2014/main" id="{32C1D112-CAD9-4C9C-8D3B-8F6607CB65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43D03-209D-4F43-8F95-E224A4B26711}"/>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397373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586B-0661-49BC-B444-B29869EBF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A85DF-71C8-4CA1-818C-6CE844ACA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7D59D-18CB-468A-9C76-EC7B479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715EB-35C5-465C-A8E9-1B8EC3496778}"/>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6" name="Footer Placeholder 5">
            <a:extLst>
              <a:ext uri="{FF2B5EF4-FFF2-40B4-BE49-F238E27FC236}">
                <a16:creationId xmlns:a16="http://schemas.microsoft.com/office/drawing/2014/main" id="{29993877-95ED-4EA9-ACD5-4DE2FDE0E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A53C4-F3A4-497B-BDFA-1E30726951BC}"/>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355719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D23F-0A02-47AA-A504-D84CBDC1D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C7D37-8F1F-4D0D-9C69-0C79BCB5F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82B12B-3E17-4A3D-866B-07AB1C23C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5B680-34B2-4DBC-A15F-5422B4656C43}"/>
              </a:ext>
            </a:extLst>
          </p:cNvPr>
          <p:cNvSpPr>
            <a:spLocks noGrp="1"/>
          </p:cNvSpPr>
          <p:nvPr>
            <p:ph type="dt" sz="half" idx="10"/>
          </p:nvPr>
        </p:nvSpPr>
        <p:spPr/>
        <p:txBody>
          <a:bodyPr/>
          <a:lstStyle/>
          <a:p>
            <a:fld id="{D7926FAA-99AC-48EA-838C-2215D9BDE311}" type="datetimeFigureOut">
              <a:rPr lang="en-US" smtClean="0"/>
              <a:t>5/10/2022</a:t>
            </a:fld>
            <a:endParaRPr lang="en-US"/>
          </a:p>
        </p:txBody>
      </p:sp>
      <p:sp>
        <p:nvSpPr>
          <p:cNvPr id="6" name="Footer Placeholder 5">
            <a:extLst>
              <a:ext uri="{FF2B5EF4-FFF2-40B4-BE49-F238E27FC236}">
                <a16:creationId xmlns:a16="http://schemas.microsoft.com/office/drawing/2014/main" id="{678D1BBE-671D-401A-B9DE-F5507A3D7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34CA6-0469-499D-912A-199A93A12CE3}"/>
              </a:ext>
            </a:extLst>
          </p:cNvPr>
          <p:cNvSpPr>
            <a:spLocks noGrp="1"/>
          </p:cNvSpPr>
          <p:nvPr>
            <p:ph type="sldNum" sz="quarter" idx="12"/>
          </p:nvPr>
        </p:nvSpPr>
        <p:spPr/>
        <p:txBody>
          <a:bodyPr/>
          <a:lstStyle/>
          <a:p>
            <a:fld id="{65C77C8E-74A5-4F05-A7EA-EDE2FEF9C439}" type="slidenum">
              <a:rPr lang="en-US" smtClean="0"/>
              <a:t>‹#›</a:t>
            </a:fld>
            <a:endParaRPr lang="en-US"/>
          </a:p>
        </p:txBody>
      </p:sp>
    </p:spTree>
    <p:extLst>
      <p:ext uri="{BB962C8B-B14F-4D97-AF65-F5344CB8AC3E}">
        <p14:creationId xmlns:p14="http://schemas.microsoft.com/office/powerpoint/2010/main" val="184136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5BAAC-0526-471C-8D9C-05F4AABCF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7BD068-D7EA-407A-8D97-C59C9C2AA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F0D2-714F-4FD7-A95D-53471BE56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26FAA-99AC-48EA-838C-2215D9BDE311}" type="datetimeFigureOut">
              <a:rPr lang="en-US" smtClean="0"/>
              <a:t>5/10/2022</a:t>
            </a:fld>
            <a:endParaRPr lang="en-US"/>
          </a:p>
        </p:txBody>
      </p:sp>
      <p:sp>
        <p:nvSpPr>
          <p:cNvPr id="5" name="Footer Placeholder 4">
            <a:extLst>
              <a:ext uri="{FF2B5EF4-FFF2-40B4-BE49-F238E27FC236}">
                <a16:creationId xmlns:a16="http://schemas.microsoft.com/office/drawing/2014/main" id="{2F34DA09-0EC5-4F1A-8076-F60F073FD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BA223-0737-4347-A315-F0B827C6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77C8E-74A5-4F05-A7EA-EDE2FEF9C439}" type="slidenum">
              <a:rPr lang="en-US" smtClean="0"/>
              <a:t>‹#›</a:t>
            </a:fld>
            <a:endParaRPr lang="en-US"/>
          </a:p>
        </p:txBody>
      </p:sp>
    </p:spTree>
    <p:extLst>
      <p:ext uri="{BB962C8B-B14F-4D97-AF65-F5344CB8AC3E}">
        <p14:creationId xmlns:p14="http://schemas.microsoft.com/office/powerpoint/2010/main" val="1750605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DCCD77-E56B-744E-676A-4A0E990BD8CF}"/>
              </a:ext>
            </a:extLst>
          </p:cNvPr>
          <p:cNvPicPr>
            <a:picLocks noChangeAspect="1"/>
          </p:cNvPicPr>
          <p:nvPr/>
        </p:nvPicPr>
        <p:blipFill rotWithShape="1">
          <a:blip r:embed="rId2"/>
          <a:srcRect/>
          <a:stretch/>
        </p:blipFill>
        <p:spPr>
          <a:xfrm>
            <a:off x="-3047" y="10"/>
            <a:ext cx="12191999" cy="6857990"/>
          </a:xfrm>
          <a:prstGeom prst="rect">
            <a:avLst/>
          </a:prstGeom>
        </p:spPr>
      </p:pic>
      <p:sp>
        <p:nvSpPr>
          <p:cNvPr id="19"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9D6A5-FE38-40C3-A505-61FC8669DA8A}"/>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C2T3:Predicting Customer Credit Limits</a:t>
            </a:r>
          </a:p>
        </p:txBody>
      </p:sp>
      <p:sp>
        <p:nvSpPr>
          <p:cNvPr id="3" name="Subtitle 2">
            <a:extLst>
              <a:ext uri="{FF2B5EF4-FFF2-40B4-BE49-F238E27FC236}">
                <a16:creationId xmlns:a16="http://schemas.microsoft.com/office/drawing/2014/main" id="{9690BCCD-4F1B-4D7D-8269-C2EAD8C9B44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Hunter Messer</a:t>
            </a:r>
          </a:p>
        </p:txBody>
      </p:sp>
    </p:spTree>
    <p:extLst>
      <p:ext uri="{BB962C8B-B14F-4D97-AF65-F5344CB8AC3E}">
        <p14:creationId xmlns:p14="http://schemas.microsoft.com/office/powerpoint/2010/main" val="389542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8916BA2-4FD4-49B9-9C50-B67252C22E2B}"/>
              </a:ext>
            </a:extLst>
          </p:cNvPr>
          <p:cNvSpPr>
            <a:spLocks noGrp="1"/>
          </p:cNvSpPr>
          <p:nvPr>
            <p:ph type="title"/>
          </p:nvPr>
        </p:nvSpPr>
        <p:spPr>
          <a:xfrm>
            <a:off x="1014141" y="1450655"/>
            <a:ext cx="3932030" cy="3956690"/>
          </a:xfrm>
        </p:spPr>
        <p:txBody>
          <a:bodyPr anchor="ctr">
            <a:normAutofit/>
          </a:bodyPr>
          <a:lstStyle/>
          <a:p>
            <a:r>
              <a:rPr lang="en-US" sz="5600" dirty="0">
                <a:solidFill>
                  <a:schemeClr val="bg1"/>
                </a:solidFill>
              </a:rPr>
              <a:t>Introduction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EB6B7F-E786-4EC5-9AB6-4C7E6B9CCEF0}"/>
              </a:ext>
            </a:extLst>
          </p:cNvPr>
          <p:cNvSpPr>
            <a:spLocks noGrp="1"/>
          </p:cNvSpPr>
          <p:nvPr>
            <p:ph idx="1"/>
          </p:nvPr>
        </p:nvSpPr>
        <p:spPr>
          <a:xfrm>
            <a:off x="6096000" y="533295"/>
            <a:ext cx="5008901" cy="5366762"/>
          </a:xfrm>
        </p:spPr>
        <p:txBody>
          <a:bodyPr anchor="ctr">
            <a:normAutofit/>
          </a:bodyPr>
          <a:lstStyle/>
          <a:p>
            <a:r>
              <a:rPr lang="en-US" sz="2000" dirty="0">
                <a:solidFill>
                  <a:schemeClr val="bg1"/>
                </a:solidFill>
              </a:rPr>
              <a:t>The Credit One data is a table of Taiwan loan customers with associated demographic information, history of monthly past payments, history of monthly bill statements, history of monthly previous payments, and whether the customer has defaulted on their loan</a:t>
            </a:r>
          </a:p>
          <a:p>
            <a:pPr marL="0" indent="0">
              <a:buNone/>
            </a:pPr>
            <a:endParaRPr lang="en-US" sz="2000" dirty="0">
              <a:solidFill>
                <a:schemeClr val="bg1"/>
              </a:solidFill>
            </a:endParaRPr>
          </a:p>
          <a:p>
            <a:r>
              <a:rPr lang="en-US" sz="2000" dirty="0">
                <a:solidFill>
                  <a:schemeClr val="bg1"/>
                </a:solidFill>
              </a:rPr>
              <a:t>The data is stored in a MySQL database. This was extracted to my local drive, where I will be using the local file for my analysis</a:t>
            </a:r>
          </a:p>
          <a:p>
            <a:endParaRPr lang="en-US" sz="2000" dirty="0">
              <a:solidFill>
                <a:schemeClr val="bg1"/>
              </a:solidFill>
            </a:endParaRPr>
          </a:p>
          <a:p>
            <a:r>
              <a:rPr lang="en-US" sz="2000" dirty="0">
                <a:solidFill>
                  <a:schemeClr val="bg1"/>
                </a:solidFill>
              </a:rPr>
              <a:t>Questions posed:</a:t>
            </a:r>
          </a:p>
          <a:p>
            <a:pPr lvl="1"/>
            <a:r>
              <a:rPr lang="en-US" sz="1200" b="0" i="1" dirty="0">
                <a:solidFill>
                  <a:schemeClr val="bg1"/>
                </a:solidFill>
                <a:effectLst/>
                <a:latin typeface="Roboto" panose="02000000000000000000" pitchFamily="2" charset="0"/>
              </a:rPr>
              <a:t>How do you ensure that customers can/will pay their loans?</a:t>
            </a:r>
          </a:p>
          <a:p>
            <a:pPr lvl="1"/>
            <a:r>
              <a:rPr lang="en-US" sz="1200" b="0" i="1" dirty="0">
                <a:solidFill>
                  <a:schemeClr val="bg1"/>
                </a:solidFill>
                <a:effectLst/>
                <a:latin typeface="Roboto" panose="02000000000000000000" pitchFamily="2" charset="0"/>
              </a:rPr>
              <a:t>Can we approve customers with high certainty?</a:t>
            </a:r>
          </a:p>
          <a:p>
            <a:pPr lvl="1"/>
            <a:endParaRPr lang="en-US" sz="1600" dirty="0">
              <a:solidFill>
                <a:schemeClr val="bg1"/>
              </a:solidFill>
            </a:endParaRPr>
          </a:p>
        </p:txBody>
      </p:sp>
    </p:spTree>
    <p:extLst>
      <p:ext uri="{BB962C8B-B14F-4D97-AF65-F5344CB8AC3E}">
        <p14:creationId xmlns:p14="http://schemas.microsoft.com/office/powerpoint/2010/main" val="256185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916BA2-4FD4-49B9-9C50-B67252C22E2B}"/>
              </a:ext>
            </a:extLst>
          </p:cNvPr>
          <p:cNvSpPr>
            <a:spLocks noGrp="1"/>
          </p:cNvSpPr>
          <p:nvPr>
            <p:ph type="title"/>
          </p:nvPr>
        </p:nvSpPr>
        <p:spPr>
          <a:xfrm>
            <a:off x="1014141" y="1450655"/>
            <a:ext cx="3932030" cy="3956690"/>
          </a:xfrm>
        </p:spPr>
        <p:txBody>
          <a:bodyPr anchor="ctr">
            <a:normAutofit/>
          </a:bodyPr>
          <a:lstStyle/>
          <a:p>
            <a:r>
              <a:rPr lang="en-US" sz="5600" dirty="0">
                <a:solidFill>
                  <a:schemeClr val="bg1"/>
                </a:solidFill>
              </a:rPr>
              <a:t>Data Cleaning/Pre-Processing</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EB6B7F-E786-4EC5-9AB6-4C7E6B9CCEF0}"/>
              </a:ext>
            </a:extLst>
          </p:cNvPr>
          <p:cNvSpPr>
            <a:spLocks noGrp="1"/>
          </p:cNvSpPr>
          <p:nvPr>
            <p:ph idx="1"/>
          </p:nvPr>
        </p:nvSpPr>
        <p:spPr>
          <a:xfrm>
            <a:off x="6096000" y="1108061"/>
            <a:ext cx="5008901" cy="4571972"/>
          </a:xfrm>
        </p:spPr>
        <p:txBody>
          <a:bodyPr anchor="ctr">
            <a:normAutofit/>
          </a:bodyPr>
          <a:lstStyle/>
          <a:p>
            <a:r>
              <a:rPr lang="en-US" sz="2400" dirty="0">
                <a:solidFill>
                  <a:schemeClr val="bg1"/>
                </a:solidFill>
              </a:rPr>
              <a:t>During the preliminary analysis, I have noticed the following issues with the data:</a:t>
            </a:r>
          </a:p>
          <a:p>
            <a:pPr lvl="1"/>
            <a:r>
              <a:rPr lang="en-US" dirty="0">
                <a:solidFill>
                  <a:schemeClr val="bg1"/>
                </a:solidFill>
              </a:rPr>
              <a:t>Two feature headers</a:t>
            </a:r>
          </a:p>
          <a:p>
            <a:pPr lvl="1"/>
            <a:r>
              <a:rPr lang="en-US" dirty="0">
                <a:solidFill>
                  <a:schemeClr val="bg1"/>
                </a:solidFill>
              </a:rPr>
              <a:t>Data type of all variables is object </a:t>
            </a:r>
          </a:p>
          <a:p>
            <a:pPr lvl="1"/>
            <a:r>
              <a:rPr lang="en-US" dirty="0">
                <a:solidFill>
                  <a:schemeClr val="bg1"/>
                </a:solidFill>
              </a:rPr>
              <a:t>One NULL ID</a:t>
            </a:r>
          </a:p>
          <a:p>
            <a:r>
              <a:rPr lang="en-US" dirty="0">
                <a:solidFill>
                  <a:schemeClr val="bg1"/>
                </a:solidFill>
              </a:rPr>
              <a:t>This was cleaned and fixed during the process</a:t>
            </a:r>
          </a:p>
        </p:txBody>
      </p:sp>
    </p:spTree>
    <p:extLst>
      <p:ext uri="{BB962C8B-B14F-4D97-AF65-F5344CB8AC3E}">
        <p14:creationId xmlns:p14="http://schemas.microsoft.com/office/powerpoint/2010/main" val="41961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214F250-0813-4056-BC70-7479C9C34406}"/>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a:solidFill>
                  <a:schemeClr val="bg1"/>
                </a:solidFill>
              </a:rPr>
              <a:t>EDA</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224C288-7DA6-46B2-9369-3763B3B55D67}"/>
              </a:ext>
            </a:extLst>
          </p:cNvPr>
          <p:cNvSpPr txBox="1"/>
          <p:nvPr/>
        </p:nvSpPr>
        <p:spPr>
          <a:xfrm>
            <a:off x="1295400" y="2288833"/>
            <a:ext cx="4800600" cy="371157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solidFill>
                <a:schemeClr val="bg1"/>
              </a:solidFill>
            </a:endParaRPr>
          </a:p>
        </p:txBody>
      </p:sp>
      <p:sp>
        <p:nvSpPr>
          <p:cNvPr id="17" name="Rectangle 1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FCFC1B-5B59-419C-9284-4811CEB24D52}"/>
              </a:ext>
            </a:extLst>
          </p:cNvPr>
          <p:cNvPicPr>
            <a:picLocks noChangeAspect="1"/>
          </p:cNvPicPr>
          <p:nvPr/>
        </p:nvPicPr>
        <p:blipFill>
          <a:blip r:embed="rId2"/>
          <a:stretch>
            <a:fillRect/>
          </a:stretch>
        </p:blipFill>
        <p:spPr>
          <a:xfrm>
            <a:off x="6582307" y="327948"/>
            <a:ext cx="3654997" cy="2887317"/>
          </a:xfrm>
          <a:prstGeom prst="rect">
            <a:avLst/>
          </a:prstGeom>
        </p:spPr>
      </p:pic>
      <p:pic>
        <p:nvPicPr>
          <p:cNvPr id="11" name="Picture 10">
            <a:extLst>
              <a:ext uri="{FF2B5EF4-FFF2-40B4-BE49-F238E27FC236}">
                <a16:creationId xmlns:a16="http://schemas.microsoft.com/office/drawing/2014/main" id="{660A76C7-A564-4922-A5F0-3B14E38CCD3F}"/>
              </a:ext>
            </a:extLst>
          </p:cNvPr>
          <p:cNvPicPr>
            <a:picLocks noChangeAspect="1"/>
          </p:cNvPicPr>
          <p:nvPr/>
        </p:nvPicPr>
        <p:blipFill>
          <a:blip r:embed="rId3"/>
          <a:stretch>
            <a:fillRect/>
          </a:stretch>
        </p:blipFill>
        <p:spPr>
          <a:xfrm>
            <a:off x="7825071" y="4144618"/>
            <a:ext cx="3996262" cy="2062015"/>
          </a:xfrm>
          <a:prstGeom prst="rect">
            <a:avLst/>
          </a:prstGeom>
        </p:spPr>
      </p:pic>
      <p:sp>
        <p:nvSpPr>
          <p:cNvPr id="12" name="TextBox 11">
            <a:extLst>
              <a:ext uri="{FF2B5EF4-FFF2-40B4-BE49-F238E27FC236}">
                <a16:creationId xmlns:a16="http://schemas.microsoft.com/office/drawing/2014/main" id="{6C92F538-F86E-4555-A860-E4F1C9A846ED}"/>
              </a:ext>
            </a:extLst>
          </p:cNvPr>
          <p:cNvSpPr txBox="1"/>
          <p:nvPr/>
        </p:nvSpPr>
        <p:spPr>
          <a:xfrm>
            <a:off x="288235" y="2449996"/>
            <a:ext cx="5580822"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following insights were found during the EDA process:</a:t>
            </a:r>
          </a:p>
          <a:p>
            <a:pPr marL="742950" lvl="1"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is a 30% default rate, which seems to be significantly high</a:t>
            </a:r>
          </a:p>
          <a:p>
            <a:pPr marL="742950" lvl="1" indent="-285750">
              <a:buFont typeface="Arial" panose="020B0604020202020204" pitchFamily="34" charset="0"/>
              <a:buChar char="•"/>
            </a:pPr>
            <a:r>
              <a:rPr lang="en-US" dirty="0">
                <a:solidFill>
                  <a:schemeClr val="bg1"/>
                </a:solidFill>
              </a:rPr>
              <a:t>Defaulted loans mainly come from the younger customers within the population (Age 20 – 29: 33% of pop., Age 30 – 39: 34% of pop.)</a:t>
            </a:r>
          </a:p>
          <a:p>
            <a:pPr marL="742950" lvl="1" indent="-285750">
              <a:buFont typeface="Arial" panose="020B0604020202020204" pitchFamily="34" charset="0"/>
              <a:buChar char="•"/>
            </a:pPr>
            <a:r>
              <a:rPr lang="en-US" dirty="0">
                <a:solidFill>
                  <a:schemeClr val="bg1"/>
                </a:solidFill>
              </a:rPr>
              <a:t>There is a positive correlation between pay month_0 (and subsequent months) and defaulted loans. In other words, customer who default tend to be late on their first payment</a:t>
            </a:r>
          </a:p>
          <a:p>
            <a:pPr marL="742950" lvl="1" indent="-285750">
              <a:buFont typeface="Arial" panose="020B0604020202020204" pitchFamily="34" charset="0"/>
              <a:buChar char="•"/>
            </a:pPr>
            <a:r>
              <a:rPr lang="en-US" dirty="0">
                <a:solidFill>
                  <a:schemeClr val="bg1"/>
                </a:solidFill>
              </a:rPr>
              <a:t> Correlation between credit given (</a:t>
            </a:r>
            <a:r>
              <a:rPr lang="en-US" dirty="0" err="1">
                <a:solidFill>
                  <a:schemeClr val="bg1"/>
                </a:solidFill>
              </a:rPr>
              <a:t>Limit_Bal</a:t>
            </a:r>
            <a:r>
              <a:rPr lang="en-US" dirty="0">
                <a:solidFill>
                  <a:schemeClr val="bg1"/>
                </a:solidFill>
              </a:rPr>
              <a:t>) and defaulted loans</a:t>
            </a:r>
          </a:p>
        </p:txBody>
      </p:sp>
    </p:spTree>
    <p:extLst>
      <p:ext uri="{BB962C8B-B14F-4D97-AF65-F5344CB8AC3E}">
        <p14:creationId xmlns:p14="http://schemas.microsoft.com/office/powerpoint/2010/main" val="156206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D998-BD9A-400F-9D86-C2494C17C383}"/>
              </a:ext>
            </a:extLst>
          </p:cNvPr>
          <p:cNvSpPr>
            <a:spLocks noGrp="1"/>
          </p:cNvSpPr>
          <p:nvPr>
            <p:ph type="title"/>
          </p:nvPr>
        </p:nvSpPr>
        <p:spPr/>
        <p:txBody>
          <a:bodyPr>
            <a:normAutofit/>
          </a:bodyPr>
          <a:lstStyle/>
          <a:p>
            <a:r>
              <a:rPr lang="en-US" dirty="0">
                <a:solidFill>
                  <a:schemeClr val="bg1"/>
                </a:solidFill>
              </a:rPr>
              <a:t>Analysis: Regression</a:t>
            </a:r>
            <a:br>
              <a:rPr lang="en-US" dirty="0">
                <a:solidFill>
                  <a:schemeClr val="bg1"/>
                </a:solidFill>
              </a:rPr>
            </a:br>
            <a:endParaRPr lang="en-US" sz="3100" i="1" dirty="0">
              <a:solidFill>
                <a:schemeClr val="bg1"/>
              </a:solidFill>
            </a:endParaRPr>
          </a:p>
        </p:txBody>
      </p:sp>
      <p:sp>
        <p:nvSpPr>
          <p:cNvPr id="3" name="Content Placeholder 2">
            <a:extLst>
              <a:ext uri="{FF2B5EF4-FFF2-40B4-BE49-F238E27FC236}">
                <a16:creationId xmlns:a16="http://schemas.microsoft.com/office/drawing/2014/main" id="{D95ED345-251C-42E0-80DC-50B4B6C070CD}"/>
              </a:ext>
            </a:extLst>
          </p:cNvPr>
          <p:cNvSpPr>
            <a:spLocks noGrp="1"/>
          </p:cNvSpPr>
          <p:nvPr>
            <p:ph idx="1"/>
          </p:nvPr>
        </p:nvSpPr>
        <p:spPr>
          <a:xfrm>
            <a:off x="838200" y="1828800"/>
            <a:ext cx="3657600" cy="4664075"/>
          </a:xfrm>
        </p:spPr>
        <p:txBody>
          <a:bodyPr>
            <a:normAutofit fontScale="92500" lnSpcReduction="20000"/>
          </a:bodyPr>
          <a:lstStyle/>
          <a:p>
            <a:r>
              <a:rPr lang="en-US" dirty="0">
                <a:solidFill>
                  <a:schemeClr val="bg1"/>
                </a:solidFill>
              </a:rPr>
              <a:t>None of the three regressions provided an accurate model that could be used to predict whether customers will pay their loans and/or being able to approve customers with high certainty (based on r^2 and RMSE)</a:t>
            </a:r>
          </a:p>
          <a:p>
            <a:r>
              <a:rPr lang="en-US" dirty="0">
                <a:solidFill>
                  <a:schemeClr val="bg1"/>
                </a:solidFill>
              </a:rPr>
              <a:t>Limit Balance was used as the y-variable for the best model, along with most of the features used as x-variables</a:t>
            </a:r>
          </a:p>
        </p:txBody>
      </p:sp>
      <p:pic>
        <p:nvPicPr>
          <p:cNvPr id="5" name="Picture 4">
            <a:extLst>
              <a:ext uri="{FF2B5EF4-FFF2-40B4-BE49-F238E27FC236}">
                <a16:creationId xmlns:a16="http://schemas.microsoft.com/office/drawing/2014/main" id="{B05C45B7-BB74-410A-8430-63CE451E33E1}"/>
              </a:ext>
            </a:extLst>
          </p:cNvPr>
          <p:cNvPicPr>
            <a:picLocks noChangeAspect="1"/>
          </p:cNvPicPr>
          <p:nvPr/>
        </p:nvPicPr>
        <p:blipFill>
          <a:blip r:embed="rId2"/>
          <a:stretch>
            <a:fillRect/>
          </a:stretch>
        </p:blipFill>
        <p:spPr>
          <a:xfrm>
            <a:off x="5521186" y="1388247"/>
            <a:ext cx="6576391" cy="2040753"/>
          </a:xfrm>
          <a:prstGeom prst="rect">
            <a:avLst/>
          </a:prstGeom>
        </p:spPr>
      </p:pic>
      <p:pic>
        <p:nvPicPr>
          <p:cNvPr id="8" name="Picture 7">
            <a:extLst>
              <a:ext uri="{FF2B5EF4-FFF2-40B4-BE49-F238E27FC236}">
                <a16:creationId xmlns:a16="http://schemas.microsoft.com/office/drawing/2014/main" id="{A72C6ADC-EFE2-4A46-B273-EA8898869111}"/>
              </a:ext>
            </a:extLst>
          </p:cNvPr>
          <p:cNvPicPr>
            <a:picLocks noChangeAspect="1"/>
          </p:cNvPicPr>
          <p:nvPr/>
        </p:nvPicPr>
        <p:blipFill>
          <a:blip r:embed="rId3"/>
          <a:stretch>
            <a:fillRect/>
          </a:stretch>
        </p:blipFill>
        <p:spPr>
          <a:xfrm>
            <a:off x="5555974" y="4269478"/>
            <a:ext cx="6428753" cy="942975"/>
          </a:xfrm>
          <a:prstGeom prst="rect">
            <a:avLst/>
          </a:prstGeom>
        </p:spPr>
      </p:pic>
    </p:spTree>
    <p:extLst>
      <p:ext uri="{BB962C8B-B14F-4D97-AF65-F5344CB8AC3E}">
        <p14:creationId xmlns:p14="http://schemas.microsoft.com/office/powerpoint/2010/main" val="22044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FEF37D-CBBE-4B91-85A4-06C3FF53C898}"/>
              </a:ext>
            </a:extLst>
          </p:cNvPr>
          <p:cNvSpPr>
            <a:spLocks noGrp="1"/>
          </p:cNvSpPr>
          <p:nvPr>
            <p:ph type="title"/>
          </p:nvPr>
        </p:nvSpPr>
        <p:spPr>
          <a:xfrm>
            <a:off x="838200" y="448721"/>
            <a:ext cx="4707671" cy="1225650"/>
          </a:xfrm>
        </p:spPr>
        <p:txBody>
          <a:bodyPr anchor="b">
            <a:normAutofit/>
          </a:bodyPr>
          <a:lstStyle/>
          <a:p>
            <a:r>
              <a:rPr lang="en-US" sz="2800" dirty="0">
                <a:solidFill>
                  <a:schemeClr val="bg1"/>
                </a:solidFill>
              </a:rPr>
              <a:t>Analysis: Classification</a:t>
            </a:r>
          </a:p>
        </p:txBody>
      </p:sp>
      <p:cxnSp>
        <p:nvCxnSpPr>
          <p:cNvPr id="73" name="Straight Connector 7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514B3A-D9D3-4995-9341-B7410067792A}"/>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Although Limit Balance could not be used to make an accurate prediction, using the dummy variable “default payment next </a:t>
            </a:r>
            <a:r>
              <a:rPr lang="en-US" sz="2000" dirty="0" err="1">
                <a:solidFill>
                  <a:schemeClr val="bg1"/>
                </a:solidFill>
              </a:rPr>
              <a:t>month_not</a:t>
            </a:r>
            <a:r>
              <a:rPr lang="en-US" sz="2000" dirty="0">
                <a:solidFill>
                  <a:schemeClr val="bg1"/>
                </a:solidFill>
              </a:rPr>
              <a:t> default” as the y-variable provided an 80% accuracy score</a:t>
            </a:r>
          </a:p>
          <a:p>
            <a:endParaRPr lang="en-US" sz="2000" dirty="0">
              <a:solidFill>
                <a:schemeClr val="bg1"/>
              </a:solidFill>
            </a:endParaRPr>
          </a:p>
          <a:p>
            <a:r>
              <a:rPr lang="en-US" sz="2000" dirty="0">
                <a:solidFill>
                  <a:schemeClr val="bg1"/>
                </a:solidFill>
              </a:rPr>
              <a:t> As stated before, those who pay their first bill tend to not default on their loans</a:t>
            </a:r>
          </a:p>
        </p:txBody>
      </p:sp>
      <p:cxnSp>
        <p:nvCxnSpPr>
          <p:cNvPr id="75" name="Straight Connector 7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20E896F-0657-4164-A8B5-DCC8E6500C4A}"/>
              </a:ext>
            </a:extLst>
          </p:cNvPr>
          <p:cNvPicPr>
            <a:picLocks noChangeAspect="1"/>
          </p:cNvPicPr>
          <p:nvPr/>
        </p:nvPicPr>
        <p:blipFill>
          <a:blip r:embed="rId2"/>
          <a:stretch>
            <a:fillRect/>
          </a:stretch>
        </p:blipFill>
        <p:spPr>
          <a:xfrm>
            <a:off x="6331226" y="149955"/>
            <a:ext cx="5696778" cy="1927323"/>
          </a:xfrm>
          <a:prstGeom prst="rect">
            <a:avLst/>
          </a:prstGeom>
        </p:spPr>
      </p:pic>
      <p:pic>
        <p:nvPicPr>
          <p:cNvPr id="10" name="Picture 9">
            <a:extLst>
              <a:ext uri="{FF2B5EF4-FFF2-40B4-BE49-F238E27FC236}">
                <a16:creationId xmlns:a16="http://schemas.microsoft.com/office/drawing/2014/main" id="{EED0DF70-FCD0-47D3-830A-387C0535E796}"/>
              </a:ext>
            </a:extLst>
          </p:cNvPr>
          <p:cNvPicPr>
            <a:picLocks noChangeAspect="1"/>
          </p:cNvPicPr>
          <p:nvPr/>
        </p:nvPicPr>
        <p:blipFill>
          <a:blip r:embed="rId3"/>
          <a:stretch>
            <a:fillRect/>
          </a:stretch>
        </p:blipFill>
        <p:spPr>
          <a:xfrm>
            <a:off x="6096000" y="2451711"/>
            <a:ext cx="6096000" cy="3105191"/>
          </a:xfrm>
          <a:prstGeom prst="rect">
            <a:avLst/>
          </a:prstGeom>
        </p:spPr>
      </p:pic>
    </p:spTree>
    <p:extLst>
      <p:ext uri="{BB962C8B-B14F-4D97-AF65-F5344CB8AC3E}">
        <p14:creationId xmlns:p14="http://schemas.microsoft.com/office/powerpoint/2010/main" val="239656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FEF37D-CBBE-4B91-85A4-06C3FF53C898}"/>
              </a:ext>
            </a:extLst>
          </p:cNvPr>
          <p:cNvSpPr>
            <a:spLocks noGrp="1"/>
          </p:cNvSpPr>
          <p:nvPr>
            <p:ph type="title"/>
          </p:nvPr>
        </p:nvSpPr>
        <p:spPr>
          <a:xfrm>
            <a:off x="838200" y="448721"/>
            <a:ext cx="4707671" cy="1225650"/>
          </a:xfrm>
        </p:spPr>
        <p:txBody>
          <a:bodyPr anchor="b">
            <a:normAutofit/>
          </a:bodyPr>
          <a:lstStyle/>
          <a:p>
            <a:r>
              <a:rPr lang="en-US" sz="4000" dirty="0">
                <a:solidFill>
                  <a:schemeClr val="bg1"/>
                </a:solidFill>
              </a:rPr>
              <a:t>Conclusion</a:t>
            </a:r>
            <a:br>
              <a:rPr lang="en-US" sz="4000" dirty="0">
                <a:solidFill>
                  <a:schemeClr val="bg1"/>
                </a:solidFill>
              </a:rPr>
            </a:br>
            <a:r>
              <a:rPr lang="en-US" sz="2000" i="1" dirty="0">
                <a:solidFill>
                  <a:schemeClr val="bg1"/>
                </a:solidFill>
              </a:rPr>
              <a:t>Recommendations</a:t>
            </a:r>
          </a:p>
        </p:txBody>
      </p:sp>
      <p:cxnSp>
        <p:nvCxnSpPr>
          <p:cNvPr id="73" name="Straight Connector 7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514B3A-D9D3-4995-9341-B7410067792A}"/>
              </a:ext>
            </a:extLst>
          </p:cNvPr>
          <p:cNvSpPr>
            <a:spLocks noGrp="1"/>
          </p:cNvSpPr>
          <p:nvPr>
            <p:ph idx="1"/>
          </p:nvPr>
        </p:nvSpPr>
        <p:spPr>
          <a:xfrm>
            <a:off x="897769" y="1909192"/>
            <a:ext cx="9892151" cy="3647710"/>
          </a:xfrm>
        </p:spPr>
        <p:txBody>
          <a:bodyPr>
            <a:normAutofit/>
          </a:bodyPr>
          <a:lstStyle/>
          <a:p>
            <a:r>
              <a:rPr lang="en-US" sz="2000" dirty="0">
                <a:solidFill>
                  <a:schemeClr val="bg1"/>
                </a:solidFill>
              </a:rPr>
              <a:t>Recommend more demographic data to possibly create a better output model and provide more insight</a:t>
            </a:r>
          </a:p>
          <a:p>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ore stringent on the amount of loan credit being given to customers</a:t>
            </a:r>
          </a:p>
          <a:p>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Extend</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loans to an older population as they tend to default less than younger individuals</a:t>
            </a:r>
            <a:endParaRPr lang="en-US" sz="2000" dirty="0">
              <a:solidFill>
                <a:schemeClr val="bg1"/>
              </a:solidFill>
            </a:endParaRPr>
          </a:p>
          <a:p>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Implement </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some form of monitoring system that tracks customers who miss their first payment</a:t>
            </a:r>
            <a:endParaRPr lang="en-US" sz="2000" dirty="0">
              <a:solidFill>
                <a:schemeClr val="bg1"/>
              </a:solidFill>
            </a:endParaRPr>
          </a:p>
          <a:p>
            <a:endParaRPr lang="en-US" sz="2000" dirty="0">
              <a:solidFill>
                <a:schemeClr val="bg1"/>
              </a:solidFill>
            </a:endParaRPr>
          </a:p>
          <a:p>
            <a:pPr marL="0" indent="0">
              <a:buNone/>
            </a:pPr>
            <a:endParaRPr lang="en-US" sz="2000" dirty="0">
              <a:solidFill>
                <a:schemeClr val="bg1"/>
              </a:solidFill>
            </a:endParaRPr>
          </a:p>
          <a:p>
            <a:endParaRPr lang="en-US" sz="2000" dirty="0">
              <a:solidFill>
                <a:schemeClr val="bg1"/>
              </a:solidFill>
            </a:endParaRPr>
          </a:p>
        </p:txBody>
      </p:sp>
      <p:cxnSp>
        <p:nvCxnSpPr>
          <p:cNvPr id="75" name="Straight Connector 7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414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429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C2T3:Predicting Customer Credit Limits</vt:lpstr>
      <vt:lpstr>Introduction</vt:lpstr>
      <vt:lpstr>Data Cleaning/Pre-Processing</vt:lpstr>
      <vt:lpstr>EDA</vt:lpstr>
      <vt:lpstr>Analysis: Regression </vt:lpstr>
      <vt:lpstr>Analysis: Classification</vt:lpstr>
      <vt:lpstr>Conclusion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C1T1: Customer Buying Patterns</dc:title>
  <dc:creator>Hunter Messer</dc:creator>
  <cp:lastModifiedBy>Hunter Messer</cp:lastModifiedBy>
  <cp:revision>5</cp:revision>
  <dcterms:created xsi:type="dcterms:W3CDTF">2022-02-21T16:16:30Z</dcterms:created>
  <dcterms:modified xsi:type="dcterms:W3CDTF">2022-05-10T18:05:09Z</dcterms:modified>
</cp:coreProperties>
</file>